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2" roundtripDataSignature="AMtx7miJHDemGzQVEqyeu3wFankeaLTl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customschemas.google.com/relationships/presentationmetadata" Target="metadata"/><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4502ca81e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2e4502ca81e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4502ca81e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2e4502ca81e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4502ca81e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2e4502ca81e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4502ca81e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2e4502ca81e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4502ca81e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2e4502ca81e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4502ca81e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2e4502ca81e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4502ca81e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2e4502ca81e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4502ca81e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2e4502ca81e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4502ca81e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2e4502ca81e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4502ca81e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2e4502ca81e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4502ca81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2e4502ca81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4502ca81e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2e4502ca81e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4502ca81e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2e4502ca81e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4502ca81e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2e4502ca81e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4502ca81e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2e4502ca81e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4502ca81e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2e4502ca81e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4502ca81e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2e4502ca81e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4502ca81e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2e4502ca81e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34402d1b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g2734402d1b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34402d1b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2734402d1b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34402d1bf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2734402d1b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34402d1bf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2734402d1bf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34402d1bf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2734402d1bf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34402d1bf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2734402d1bf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34402d1b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g2734402d1bf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34402d1bf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2734402d1bf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34402d1bf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g2734402d1bf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34402d1bf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2734402d1bf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734402d1bf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2734402d1bf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734402d1bf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g2734402d1bf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34402d1bf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2734402d1bf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4502ca81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2e4502ca81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34402d1bf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2734402d1bf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34402d1bf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2734402d1bf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734402d1bf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g2734402d1bf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734402d1bf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g2734402d1bf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734402d1bf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2734402d1bf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734402d1bf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2734402d1bf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734402d1bf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2734402d1bf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734402d1bf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g2734402d1bf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734402d1bf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g2734402d1bf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734402d1bf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g2734402d1bf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4502ca81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2e4502ca81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734402d1bf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7" name="Google Shape;397;g2734402d1bf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734402d1bf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g2734402d1bf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734402d1bf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g2734402d1bf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734402d1bf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5" name="Google Shape;415;g2734402d1bf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734402d1bf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g2734402d1bf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f395d8fbe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g2f395d8fbe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f395d8fbe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4" name="Google Shape;434;g2f395d8fbe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0" name="Google Shape;44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4502ca81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2e4502ca81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4502ca81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2e4502ca81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4502ca81e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2e4502ca81e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4502ca81e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2e4502ca81e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p:nvPr>
            <p:ph idx="2" type="pic"/>
          </p:nvPr>
        </p:nvSpPr>
        <p:spPr>
          <a:xfrm>
            <a:off x="5183188" y="987425"/>
            <a:ext cx="6172200" cy="4873625"/>
          </a:xfrm>
          <a:prstGeom prst="rect">
            <a:avLst/>
          </a:prstGeom>
          <a:noFill/>
          <a:ln>
            <a:noFill/>
          </a:ln>
        </p:spPr>
      </p:sp>
      <p:sp>
        <p:nvSpPr>
          <p:cNvPr id="64" name="Google Shape;64;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st.com/resource/en/datasheet/stm32f103c8.pdf" TargetMode="External"/><Relationship Id="rId4" Type="http://schemas.openxmlformats.org/officeDocument/2006/relationships/hyperlink" Target="https://www.st.com/resource/en/programming_manual/pm0056-stm32f10xxx20xxx21xxxl1xxxx-cortexm3-programming-manual-stmicroelectronics.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6.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576943" y="841830"/>
            <a:ext cx="11190514" cy="26681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onsolas"/>
              <a:buNone/>
            </a:pPr>
            <a:r>
              <a:rPr lang="en-US">
                <a:latin typeface="Consolas"/>
                <a:ea typeface="Consolas"/>
                <a:cs typeface="Consolas"/>
                <a:sym typeface="Consolas"/>
              </a:rPr>
              <a:t>Interrupts</a:t>
            </a:r>
            <a:endParaRPr/>
          </a:p>
        </p:txBody>
      </p:sp>
      <p:sp>
        <p:nvSpPr>
          <p:cNvPr id="85" name="Google Shape;85;p1"/>
          <p:cNvSpPr/>
          <p:nvPr/>
        </p:nvSpPr>
        <p:spPr>
          <a:xfrm>
            <a:off x="1817912" y="2567782"/>
            <a:ext cx="8980800" cy="65400"/>
          </a:xfrm>
          <a:prstGeom prst="rect">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nvSpPr>
        <p:spPr>
          <a:xfrm>
            <a:off x="1524000" y="3602037"/>
            <a:ext cx="9144000" cy="26682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Slide by-</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Md. Farhan Shakib</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Lecturer, Dept. of CSE, RUET</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farhan.shakib@cse.ruet.ac.bd</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e4502ca81e_0_5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Interrupt Numbers</a:t>
            </a:r>
            <a:endParaRPr/>
          </a:p>
        </p:txBody>
      </p:sp>
      <p:sp>
        <p:nvSpPr>
          <p:cNvPr id="139" name="Google Shape;139;g2e4502ca81e_0_50"/>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just">
              <a:spcBef>
                <a:spcPts val="1000"/>
              </a:spcBef>
              <a:spcAft>
                <a:spcPts val="0"/>
              </a:spcAft>
              <a:buNone/>
            </a:pPr>
            <a:r>
              <a:rPr lang="en-US"/>
              <a:t>Cortex-M processors support up to 256 types of interrupts. Each interrupt type, excluding the reset interrupt, is identified by a unique number, ranging from -15 to 240.</a:t>
            </a:r>
            <a:endParaRPr/>
          </a:p>
          <a:p>
            <a:pPr indent="0" lvl="0" marL="0" rtl="0" algn="just">
              <a:spcBef>
                <a:spcPts val="1000"/>
              </a:spcBef>
              <a:spcAft>
                <a:spcPts val="0"/>
              </a:spcAft>
              <a:buClr>
                <a:schemeClr val="dk1"/>
              </a:buClr>
              <a:buSzPts val="1100"/>
              <a:buFont typeface="Arial"/>
              <a:buNone/>
            </a:pPr>
            <a:r>
              <a:t/>
            </a:r>
            <a:endParaRPr/>
          </a:p>
          <a:p>
            <a:pPr indent="0" lvl="0" marL="0" rtl="0" algn="just">
              <a:spcBef>
                <a:spcPts val="1000"/>
              </a:spcBef>
              <a:spcAft>
                <a:spcPts val="0"/>
              </a:spcAft>
              <a:buNone/>
            </a:pPr>
            <a:r>
              <a:rPr lang="en-US"/>
              <a:t>Interrupt numbers are defined by ARM and chip manufacturers collectively. These numbers are fixed and software cannot re-define them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e4502ca81e_0_5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Interrupt Numbers</a:t>
            </a:r>
            <a:endParaRPr/>
          </a:p>
        </p:txBody>
      </p:sp>
      <p:sp>
        <p:nvSpPr>
          <p:cNvPr id="145" name="Google Shape;145;g2e4502ca81e_0_57"/>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just">
              <a:spcBef>
                <a:spcPts val="1000"/>
              </a:spcBef>
              <a:spcAft>
                <a:spcPts val="0"/>
              </a:spcAft>
              <a:buNone/>
            </a:pPr>
            <a:r>
              <a:rPr lang="en-US"/>
              <a:t>Cortex-M processors support up to 256 types of interrupts. Each interrupt type, excluding the reset interrupt, is identified by a unique number, ranging from -15 to 240. </a:t>
            </a:r>
            <a:r>
              <a:rPr lang="en-US">
                <a:solidFill>
                  <a:srgbClr val="FF0000"/>
                </a:solidFill>
              </a:rPr>
              <a:t>Blue Pill has 43 interrupts (Excluding 16 system interrupts.)</a:t>
            </a:r>
            <a:endParaRPr>
              <a:solidFill>
                <a:srgbClr val="FF0000"/>
              </a:solidFill>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Interrupt numbers are defined by ARM and chip manufacturers collectively. These numbers are fixed and software cannot re-define them.</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Interrupt numbers are divided into two groups– </a:t>
            </a:r>
            <a:r>
              <a:rPr lang="en-US" u="sng"/>
              <a:t>System Interrupts</a:t>
            </a:r>
            <a:r>
              <a:rPr lang="en-US"/>
              <a:t> and </a:t>
            </a:r>
            <a:r>
              <a:rPr lang="en-US" u="sng"/>
              <a:t>Peripheral Interrupts.</a:t>
            </a:r>
            <a:endParaRPr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e4502ca81e_0_65"/>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System </a:t>
            </a:r>
            <a:r>
              <a:rPr lang="en-US">
                <a:latin typeface="Consolas"/>
                <a:ea typeface="Consolas"/>
                <a:cs typeface="Consolas"/>
                <a:sym typeface="Consolas"/>
              </a:rPr>
              <a:t>Interrupts </a:t>
            </a:r>
            <a:endParaRPr/>
          </a:p>
        </p:txBody>
      </p:sp>
      <p:sp>
        <p:nvSpPr>
          <p:cNvPr id="151" name="Google Shape;151;g2e4502ca81e_0_65"/>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just">
              <a:spcBef>
                <a:spcPts val="1000"/>
              </a:spcBef>
              <a:spcAft>
                <a:spcPts val="0"/>
              </a:spcAft>
              <a:buNone/>
            </a:pPr>
            <a:r>
              <a:rPr lang="en-US"/>
              <a:t>The first 16 interrupts are system interrupts, also called system exceptions. Exceptions are the interrupts that come from the processor core. </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These interrupt numbers are defined by ARM. Specifically, the ARM CMSIS library defines all system exceptions by using negative values. </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CMSIS stands for Cortex Microcontroller Software Interface Standard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e4502ca81e_0_8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System Interrupts </a:t>
            </a:r>
            <a:endParaRPr/>
          </a:p>
        </p:txBody>
      </p:sp>
      <p:pic>
        <p:nvPicPr>
          <p:cNvPr id="157" name="Google Shape;157;g2e4502ca81e_0_80"/>
          <p:cNvPicPr preferRelativeResize="0"/>
          <p:nvPr/>
        </p:nvPicPr>
        <p:blipFill>
          <a:blip r:embed="rId3">
            <a:alphaModFix/>
          </a:blip>
          <a:stretch>
            <a:fillRect/>
          </a:stretch>
        </p:blipFill>
        <p:spPr>
          <a:xfrm>
            <a:off x="3232875" y="1695822"/>
            <a:ext cx="5726250" cy="4793129"/>
          </a:xfrm>
          <a:prstGeom prst="rect">
            <a:avLst/>
          </a:prstGeom>
          <a:noFill/>
          <a:ln>
            <a:noFill/>
          </a:ln>
        </p:spPr>
      </p:pic>
      <p:pic>
        <p:nvPicPr>
          <p:cNvPr id="158" name="Google Shape;158;g2e4502ca81e_0_80"/>
          <p:cNvPicPr preferRelativeResize="0"/>
          <p:nvPr/>
        </p:nvPicPr>
        <p:blipFill rotWithShape="1">
          <a:blip r:embed="rId4">
            <a:alphaModFix/>
          </a:blip>
          <a:srcRect b="0" l="12203" r="0" t="0"/>
          <a:stretch/>
        </p:blipFill>
        <p:spPr>
          <a:xfrm>
            <a:off x="3232864" y="1072500"/>
            <a:ext cx="5473873" cy="6233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e4502ca81e_0_7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Peripheral Interrupts</a:t>
            </a:r>
            <a:endParaRPr/>
          </a:p>
        </p:txBody>
      </p:sp>
      <p:sp>
        <p:nvSpPr>
          <p:cNvPr id="164" name="Google Shape;164;g2e4502ca81e_0_70"/>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just">
              <a:spcBef>
                <a:spcPts val="1000"/>
              </a:spcBef>
              <a:spcAft>
                <a:spcPts val="0"/>
              </a:spcAft>
              <a:buNone/>
            </a:pPr>
            <a:r>
              <a:rPr lang="en-US"/>
              <a:t>The remaining 240 interrupts are peripheral interrupts, also called non-system exceptions. </a:t>
            </a:r>
            <a:r>
              <a:rPr lang="en-US">
                <a:solidFill>
                  <a:srgbClr val="FF0000"/>
                </a:solidFill>
              </a:rPr>
              <a:t>Blue Pill has 43 peripheral interrupts.</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The peripheral interrupt numbers start at 0. Peripheral interrupts are defined by chip manufacturers. </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The total number of peripheral interrupts supported varies among chips.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e4502ca81e_0_8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Peripheral Interrupts</a:t>
            </a:r>
            <a:endParaRPr/>
          </a:p>
        </p:txBody>
      </p:sp>
      <p:pic>
        <p:nvPicPr>
          <p:cNvPr id="170" name="Google Shape;170;g2e4502ca81e_0_88"/>
          <p:cNvPicPr preferRelativeResize="0"/>
          <p:nvPr/>
        </p:nvPicPr>
        <p:blipFill>
          <a:blip r:embed="rId3">
            <a:alphaModFix/>
          </a:blip>
          <a:stretch>
            <a:fillRect/>
          </a:stretch>
        </p:blipFill>
        <p:spPr>
          <a:xfrm>
            <a:off x="2137525" y="1250713"/>
            <a:ext cx="7916950" cy="4356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e4502ca81e_0_9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Numbers</a:t>
            </a:r>
            <a:endParaRPr>
              <a:latin typeface="Consolas"/>
              <a:ea typeface="Consolas"/>
              <a:cs typeface="Consolas"/>
              <a:sym typeface="Consolas"/>
            </a:endParaRPr>
          </a:p>
        </p:txBody>
      </p:sp>
      <p:sp>
        <p:nvSpPr>
          <p:cNvPr id="176" name="Google Shape;176;g2e4502ca81e_0_94"/>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just">
              <a:spcBef>
                <a:spcPts val="1000"/>
              </a:spcBef>
              <a:spcAft>
                <a:spcPts val="0"/>
              </a:spcAft>
              <a:buNone/>
            </a:pPr>
            <a:r>
              <a:rPr lang="en-US"/>
              <a:t>When an interrupt is processed, the interrupt number is stored in the program status register (PSR).</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However, ARM Cortex-M does not store interrupt numbers in two's complement. Instead, the interrupt number in PSR adds a positive offset of 15 to the CMSIS interrupt number.</a:t>
            </a:r>
            <a:endParaRPr/>
          </a:p>
          <a:p>
            <a:pPr indent="0" lvl="0" marL="0" rtl="0" algn="just">
              <a:spcBef>
                <a:spcPts val="1000"/>
              </a:spcBef>
              <a:spcAft>
                <a:spcPts val="0"/>
              </a:spcAft>
              <a:buNone/>
            </a:pPr>
            <a:r>
              <a:t/>
            </a:r>
            <a:endParaRPr i="1"/>
          </a:p>
          <a:p>
            <a:pPr indent="0" lvl="0" marL="0" rtl="0" algn="just">
              <a:spcBef>
                <a:spcPts val="1000"/>
              </a:spcBef>
              <a:spcAft>
                <a:spcPts val="0"/>
              </a:spcAft>
              <a:buNone/>
            </a:pPr>
            <a:r>
              <a:rPr i="1" lang="en-US">
                <a:solidFill>
                  <a:srgbClr val="0070C0"/>
                </a:solidFill>
              </a:rPr>
              <a:t>Interrupt number in PSR = CMSIS interrupt number + 15</a:t>
            </a:r>
            <a:endParaRPr i="1">
              <a:solidFill>
                <a:srgbClr val="0070C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e4502ca81e_0_10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Service Routines</a:t>
            </a:r>
            <a:endParaRPr>
              <a:latin typeface="Consolas"/>
              <a:ea typeface="Consolas"/>
              <a:cs typeface="Consolas"/>
              <a:sym typeface="Consolas"/>
            </a:endParaRPr>
          </a:p>
        </p:txBody>
      </p:sp>
      <p:sp>
        <p:nvSpPr>
          <p:cNvPr id="182" name="Google Shape;182;g2e4502ca81e_0_103"/>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just">
              <a:spcBef>
                <a:spcPts val="1000"/>
              </a:spcBef>
              <a:spcAft>
                <a:spcPts val="0"/>
              </a:spcAft>
              <a:buNone/>
            </a:pPr>
            <a:r>
              <a:rPr lang="en-US"/>
              <a:t>An Interrupt Service Routine (ISR) is a </a:t>
            </a:r>
            <a:r>
              <a:rPr lang="en-US" u="sng"/>
              <a:t>function that is called in response to an interrupt</a:t>
            </a:r>
            <a:r>
              <a:rPr lang="en-US"/>
              <a:t>. It handles the specific event that caused the interrupt and typically performs tasks such as updating variables, processing data, or interacting with peripherals.</a:t>
            </a:r>
            <a:endParaRPr/>
          </a:p>
          <a:p>
            <a:pPr indent="0" lvl="0" marL="0" rtl="0" algn="just">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e4502ca81e_0_11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Service Routines</a:t>
            </a:r>
            <a:endParaRPr>
              <a:latin typeface="Consolas"/>
              <a:ea typeface="Consolas"/>
              <a:cs typeface="Consolas"/>
              <a:sym typeface="Consolas"/>
            </a:endParaRPr>
          </a:p>
        </p:txBody>
      </p:sp>
      <p:sp>
        <p:nvSpPr>
          <p:cNvPr id="188" name="Google Shape;188;g2e4502ca81e_0_113"/>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just">
              <a:spcBef>
                <a:spcPts val="1000"/>
              </a:spcBef>
              <a:spcAft>
                <a:spcPts val="0"/>
              </a:spcAft>
              <a:buNone/>
            </a:pPr>
            <a:r>
              <a:rPr lang="en-US"/>
              <a:t>The default implementation of most ISRs is simply a dead loop.</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sz="2400">
                <a:solidFill>
                  <a:srgbClr val="FF0000"/>
                </a:solidFill>
                <a:latin typeface="Consolas"/>
                <a:ea typeface="Consolas"/>
                <a:cs typeface="Consolas"/>
                <a:sym typeface="Consolas"/>
              </a:rPr>
              <a:t>void SysTick_Handler(void) {</a:t>
            </a:r>
            <a:endParaRPr sz="2400">
              <a:solidFill>
                <a:srgbClr val="FF0000"/>
              </a:solidFill>
              <a:latin typeface="Consolas"/>
              <a:ea typeface="Consolas"/>
              <a:cs typeface="Consolas"/>
              <a:sym typeface="Consolas"/>
            </a:endParaRPr>
          </a:p>
          <a:p>
            <a:pPr indent="457200" lvl="0" marL="0" rtl="0" algn="just">
              <a:spcBef>
                <a:spcPts val="1000"/>
              </a:spcBef>
              <a:spcAft>
                <a:spcPts val="0"/>
              </a:spcAft>
              <a:buNone/>
            </a:pPr>
            <a:r>
              <a:rPr lang="en-US" sz="2400">
                <a:solidFill>
                  <a:srgbClr val="FF0000"/>
                </a:solidFill>
                <a:latin typeface="Consolas"/>
                <a:ea typeface="Consolas"/>
                <a:cs typeface="Consolas"/>
                <a:sym typeface="Consolas"/>
              </a:rPr>
              <a:t>while (1) {</a:t>
            </a:r>
            <a:endParaRPr sz="2400">
              <a:solidFill>
                <a:srgbClr val="FF0000"/>
              </a:solidFill>
              <a:latin typeface="Consolas"/>
              <a:ea typeface="Consolas"/>
              <a:cs typeface="Consolas"/>
              <a:sym typeface="Consolas"/>
            </a:endParaRPr>
          </a:p>
          <a:p>
            <a:pPr indent="0" lvl="0" marL="0" rtl="0" algn="just">
              <a:spcBef>
                <a:spcPts val="1000"/>
              </a:spcBef>
              <a:spcAft>
                <a:spcPts val="0"/>
              </a:spcAft>
              <a:buNone/>
            </a:pPr>
            <a:r>
              <a:rPr lang="en-US" sz="2400">
                <a:solidFill>
                  <a:srgbClr val="FF0000"/>
                </a:solidFill>
                <a:latin typeface="Consolas"/>
                <a:ea typeface="Consolas"/>
                <a:cs typeface="Consolas"/>
                <a:sym typeface="Consolas"/>
              </a:rPr>
              <a:t>    	// Do nothing, just stall the processor</a:t>
            </a:r>
            <a:endParaRPr sz="2400">
              <a:solidFill>
                <a:srgbClr val="FF0000"/>
              </a:solidFill>
              <a:latin typeface="Consolas"/>
              <a:ea typeface="Consolas"/>
              <a:cs typeface="Consolas"/>
              <a:sym typeface="Consolas"/>
            </a:endParaRPr>
          </a:p>
          <a:p>
            <a:pPr indent="0" lvl="0" marL="0" rtl="0" algn="just">
              <a:spcBef>
                <a:spcPts val="1000"/>
              </a:spcBef>
              <a:spcAft>
                <a:spcPts val="0"/>
              </a:spcAft>
              <a:buNone/>
            </a:pPr>
            <a:r>
              <a:rPr lang="en-US" sz="2400">
                <a:solidFill>
                  <a:srgbClr val="FF0000"/>
                </a:solidFill>
                <a:latin typeface="Consolas"/>
                <a:ea typeface="Consolas"/>
                <a:cs typeface="Consolas"/>
                <a:sym typeface="Consolas"/>
              </a:rPr>
              <a:t>	}</a:t>
            </a:r>
            <a:endParaRPr sz="2400">
              <a:solidFill>
                <a:srgbClr val="FF0000"/>
              </a:solidFill>
              <a:latin typeface="Consolas"/>
              <a:ea typeface="Consolas"/>
              <a:cs typeface="Consolas"/>
              <a:sym typeface="Consolas"/>
            </a:endParaRPr>
          </a:p>
          <a:p>
            <a:pPr indent="0" lvl="0" marL="0" rtl="0" algn="just">
              <a:spcBef>
                <a:spcPts val="1000"/>
              </a:spcBef>
              <a:spcAft>
                <a:spcPts val="0"/>
              </a:spcAft>
              <a:buNone/>
            </a:pPr>
            <a:r>
              <a:rPr lang="en-US" sz="2400">
                <a:solidFill>
                  <a:srgbClr val="FF0000"/>
                </a:solidFill>
                <a:latin typeface="Consolas"/>
                <a:ea typeface="Consolas"/>
                <a:cs typeface="Consolas"/>
                <a:sym typeface="Consolas"/>
              </a:rPr>
              <a:t>}</a:t>
            </a:r>
            <a:endParaRPr sz="2400">
              <a:solidFill>
                <a:srgbClr val="FF0000"/>
              </a:solidFill>
              <a:latin typeface="Consolas"/>
              <a:ea typeface="Consolas"/>
              <a:cs typeface="Consolas"/>
              <a:sym typeface="Consolas"/>
            </a:endParaRPr>
          </a:p>
          <a:p>
            <a:pPr indent="0" lvl="0" marL="0" rtl="0" algn="just">
              <a:spcBef>
                <a:spcPts val="1000"/>
              </a:spcBef>
              <a:spcAft>
                <a:spcPts val="0"/>
              </a:spcAft>
              <a:buNone/>
            </a:pPr>
            <a:r>
              <a:t/>
            </a:r>
            <a:endParaRPr sz="2400">
              <a:solidFill>
                <a:srgbClr val="FF0000"/>
              </a:solidFill>
              <a:latin typeface="Consolas"/>
              <a:ea typeface="Consolas"/>
              <a:cs typeface="Consolas"/>
              <a:sym typeface="Consolas"/>
            </a:endParaRPr>
          </a:p>
          <a:p>
            <a:pPr indent="0" lvl="0" marL="0" rtl="0" algn="just">
              <a:spcBef>
                <a:spcPts val="1000"/>
              </a:spcBef>
              <a:spcAft>
                <a:spcPts val="0"/>
              </a:spcAft>
              <a:buNone/>
            </a:pPr>
            <a:r>
              <a:rPr lang="en-US"/>
              <a:t>In assembly language</a:t>
            </a:r>
            <a:endParaRPr/>
          </a:p>
        </p:txBody>
      </p:sp>
      <p:sp>
        <p:nvSpPr>
          <p:cNvPr id="189" name="Google Shape;189;g2e4502ca81e_0_113"/>
          <p:cNvSpPr/>
          <p:nvPr/>
        </p:nvSpPr>
        <p:spPr>
          <a:xfrm>
            <a:off x="1260900" y="2906875"/>
            <a:ext cx="8349600" cy="13677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90" name="Google Shape;190;g2e4502ca81e_0_113"/>
          <p:cNvPicPr preferRelativeResize="0"/>
          <p:nvPr/>
        </p:nvPicPr>
        <p:blipFill>
          <a:blip r:embed="rId3">
            <a:alphaModFix/>
          </a:blip>
          <a:stretch>
            <a:fillRect/>
          </a:stretch>
        </p:blipFill>
        <p:spPr>
          <a:xfrm>
            <a:off x="4224500" y="4859050"/>
            <a:ext cx="5665525" cy="1210775"/>
          </a:xfrm>
          <a:prstGeom prst="rect">
            <a:avLst/>
          </a:prstGeom>
          <a:noFill/>
          <a:ln>
            <a:noFill/>
          </a:ln>
        </p:spPr>
      </p:pic>
      <p:cxnSp>
        <p:nvCxnSpPr>
          <p:cNvPr id="191" name="Google Shape;191;g2e4502ca81e_0_113"/>
          <p:cNvCxnSpPr/>
          <p:nvPr/>
        </p:nvCxnSpPr>
        <p:spPr>
          <a:xfrm>
            <a:off x="2091225" y="4536125"/>
            <a:ext cx="1537800" cy="1383900"/>
          </a:xfrm>
          <a:prstGeom prst="curvedConnector3">
            <a:avLst>
              <a:gd fmla="val 50000" name="adj1"/>
            </a:avLst>
          </a:prstGeom>
          <a:noFill/>
          <a:ln cap="flat" cmpd="sng" w="38100">
            <a:solidFill>
              <a:srgbClr val="0070C0"/>
            </a:solidFill>
            <a:prstDash val="solid"/>
            <a:round/>
            <a:headEnd len="med" w="med" type="none"/>
            <a:tailEnd len="med" w="med" type="stealth"/>
          </a:ln>
        </p:spPr>
      </p:cxnSp>
      <p:sp>
        <p:nvSpPr>
          <p:cNvPr id="192" name="Google Shape;192;g2e4502ca81e_0_113"/>
          <p:cNvSpPr/>
          <p:nvPr/>
        </p:nvSpPr>
        <p:spPr>
          <a:xfrm>
            <a:off x="8979975" y="5032650"/>
            <a:ext cx="830327" cy="735900"/>
          </a:xfrm>
          <a:custGeom>
            <a:rect b="b" l="l" r="r" t="t"/>
            <a:pathLst>
              <a:path extrusionOk="0" h="29436" w="37725">
                <a:moveTo>
                  <a:pt x="35266" y="6587"/>
                </a:moveTo>
                <a:cubicBezTo>
                  <a:pt x="28624" y="1842"/>
                  <a:pt x="18413" y="-2298"/>
                  <a:pt x="11278" y="1666"/>
                </a:cubicBezTo>
                <a:cubicBezTo>
                  <a:pt x="4625" y="5362"/>
                  <a:pt x="-2004" y="14896"/>
                  <a:pt x="822" y="21963"/>
                </a:cubicBezTo>
                <a:cubicBezTo>
                  <a:pt x="4092" y="30140"/>
                  <a:pt x="18478" y="30770"/>
                  <a:pt x="26655" y="27499"/>
                </a:cubicBezTo>
                <a:cubicBezTo>
                  <a:pt x="35179" y="24089"/>
                  <a:pt x="37726" y="11461"/>
                  <a:pt x="37726" y="2281"/>
                </a:cubicBezTo>
              </a:path>
            </a:pathLst>
          </a:custGeom>
          <a:noFill/>
          <a:ln cap="flat" cmpd="sng" w="38100">
            <a:solidFill>
              <a:srgbClr val="FF0000"/>
            </a:solidFill>
            <a:prstDash val="dash"/>
            <a:round/>
            <a:headEnd len="med" w="med" type="none"/>
            <a:tailEnd len="med" w="med" type="none"/>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e4502ca81e_0_11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Service Routines</a:t>
            </a:r>
            <a:endParaRPr>
              <a:latin typeface="Consolas"/>
              <a:ea typeface="Consolas"/>
              <a:cs typeface="Consolas"/>
              <a:sym typeface="Consolas"/>
            </a:endParaRPr>
          </a:p>
        </p:txBody>
      </p:sp>
      <p:sp>
        <p:nvSpPr>
          <p:cNvPr id="198" name="Google Shape;198;g2e4502ca81e_0_119"/>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just">
              <a:spcBef>
                <a:spcPts val="1000"/>
              </a:spcBef>
              <a:spcAft>
                <a:spcPts val="0"/>
              </a:spcAft>
              <a:buNone/>
            </a:pPr>
            <a:r>
              <a:rPr lang="en-US"/>
              <a:t>All ISRs are declared as weak in the system startup code. The keyword weak means that another non-weak subroutine with the same name defined elsewhere can override this one.</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sz="2400">
                <a:solidFill>
                  <a:srgbClr val="FF0000"/>
                </a:solidFill>
                <a:latin typeface="Consolas"/>
                <a:ea typeface="Consolas"/>
                <a:cs typeface="Consolas"/>
                <a:sym typeface="Consolas"/>
              </a:rPr>
              <a:t>void SysTick_Handler(void) {</a:t>
            </a:r>
            <a:endParaRPr sz="2400">
              <a:solidFill>
                <a:srgbClr val="FF0000"/>
              </a:solidFill>
              <a:latin typeface="Consolas"/>
              <a:ea typeface="Consolas"/>
              <a:cs typeface="Consolas"/>
              <a:sym typeface="Consolas"/>
            </a:endParaRPr>
          </a:p>
          <a:p>
            <a:pPr indent="457200" lvl="0" marL="0" rtl="0" algn="just">
              <a:spcBef>
                <a:spcPts val="1000"/>
              </a:spcBef>
              <a:spcAft>
                <a:spcPts val="0"/>
              </a:spcAft>
              <a:buNone/>
            </a:pPr>
            <a:r>
              <a:rPr lang="en-US" sz="2400">
                <a:solidFill>
                  <a:srgbClr val="FF0000"/>
                </a:solidFill>
                <a:latin typeface="Consolas"/>
                <a:ea typeface="Consolas"/>
                <a:cs typeface="Consolas"/>
                <a:sym typeface="Consolas"/>
              </a:rPr>
              <a:t>GPIOC-&gt;ODR |= 1UL&lt;&lt;13; // Turn on PC13</a:t>
            </a:r>
            <a:endParaRPr sz="2400">
              <a:solidFill>
                <a:srgbClr val="FF0000"/>
              </a:solidFill>
              <a:latin typeface="Consolas"/>
              <a:ea typeface="Consolas"/>
              <a:cs typeface="Consolas"/>
              <a:sym typeface="Consolas"/>
            </a:endParaRPr>
          </a:p>
          <a:p>
            <a:pPr indent="0" lvl="0" marL="0" rtl="0" algn="just">
              <a:spcBef>
                <a:spcPts val="1000"/>
              </a:spcBef>
              <a:spcAft>
                <a:spcPts val="0"/>
              </a:spcAft>
              <a:buNone/>
            </a:pPr>
            <a:r>
              <a:rPr lang="en-US" sz="2400">
                <a:solidFill>
                  <a:srgbClr val="FF0000"/>
                </a:solidFill>
                <a:latin typeface="Consolas"/>
                <a:ea typeface="Consolas"/>
                <a:cs typeface="Consolas"/>
                <a:sym typeface="Consolas"/>
              </a:rPr>
              <a:t>}</a:t>
            </a:r>
            <a:endParaRPr sz="2400">
              <a:solidFill>
                <a:srgbClr val="FF0000"/>
              </a:solidFill>
              <a:latin typeface="Consolas"/>
              <a:ea typeface="Consolas"/>
              <a:cs typeface="Consolas"/>
              <a:sym typeface="Consolas"/>
            </a:endParaRPr>
          </a:p>
        </p:txBody>
      </p:sp>
      <p:sp>
        <p:nvSpPr>
          <p:cNvPr id="199" name="Google Shape;199;g2e4502ca81e_0_119"/>
          <p:cNvSpPr/>
          <p:nvPr/>
        </p:nvSpPr>
        <p:spPr>
          <a:xfrm>
            <a:off x="1260900" y="3592675"/>
            <a:ext cx="8349600" cy="5385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e4502ca81e_0_4"/>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336550" lvl="0" marL="514350" rtl="0" algn="l">
              <a:lnSpc>
                <a:spcPct val="90000"/>
              </a:lnSpc>
              <a:spcBef>
                <a:spcPts val="0"/>
              </a:spcBef>
              <a:spcAft>
                <a:spcPts val="0"/>
              </a:spcAft>
              <a:buClr>
                <a:schemeClr val="dk1"/>
              </a:buClr>
              <a:buSzPts val="2800"/>
              <a:buFont typeface="Calibri"/>
              <a:buNone/>
            </a:pPr>
            <a:r>
              <a:t/>
            </a:r>
            <a:endParaRPr/>
          </a:p>
          <a:p>
            <a:pPr indent="0" lvl="0" marL="0" rtl="0" algn="l">
              <a:spcBef>
                <a:spcPts val="1000"/>
              </a:spcBef>
              <a:spcAft>
                <a:spcPts val="0"/>
              </a:spcAft>
              <a:buNone/>
            </a:pPr>
            <a:r>
              <a:rPr lang="en-US">
                <a:solidFill>
                  <a:srgbClr val="FF0000"/>
                </a:solidFill>
              </a:rPr>
              <a:t>Different from the book. Slide explains the concept in context of</a:t>
            </a:r>
            <a:endParaRPr>
              <a:solidFill>
                <a:srgbClr val="FF0000"/>
              </a:solidFill>
            </a:endParaRPr>
          </a:p>
          <a:p>
            <a:pPr indent="0" lvl="0" marL="0" rtl="0" algn="l">
              <a:spcBef>
                <a:spcPts val="1000"/>
              </a:spcBef>
              <a:spcAft>
                <a:spcPts val="0"/>
              </a:spcAft>
              <a:buNone/>
            </a:pPr>
            <a:r>
              <a:rPr lang="en-US">
                <a:solidFill>
                  <a:srgbClr val="FF0000"/>
                </a:solidFill>
              </a:rPr>
              <a:t>STM32f103xx MCU. While the book uses different MCU. So, the</a:t>
            </a:r>
            <a:endParaRPr>
              <a:solidFill>
                <a:srgbClr val="FF0000"/>
              </a:solidFill>
            </a:endParaRPr>
          </a:p>
          <a:p>
            <a:pPr indent="0" lvl="0" marL="0" rtl="0" algn="l">
              <a:lnSpc>
                <a:spcPct val="90000"/>
              </a:lnSpc>
              <a:spcBef>
                <a:spcPts val="1000"/>
              </a:spcBef>
              <a:spcAft>
                <a:spcPts val="0"/>
              </a:spcAft>
              <a:buNone/>
            </a:pPr>
            <a:r>
              <a:rPr lang="en-US">
                <a:solidFill>
                  <a:srgbClr val="FF0000"/>
                </a:solidFill>
              </a:rPr>
              <a:t>addresses and implementation will also be different.</a:t>
            </a:r>
            <a:endParaRPr>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e4502ca81e_0_13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Vector Table</a:t>
            </a:r>
            <a:endParaRPr>
              <a:latin typeface="Consolas"/>
              <a:ea typeface="Consolas"/>
              <a:cs typeface="Consolas"/>
              <a:sym typeface="Consolas"/>
            </a:endParaRPr>
          </a:p>
        </p:txBody>
      </p:sp>
      <p:sp>
        <p:nvSpPr>
          <p:cNvPr id="205" name="Google Shape;205;g2e4502ca81e_0_138"/>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l">
              <a:spcBef>
                <a:spcPts val="1000"/>
              </a:spcBef>
              <a:spcAft>
                <a:spcPts val="0"/>
              </a:spcAft>
              <a:buNone/>
            </a:pPr>
            <a:r>
              <a:rPr lang="en-US"/>
              <a:t>There is an interrupt service routine (ISR) associated with each type of interrupt.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Cortex-M stores the starting memory address of every ISR in a special array called the interrupt vector table.</a:t>
            </a:r>
            <a:endParaRPr>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e4502ca81e_0_12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Vector Table</a:t>
            </a:r>
            <a:endParaRPr>
              <a:latin typeface="Consolas"/>
              <a:ea typeface="Consolas"/>
              <a:cs typeface="Consolas"/>
              <a:sym typeface="Consolas"/>
            </a:endParaRPr>
          </a:p>
        </p:txBody>
      </p:sp>
      <p:sp>
        <p:nvSpPr>
          <p:cNvPr id="211" name="Google Shape;211;g2e4502ca81e_0_129"/>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just">
              <a:spcBef>
                <a:spcPts val="1000"/>
              </a:spcBef>
              <a:spcAft>
                <a:spcPts val="0"/>
              </a:spcAft>
              <a:buNone/>
            </a:pPr>
            <a:r>
              <a:rPr lang="en-US">
                <a:solidFill>
                  <a:srgbClr val="FF0000"/>
                </a:solidFill>
              </a:rPr>
              <a:t>An interrupt number is used as an index into the interrupt vector table to locate the corresponding interrupt service routine.</a:t>
            </a:r>
            <a:endParaRPr>
              <a:solidFill>
                <a:srgbClr val="FF0000"/>
              </a:solidFill>
            </a:endParaRPr>
          </a:p>
          <a:p>
            <a:pPr indent="0" lvl="0" marL="0" rtl="0" algn="just">
              <a:spcBef>
                <a:spcPts val="1000"/>
              </a:spcBef>
              <a:spcAft>
                <a:spcPts val="0"/>
              </a:spcAft>
              <a:buNone/>
            </a:pPr>
            <a:r>
              <a:t/>
            </a:r>
            <a:endParaRPr>
              <a:solidFill>
                <a:srgbClr val="FF0000"/>
              </a:solidFill>
            </a:endParaRPr>
          </a:p>
          <a:p>
            <a:pPr indent="0" lvl="0" marL="0" rtl="0" algn="just">
              <a:spcBef>
                <a:spcPts val="1000"/>
              </a:spcBef>
              <a:spcAft>
                <a:spcPts val="0"/>
              </a:spcAft>
              <a:buNone/>
            </a:pPr>
            <a:r>
              <a:rPr lang="en-US"/>
              <a:t>For a given interrupt number </a:t>
            </a:r>
            <a:r>
              <a:rPr i="1" lang="en-US"/>
              <a:t>i</a:t>
            </a:r>
            <a:r>
              <a:rPr lang="en-US"/>
              <a:t> defined in CMSIS, the memory address of its corresponding ISR is located at the </a:t>
            </a:r>
            <a:r>
              <a:rPr i="1" lang="en-US"/>
              <a:t>(i + 16)</a:t>
            </a:r>
            <a:r>
              <a:rPr baseline="30000" i="1" lang="en-US"/>
              <a:t>th</a:t>
            </a:r>
            <a:r>
              <a:rPr lang="en-US"/>
              <a:t> entry in the interrupt vector table.</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The interrupt vector table is stored at the memory address </a:t>
            </a:r>
            <a:r>
              <a:rPr lang="en-US">
                <a:solidFill>
                  <a:srgbClr val="FF0000"/>
                </a:solidFill>
              </a:rPr>
              <a:t>0x00000004</a:t>
            </a:r>
            <a:r>
              <a:rPr lang="en-US"/>
              <a:t>. Because each entry in the table represents a memory address, each entry takes four bytes in memory.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e4502ca81e_0_14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Vector Table</a:t>
            </a:r>
            <a:endParaRPr>
              <a:latin typeface="Consolas"/>
              <a:ea typeface="Consolas"/>
              <a:cs typeface="Consolas"/>
              <a:sym typeface="Consolas"/>
            </a:endParaRPr>
          </a:p>
        </p:txBody>
      </p:sp>
      <p:sp>
        <p:nvSpPr>
          <p:cNvPr id="217" name="Google Shape;217;g2e4502ca81e_0_149"/>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ctr">
              <a:spcBef>
                <a:spcPts val="1000"/>
              </a:spcBef>
              <a:spcAft>
                <a:spcPts val="0"/>
              </a:spcAft>
              <a:buNone/>
            </a:pPr>
            <a:r>
              <a:rPr i="1" lang="en-US">
                <a:solidFill>
                  <a:srgbClr val="0070C0"/>
                </a:solidFill>
              </a:rPr>
              <a:t>Address of ISR = lnterruptVectorTable[i + 15]</a:t>
            </a:r>
            <a:endParaRPr i="1">
              <a:solidFill>
                <a:srgbClr val="0070C0"/>
              </a:solidFill>
            </a:endParaRPr>
          </a:p>
          <a:p>
            <a:pPr indent="0" lvl="0" marL="0" rtl="0" algn="just">
              <a:spcBef>
                <a:spcPts val="1000"/>
              </a:spcBef>
              <a:spcAft>
                <a:spcPts val="0"/>
              </a:spcAft>
              <a:buNone/>
            </a:pPr>
            <a:r>
              <a:t/>
            </a:r>
            <a:endParaRPr i="1">
              <a:solidFill>
                <a:srgbClr val="FF0000"/>
              </a:solidFill>
            </a:endParaRPr>
          </a:p>
          <a:p>
            <a:pPr indent="0" lvl="0" marL="0" rtl="0" algn="just">
              <a:spcBef>
                <a:spcPts val="1000"/>
              </a:spcBef>
              <a:spcAft>
                <a:spcPts val="0"/>
              </a:spcAft>
              <a:buNone/>
            </a:pPr>
            <a:r>
              <a:rPr lang="en-US"/>
              <a:t>For example, the interrupt number of SysTick is -1, the memory address of SysTick_Handler can be founding by reading the word stored at the following address. </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Address of SysTick_Handler </a:t>
            </a:r>
            <a:endParaRPr/>
          </a:p>
          <a:p>
            <a:pPr indent="0" lvl="0" marL="0" rtl="0" algn="just">
              <a:spcBef>
                <a:spcPts val="1000"/>
              </a:spcBef>
              <a:spcAft>
                <a:spcPts val="0"/>
              </a:spcAft>
              <a:buNone/>
            </a:pPr>
            <a:r>
              <a:rPr lang="en-US"/>
              <a:t>= 0x00000004 + 4 x ( -1 + 15) </a:t>
            </a:r>
            <a:endParaRPr/>
          </a:p>
          <a:p>
            <a:pPr indent="0" lvl="0" marL="0" rtl="0" algn="just">
              <a:spcBef>
                <a:spcPts val="1000"/>
              </a:spcBef>
              <a:spcAft>
                <a:spcPts val="0"/>
              </a:spcAft>
              <a:buNone/>
            </a:pPr>
            <a:r>
              <a:rPr lang="en-US"/>
              <a:t>= 0x0000003C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e4502ca81e_0_156"/>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Vector Table</a:t>
            </a:r>
            <a:endParaRPr>
              <a:latin typeface="Consolas"/>
              <a:ea typeface="Consolas"/>
              <a:cs typeface="Consolas"/>
              <a:sym typeface="Consolas"/>
            </a:endParaRPr>
          </a:p>
        </p:txBody>
      </p:sp>
      <p:sp>
        <p:nvSpPr>
          <p:cNvPr id="223" name="Google Shape;223;g2e4502ca81e_0_156"/>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ctr">
              <a:spcBef>
                <a:spcPts val="1000"/>
              </a:spcBef>
              <a:spcAft>
                <a:spcPts val="0"/>
              </a:spcAft>
              <a:buNone/>
            </a:pPr>
            <a:r>
              <a:rPr i="1" lang="en-US">
                <a:solidFill>
                  <a:srgbClr val="0070C0"/>
                </a:solidFill>
              </a:rPr>
              <a:t>Address of ISR = lnterruptVectorTable[i + 15]</a:t>
            </a:r>
            <a:endParaRPr i="1">
              <a:solidFill>
                <a:srgbClr val="0070C0"/>
              </a:solidFill>
            </a:endParaRPr>
          </a:p>
          <a:p>
            <a:pPr indent="0" lvl="0" marL="0" rtl="0" algn="just">
              <a:spcBef>
                <a:spcPts val="1000"/>
              </a:spcBef>
              <a:spcAft>
                <a:spcPts val="0"/>
              </a:spcAft>
              <a:buNone/>
            </a:pPr>
            <a:r>
              <a:t/>
            </a:r>
            <a:endParaRPr i="1">
              <a:solidFill>
                <a:srgbClr val="FF0000"/>
              </a:solidFill>
            </a:endParaRPr>
          </a:p>
          <a:p>
            <a:pPr indent="0" lvl="0" marL="0" rtl="0" algn="just">
              <a:spcBef>
                <a:spcPts val="1000"/>
              </a:spcBef>
              <a:spcAft>
                <a:spcPts val="0"/>
              </a:spcAft>
              <a:buNone/>
            </a:pPr>
            <a:r>
              <a:rPr lang="en-US"/>
              <a:t>The interrupt number of reset is -15. Thus, the memory address of Reset_Handler is</a:t>
            </a:r>
            <a:endParaRPr/>
          </a:p>
          <a:p>
            <a:pPr indent="0" lvl="0" marL="0" rtl="0" algn="just">
              <a:spcBef>
                <a:spcPts val="1000"/>
              </a:spcBef>
              <a:spcAft>
                <a:spcPts val="0"/>
              </a:spcAft>
              <a:buNone/>
            </a:pPr>
            <a:r>
              <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Address of Reset_Handler </a:t>
            </a:r>
            <a:endParaRPr/>
          </a:p>
          <a:p>
            <a:pPr indent="0" lvl="0" marL="0" rtl="0" algn="just">
              <a:spcBef>
                <a:spcPts val="1000"/>
              </a:spcBef>
              <a:spcAft>
                <a:spcPts val="0"/>
              </a:spcAft>
              <a:buNone/>
            </a:pPr>
            <a:r>
              <a:rPr lang="en-US"/>
              <a:t>= 0x00000004 + 4 x ( -15 + 15) </a:t>
            </a:r>
            <a:endParaRPr/>
          </a:p>
          <a:p>
            <a:pPr indent="0" lvl="0" marL="0" rtl="0" algn="just">
              <a:spcBef>
                <a:spcPts val="1000"/>
              </a:spcBef>
              <a:spcAft>
                <a:spcPts val="0"/>
              </a:spcAft>
              <a:buNone/>
            </a:pPr>
            <a:r>
              <a:rPr lang="en-US"/>
              <a:t>= 0x00000004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e4502ca81e_0_17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Vector Table</a:t>
            </a:r>
            <a:endParaRPr>
              <a:latin typeface="Consolas"/>
              <a:ea typeface="Consolas"/>
              <a:cs typeface="Consolas"/>
              <a:sym typeface="Consolas"/>
            </a:endParaRPr>
          </a:p>
        </p:txBody>
      </p:sp>
      <p:pic>
        <p:nvPicPr>
          <p:cNvPr id="229" name="Google Shape;229;g2e4502ca81e_0_173"/>
          <p:cNvPicPr preferRelativeResize="0"/>
          <p:nvPr/>
        </p:nvPicPr>
        <p:blipFill>
          <a:blip r:embed="rId3">
            <a:alphaModFix/>
          </a:blip>
          <a:stretch>
            <a:fillRect/>
          </a:stretch>
        </p:blipFill>
        <p:spPr>
          <a:xfrm>
            <a:off x="5810250" y="1778750"/>
            <a:ext cx="6381750" cy="4438650"/>
          </a:xfrm>
          <a:prstGeom prst="rect">
            <a:avLst/>
          </a:prstGeom>
          <a:noFill/>
          <a:ln>
            <a:noFill/>
          </a:ln>
        </p:spPr>
      </p:pic>
      <p:pic>
        <p:nvPicPr>
          <p:cNvPr id="230" name="Google Shape;230;g2e4502ca81e_0_173"/>
          <p:cNvPicPr preferRelativeResize="0"/>
          <p:nvPr/>
        </p:nvPicPr>
        <p:blipFill>
          <a:blip r:embed="rId4">
            <a:alphaModFix/>
          </a:blip>
          <a:stretch>
            <a:fillRect/>
          </a:stretch>
        </p:blipFill>
        <p:spPr>
          <a:xfrm>
            <a:off x="704600" y="1790125"/>
            <a:ext cx="4783526" cy="3277755"/>
          </a:xfrm>
          <a:prstGeom prst="rect">
            <a:avLst/>
          </a:prstGeom>
          <a:noFill/>
          <a:ln>
            <a:noFill/>
          </a:ln>
        </p:spPr>
      </p:pic>
      <p:sp>
        <p:nvSpPr>
          <p:cNvPr id="231" name="Google Shape;231;g2e4502ca81e_0_173"/>
          <p:cNvSpPr/>
          <p:nvPr/>
        </p:nvSpPr>
        <p:spPr>
          <a:xfrm>
            <a:off x="2737050" y="1240167"/>
            <a:ext cx="5843150" cy="5126050"/>
          </a:xfrm>
          <a:custGeom>
            <a:rect b="b" l="l" r="r" t="t"/>
            <a:pathLst>
              <a:path extrusionOk="0" h="205042" w="233726">
                <a:moveTo>
                  <a:pt x="233726" y="12515"/>
                </a:moveTo>
                <a:cubicBezTo>
                  <a:pt x="217632" y="12823"/>
                  <a:pt x="164941" y="-16701"/>
                  <a:pt x="137160" y="14360"/>
                </a:cubicBezTo>
                <a:cubicBezTo>
                  <a:pt x="109379" y="45421"/>
                  <a:pt x="89902" y="174482"/>
                  <a:pt x="67042" y="198880"/>
                </a:cubicBezTo>
                <a:cubicBezTo>
                  <a:pt x="44182" y="223278"/>
                  <a:pt x="11174" y="167102"/>
                  <a:pt x="0" y="160746"/>
                </a:cubicBezTo>
              </a:path>
            </a:pathLst>
          </a:custGeom>
          <a:noFill/>
          <a:ln cap="flat" cmpd="sng" w="38100">
            <a:solidFill>
              <a:srgbClr val="FF0000"/>
            </a:solidFill>
            <a:prstDash val="solid"/>
            <a:round/>
            <a:headEnd len="med" w="med" type="none"/>
            <a:tailEnd len="med" w="med" type="stealth"/>
          </a:ln>
        </p:spPr>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e4502ca81e_0_16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The Booting Process Of Cortex</a:t>
            </a:r>
            <a:r>
              <a:rPr lang="en-US">
                <a:latin typeface="Consolas"/>
                <a:ea typeface="Consolas"/>
                <a:cs typeface="Consolas"/>
                <a:sym typeface="Consolas"/>
              </a:rPr>
              <a:t>-M</a:t>
            </a:r>
            <a:endParaRPr>
              <a:latin typeface="Consolas"/>
              <a:ea typeface="Consolas"/>
              <a:cs typeface="Consolas"/>
              <a:sym typeface="Consolas"/>
            </a:endParaRPr>
          </a:p>
        </p:txBody>
      </p:sp>
      <p:sp>
        <p:nvSpPr>
          <p:cNvPr id="237" name="Google Shape;237;g2e4502ca81e_0_162"/>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lang="en-US"/>
              <a:t>When an ARM Cortex processor is turned on or reset, the processor fetches two words located at 0x00000000 and </a:t>
            </a:r>
            <a:r>
              <a:rPr lang="en-US"/>
              <a:t>0x0000000</a:t>
            </a:r>
            <a:r>
              <a:rPr lang="en-US"/>
              <a:t>4 in memory.</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The processor uses the word located at </a:t>
            </a:r>
            <a:r>
              <a:rPr lang="en-US"/>
              <a:t>0x00000000 </a:t>
            </a:r>
            <a:r>
              <a:rPr lang="en-US"/>
              <a:t>to initialize the main stack pointer (MSP), and the other one at </a:t>
            </a:r>
            <a:r>
              <a:rPr lang="en-US"/>
              <a:t>0x0000000</a:t>
            </a:r>
            <a:r>
              <a:rPr lang="en-US"/>
              <a:t>4 to set up the program counter (PC). </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The word stored at </a:t>
            </a:r>
            <a:r>
              <a:rPr lang="en-US"/>
              <a:t>0x0000000</a:t>
            </a:r>
            <a:r>
              <a:rPr lang="en-US"/>
              <a:t>4 is the memory address of the Reset_Handler(). Typically, Reset_Handler calls main(), which is the user's application code. After PC is initialized, the program begins execution.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e4502ca81e_0_18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Stacking and Unstacking</a:t>
            </a:r>
            <a:endParaRPr>
              <a:latin typeface="Consolas"/>
              <a:ea typeface="Consolas"/>
              <a:cs typeface="Consolas"/>
              <a:sym typeface="Consolas"/>
            </a:endParaRPr>
          </a:p>
        </p:txBody>
      </p:sp>
      <p:sp>
        <p:nvSpPr>
          <p:cNvPr id="243" name="Google Shape;243;g2e4502ca81e_0_182"/>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rPr b="1" lang="en-US"/>
              <a:t>Interrupt Stacking</a:t>
            </a:r>
            <a:endParaRPr b="1"/>
          </a:p>
          <a:p>
            <a:pPr indent="0" lvl="0" marL="0" rtl="0" algn="just">
              <a:spcBef>
                <a:spcPts val="1000"/>
              </a:spcBef>
              <a:spcAft>
                <a:spcPts val="0"/>
              </a:spcAft>
              <a:buNone/>
            </a:pPr>
            <a:r>
              <a:rPr lang="en-US"/>
              <a:t>When an interrupt occurs, the processor saves the current context, which includes registers, program counter, and status register, onto the stack, ensuring that the system can return to the exact state it was in before the interrupt. This process is known as stacking.</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Before executing the interrupt handler, the stacking process automatically pushes eight registers to preserve the running</a:t>
            </a:r>
            <a:r>
              <a:rPr lang="en-US"/>
              <a:t> </a:t>
            </a:r>
            <a:r>
              <a:rPr lang="en-US"/>
              <a:t>environment. These eight registers include the lowest four registers (</a:t>
            </a:r>
            <a:r>
              <a:rPr lang="en-US" u="sng"/>
              <a:t>r0, r1, r2, and r3</a:t>
            </a:r>
            <a:r>
              <a:rPr lang="en-US"/>
              <a:t>) and four other registers (</a:t>
            </a:r>
            <a:r>
              <a:rPr lang="en-US" u="sng"/>
              <a:t>r12, LR, PSR, and PC</a:t>
            </a:r>
            <a:r>
              <a:rPr lang="en-US"/>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34402d1bf_0_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Stacking and Unstacking</a:t>
            </a:r>
            <a:endParaRPr>
              <a:latin typeface="Consolas"/>
              <a:ea typeface="Consolas"/>
              <a:cs typeface="Consolas"/>
              <a:sym typeface="Consolas"/>
            </a:endParaRPr>
          </a:p>
        </p:txBody>
      </p:sp>
      <p:sp>
        <p:nvSpPr>
          <p:cNvPr id="249" name="Google Shape;249;g2734402d1bf_0_3"/>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rPr b="1" lang="en-US"/>
              <a:t>Interrupt Untacking</a:t>
            </a:r>
            <a:endParaRPr b="1"/>
          </a:p>
          <a:p>
            <a:pPr indent="0" lvl="0" marL="0" rtl="0" algn="just">
              <a:spcBef>
                <a:spcPts val="1000"/>
              </a:spcBef>
              <a:spcAft>
                <a:spcPts val="0"/>
              </a:spcAft>
              <a:buNone/>
            </a:pPr>
            <a:r>
              <a:rPr lang="en-US"/>
              <a:t>Once the interrupt service routine (ISR) completes, the unstacking process restores the saved context from the stack, allowing the processor to resume normal operation seamlessly.</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After the interrupt handler completes, the unstacking process automatically pops the values of these eight registers off the stack.</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At the same time, the processor clears the corresponding active bits in the NVIC status registers.</a:t>
            </a:r>
            <a:endParaRPr/>
          </a:p>
          <a:p>
            <a:pPr indent="0" lvl="0" marL="0" rtl="0" algn="just">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734402d1bf_0_1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Stacking and Unstacking</a:t>
            </a:r>
            <a:endParaRPr>
              <a:latin typeface="Consolas"/>
              <a:ea typeface="Consolas"/>
              <a:cs typeface="Consolas"/>
              <a:sym typeface="Consolas"/>
            </a:endParaRPr>
          </a:p>
        </p:txBody>
      </p:sp>
      <p:pic>
        <p:nvPicPr>
          <p:cNvPr id="255" name="Google Shape;255;g2734402d1bf_0_11"/>
          <p:cNvPicPr preferRelativeResize="0"/>
          <p:nvPr/>
        </p:nvPicPr>
        <p:blipFill>
          <a:blip r:embed="rId3">
            <a:alphaModFix/>
          </a:blip>
          <a:stretch>
            <a:fillRect/>
          </a:stretch>
        </p:blipFill>
        <p:spPr>
          <a:xfrm>
            <a:off x="1857950" y="1604375"/>
            <a:ext cx="8476100" cy="3649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34402d1bf_0_1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Stacking and Unstacking</a:t>
            </a:r>
            <a:endParaRPr>
              <a:latin typeface="Consolas"/>
              <a:ea typeface="Consolas"/>
              <a:cs typeface="Consolas"/>
              <a:sym typeface="Consolas"/>
            </a:endParaRPr>
          </a:p>
        </p:txBody>
      </p:sp>
      <p:pic>
        <p:nvPicPr>
          <p:cNvPr id="261" name="Google Shape;261;g2734402d1bf_0_17"/>
          <p:cNvPicPr preferRelativeResize="0"/>
          <p:nvPr/>
        </p:nvPicPr>
        <p:blipFill>
          <a:blip r:embed="rId3">
            <a:alphaModFix/>
          </a:blip>
          <a:stretch>
            <a:fillRect/>
          </a:stretch>
        </p:blipFill>
        <p:spPr>
          <a:xfrm>
            <a:off x="1758513" y="1427550"/>
            <a:ext cx="8674975" cy="400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53838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References</a:t>
            </a:r>
            <a:endParaRPr/>
          </a:p>
        </p:txBody>
      </p:sp>
      <p:sp>
        <p:nvSpPr>
          <p:cNvPr id="97" name="Google Shape;97;p2"/>
          <p:cNvSpPr txBox="1"/>
          <p:nvPr>
            <p:ph idx="1" type="body"/>
          </p:nvPr>
        </p:nvSpPr>
        <p:spPr>
          <a:xfrm>
            <a:off x="838200" y="903514"/>
            <a:ext cx="10515600" cy="5273449"/>
          </a:xfrm>
          <a:prstGeom prst="rect">
            <a:avLst/>
          </a:prstGeom>
          <a:noFill/>
          <a:ln>
            <a:noFill/>
          </a:ln>
        </p:spPr>
        <p:txBody>
          <a:bodyPr anchorCtr="0" anchor="t" bIns="45700" lIns="91425" spcFirstLastPara="1" rIns="91425" wrap="square" tIns="45700">
            <a:normAutofit/>
          </a:bodyPr>
          <a:lstStyle/>
          <a:p>
            <a:pPr indent="-336550" lvl="0" marL="514350" rtl="0" algn="l">
              <a:lnSpc>
                <a:spcPct val="90000"/>
              </a:lnSpc>
              <a:spcBef>
                <a:spcPts val="0"/>
              </a:spcBef>
              <a:spcAft>
                <a:spcPts val="0"/>
              </a:spcAft>
              <a:buClr>
                <a:schemeClr val="dk1"/>
              </a:buClr>
              <a:buSzPts val="2800"/>
              <a:buFont typeface="Calibri"/>
              <a:buNone/>
            </a:pPr>
            <a:r>
              <a:t/>
            </a:r>
            <a:endParaRPr/>
          </a:p>
          <a:p>
            <a:pPr indent="-406400" lvl="0" marL="457200" rtl="0" algn="l">
              <a:lnSpc>
                <a:spcPct val="90000"/>
              </a:lnSpc>
              <a:spcBef>
                <a:spcPts val="1000"/>
              </a:spcBef>
              <a:spcAft>
                <a:spcPts val="0"/>
              </a:spcAft>
              <a:buSzPts val="2800"/>
              <a:buFont typeface="Calibri"/>
              <a:buAutoNum type="arabicPeriod"/>
            </a:pPr>
            <a:r>
              <a:rPr lang="en-US"/>
              <a:t>Embedded Systems with ARM Cortex-M Microcontrollers in Assembly Language and C 3e by Dr. Yifeng Zhu [Chapter 11]</a:t>
            </a:r>
            <a:endParaRPr/>
          </a:p>
          <a:p>
            <a:pPr indent="-406400" lvl="0" marL="457200" rtl="0" algn="l">
              <a:lnSpc>
                <a:spcPct val="90000"/>
              </a:lnSpc>
              <a:spcBef>
                <a:spcPts val="1000"/>
              </a:spcBef>
              <a:spcAft>
                <a:spcPts val="0"/>
              </a:spcAft>
              <a:buSzPts val="2800"/>
              <a:buFont typeface="Calibri"/>
              <a:buAutoNum type="arabicPeriod"/>
            </a:pPr>
            <a:r>
              <a:rPr lang="en-US"/>
              <a:t>STM32f103xx Datasheet </a:t>
            </a:r>
            <a:r>
              <a:rPr lang="en-US" u="sng">
                <a:solidFill>
                  <a:schemeClr val="hlink"/>
                </a:solidFill>
                <a:hlinkClick r:id="rId3"/>
              </a:rPr>
              <a:t>https://www.st.com/resource/en/datasheet/stm32f103c8.pdf</a:t>
            </a:r>
            <a:endParaRPr/>
          </a:p>
          <a:p>
            <a:pPr indent="-406400" lvl="0" marL="457200" rtl="0" algn="l">
              <a:lnSpc>
                <a:spcPct val="90000"/>
              </a:lnSpc>
              <a:spcBef>
                <a:spcPts val="1000"/>
              </a:spcBef>
              <a:spcAft>
                <a:spcPts val="0"/>
              </a:spcAft>
              <a:buSzPts val="2800"/>
              <a:buFont typeface="Calibri"/>
              <a:buAutoNum type="arabicPeriod"/>
            </a:pPr>
            <a:r>
              <a:rPr lang="en-US"/>
              <a:t>STM32f103xx Programming Manual</a:t>
            </a:r>
            <a:br>
              <a:rPr lang="en-US"/>
            </a:br>
            <a:r>
              <a:rPr lang="en-US" u="sng">
                <a:solidFill>
                  <a:schemeClr val="hlink"/>
                </a:solidFill>
                <a:hlinkClick r:id="rId4"/>
              </a:rPr>
              <a:t>https://www.st.com/resource/en/programming_manual/pm0056-stm32f10xxx20xxx21xxxl1xxxx-cortexm3-programming-manual-stmicroelectronics.pdf</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734402d1bf_0_2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Stacking and Unstacking</a:t>
            </a:r>
            <a:endParaRPr>
              <a:latin typeface="Consolas"/>
              <a:ea typeface="Consolas"/>
              <a:cs typeface="Consolas"/>
              <a:sym typeface="Consolas"/>
            </a:endParaRPr>
          </a:p>
        </p:txBody>
      </p:sp>
      <p:sp>
        <p:nvSpPr>
          <p:cNvPr id="267" name="Google Shape;267;g2734402d1bf_0_23"/>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lang="en-US"/>
              <a:t>Since an interrupt may occur at any time, the program counter (PC) is preserved during interrupt stacking and then is recovered during interrupt unstacking. Thus, </a:t>
            </a:r>
            <a:r>
              <a:rPr lang="en-US" u="sng"/>
              <a:t>the processor can successfully continue executing the computation that had been interrupted.</a:t>
            </a:r>
            <a:endParaRPr u="sng"/>
          </a:p>
          <a:p>
            <a:pPr indent="0" lvl="0" marL="0" rtl="0" algn="just">
              <a:spcBef>
                <a:spcPts val="1000"/>
              </a:spcBef>
              <a:spcAft>
                <a:spcPts val="0"/>
              </a:spcAft>
              <a:buNone/>
            </a:pPr>
            <a:r>
              <a:t/>
            </a:r>
            <a:endParaRPr/>
          </a:p>
        </p:txBody>
      </p:sp>
      <p:pic>
        <p:nvPicPr>
          <p:cNvPr id="268" name="Google Shape;268;g2734402d1bf_0_23"/>
          <p:cNvPicPr preferRelativeResize="0"/>
          <p:nvPr/>
        </p:nvPicPr>
        <p:blipFill>
          <a:blip r:embed="rId3">
            <a:alphaModFix/>
          </a:blip>
          <a:stretch>
            <a:fillRect/>
          </a:stretch>
        </p:blipFill>
        <p:spPr>
          <a:xfrm>
            <a:off x="2436662" y="3603374"/>
            <a:ext cx="7318675" cy="2962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734402d1bf_0_36"/>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Stacking and Unstacking</a:t>
            </a:r>
            <a:endParaRPr>
              <a:latin typeface="Consolas"/>
              <a:ea typeface="Consolas"/>
              <a:cs typeface="Consolas"/>
              <a:sym typeface="Consolas"/>
            </a:endParaRPr>
          </a:p>
        </p:txBody>
      </p:sp>
      <p:sp>
        <p:nvSpPr>
          <p:cNvPr id="274" name="Google Shape;274;g2734402d1bf_0_36"/>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lang="en-US"/>
              <a:t>The interrupt service routine exits by running "BX LR". Note that LR in an interrupt service routine has a meaning different from LR in a normal subroutine.</a:t>
            </a:r>
            <a:endParaRPr/>
          </a:p>
          <a:p>
            <a:pPr indent="0" lvl="0" marL="0" rtl="0" algn="just">
              <a:spcBef>
                <a:spcPts val="1000"/>
              </a:spcBef>
              <a:spcAft>
                <a:spcPts val="0"/>
              </a:spcAft>
              <a:buNone/>
            </a:pPr>
            <a:r>
              <a:t/>
            </a:r>
            <a:endParaRPr/>
          </a:p>
          <a:p>
            <a:pPr indent="-342900" lvl="0" marL="457200" rtl="0" algn="just">
              <a:spcBef>
                <a:spcPts val="1000"/>
              </a:spcBef>
              <a:spcAft>
                <a:spcPts val="0"/>
              </a:spcAft>
              <a:buSzPts val="1800"/>
              <a:buChar char="•"/>
            </a:pPr>
            <a:r>
              <a:rPr lang="en-US" u="sng"/>
              <a:t>LR in a regular subroutine represents the return address to the caller.</a:t>
            </a:r>
            <a:r>
              <a:rPr lang="en-US"/>
              <a:t> When a regular subroutine is called, LR holds the memory address of the instruction to be processed after exiting the subroutine. The value of LR is copied to PC when a regular service routine exits.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734402d1bf_0_4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Stacking and Unstacking</a:t>
            </a:r>
            <a:endParaRPr>
              <a:latin typeface="Consolas"/>
              <a:ea typeface="Consolas"/>
              <a:cs typeface="Consolas"/>
              <a:sym typeface="Consolas"/>
            </a:endParaRPr>
          </a:p>
        </p:txBody>
      </p:sp>
      <p:sp>
        <p:nvSpPr>
          <p:cNvPr id="280" name="Google Shape;280;g2734402d1bf_0_44"/>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lang="en-US"/>
              <a:t>The interrupt service routine exits by running "BX LR". Note that LR in an interrupt service routine has a meaning different from LR in a normal subroutine.</a:t>
            </a:r>
            <a:endParaRPr/>
          </a:p>
          <a:p>
            <a:pPr indent="0" lvl="0" marL="0" rtl="0" algn="just">
              <a:spcBef>
                <a:spcPts val="1000"/>
              </a:spcBef>
              <a:spcAft>
                <a:spcPts val="0"/>
              </a:spcAft>
              <a:buNone/>
            </a:pPr>
            <a:r>
              <a:t/>
            </a:r>
            <a:endParaRPr/>
          </a:p>
          <a:p>
            <a:pPr indent="-342900" lvl="0" marL="457200" rtl="0" algn="just">
              <a:spcBef>
                <a:spcPts val="1000"/>
              </a:spcBef>
              <a:spcAft>
                <a:spcPts val="0"/>
              </a:spcAft>
              <a:buSzPts val="1800"/>
              <a:buChar char="•"/>
            </a:pPr>
            <a:r>
              <a:rPr lang="en-US" u="sng"/>
              <a:t>LR in an interrupt service routine indicates whether the processor uses the main stack or the process stack in the push and pop operations.</a:t>
            </a:r>
            <a:r>
              <a:rPr lang="en-US"/>
              <a:t> Since the interrupt service routine preserves and recovers PC via stacking and unstacking, the LR register is not copied to set PC when an interrupt service routine exits. Instead, the LR register shall be fixed to a special value, to indicate whether the processor should unstack data out of the main stack (MSP) or the process stack (PSP).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734402d1bf_0_5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Nested Vectored Interrupt Controller (NVIC)</a:t>
            </a:r>
            <a:endParaRPr>
              <a:latin typeface="Consolas"/>
              <a:ea typeface="Consolas"/>
              <a:cs typeface="Consolas"/>
              <a:sym typeface="Consolas"/>
            </a:endParaRPr>
          </a:p>
        </p:txBody>
      </p:sp>
      <p:sp>
        <p:nvSpPr>
          <p:cNvPr id="286" name="Google Shape;286;g2734402d1bf_0_50"/>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lang="en-US"/>
              <a:t>The nested vectored interrupt controller (NVIC) is built into Cortex-M cores to manage all interrupts. It offers three key functions:</a:t>
            </a:r>
            <a:endParaRPr/>
          </a:p>
          <a:p>
            <a:pPr indent="-406400" lvl="0" marL="914400" rtl="0" algn="just">
              <a:spcBef>
                <a:spcPts val="1000"/>
              </a:spcBef>
              <a:spcAft>
                <a:spcPts val="0"/>
              </a:spcAft>
              <a:buSzPts val="2800"/>
              <a:buAutoNum type="arabicPeriod"/>
            </a:pPr>
            <a:r>
              <a:rPr lang="en-US"/>
              <a:t>Enable and disable interrupts.</a:t>
            </a:r>
            <a:endParaRPr/>
          </a:p>
          <a:p>
            <a:pPr indent="-406400" lvl="0" marL="914400" rtl="0" algn="just">
              <a:spcBef>
                <a:spcPts val="0"/>
              </a:spcBef>
              <a:spcAft>
                <a:spcPts val="0"/>
              </a:spcAft>
              <a:buSzPts val="2800"/>
              <a:buAutoNum type="arabicPeriod"/>
            </a:pPr>
            <a:r>
              <a:rPr lang="en-US"/>
              <a:t>Configure the preemption priority and subpriority of a specific interrupt.</a:t>
            </a:r>
            <a:endParaRPr/>
          </a:p>
          <a:p>
            <a:pPr indent="-406400" lvl="0" marL="914400" rtl="0" algn="just">
              <a:spcBef>
                <a:spcPts val="0"/>
              </a:spcBef>
              <a:spcAft>
                <a:spcPts val="0"/>
              </a:spcAft>
              <a:buSzPts val="2800"/>
              <a:buAutoNum type="arabicPeriod"/>
            </a:pPr>
            <a:r>
              <a:rPr lang="en-US"/>
              <a:t>Set and clear the handing bit of a specific interrupt.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734402d1bf_0_5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Nested Vectored Interrupt Controller (NVIC)</a:t>
            </a:r>
            <a:endParaRPr>
              <a:latin typeface="Consolas"/>
              <a:ea typeface="Consolas"/>
              <a:cs typeface="Consolas"/>
              <a:sym typeface="Consolas"/>
            </a:endParaRPr>
          </a:p>
        </p:txBody>
      </p:sp>
      <p:pic>
        <p:nvPicPr>
          <p:cNvPr id="292" name="Google Shape;292;g2734402d1bf_0_57"/>
          <p:cNvPicPr preferRelativeResize="0"/>
          <p:nvPr/>
        </p:nvPicPr>
        <p:blipFill>
          <a:blip r:embed="rId3">
            <a:alphaModFix/>
          </a:blip>
          <a:stretch>
            <a:fillRect/>
          </a:stretch>
        </p:blipFill>
        <p:spPr>
          <a:xfrm>
            <a:off x="1766713" y="1850400"/>
            <a:ext cx="8658575" cy="3157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734402d1bf_0_6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Nested Vectored Interrupt Controller (NVIC)</a:t>
            </a:r>
            <a:endParaRPr>
              <a:latin typeface="Consolas"/>
              <a:ea typeface="Consolas"/>
              <a:cs typeface="Consolas"/>
              <a:sym typeface="Consolas"/>
            </a:endParaRPr>
          </a:p>
        </p:txBody>
      </p:sp>
      <p:sp>
        <p:nvSpPr>
          <p:cNvPr id="298" name="Google Shape;298;g2734402d1bf_0_63"/>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lang="en-US"/>
              <a:t>The nested vectored interrupt controller (NVIC) is built into Cortex-M cores to manage all interrupts. It offers three key functions:</a:t>
            </a:r>
            <a:endParaRPr/>
          </a:p>
          <a:p>
            <a:pPr indent="-406400" lvl="0" marL="914400" rtl="0" algn="just">
              <a:spcBef>
                <a:spcPts val="1000"/>
              </a:spcBef>
              <a:spcAft>
                <a:spcPts val="0"/>
              </a:spcAft>
              <a:buSzPts val="2800"/>
              <a:buAutoNum type="arabicPeriod"/>
            </a:pPr>
            <a:r>
              <a:rPr lang="en-US"/>
              <a:t>Enable and disable interrupts.</a:t>
            </a:r>
            <a:endParaRPr/>
          </a:p>
          <a:p>
            <a:pPr indent="-406400" lvl="0" marL="914400" rtl="0" algn="just">
              <a:spcBef>
                <a:spcPts val="0"/>
              </a:spcBef>
              <a:spcAft>
                <a:spcPts val="0"/>
              </a:spcAft>
              <a:buSzPts val="2800"/>
              <a:buAutoNum type="arabicPeriod"/>
            </a:pPr>
            <a:r>
              <a:rPr lang="en-US"/>
              <a:t>Configure the preemption priority and subpriority of a specific interrupt.</a:t>
            </a:r>
            <a:endParaRPr/>
          </a:p>
          <a:p>
            <a:pPr indent="-406400" lvl="0" marL="914400" rtl="0" algn="just">
              <a:spcBef>
                <a:spcPts val="0"/>
              </a:spcBef>
              <a:spcAft>
                <a:spcPts val="0"/>
              </a:spcAft>
              <a:buSzPts val="2800"/>
              <a:buAutoNum type="arabicPeriod"/>
            </a:pPr>
            <a:r>
              <a:rPr lang="en-US"/>
              <a:t>Set and clear the handing bit of a specific interrupt.</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solidFill>
                  <a:srgbClr val="FF0000"/>
                </a:solidFill>
              </a:rPr>
              <a:t>NVIC does not handle System Interrupts (-16 to -1)</a:t>
            </a:r>
            <a:endParaRPr>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734402d1bf_0_6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Nested Vectored Interrupt Controller (NVIC)</a:t>
            </a:r>
            <a:endParaRPr>
              <a:latin typeface="Consolas"/>
              <a:ea typeface="Consolas"/>
              <a:cs typeface="Consolas"/>
              <a:sym typeface="Consolas"/>
            </a:endParaRPr>
          </a:p>
        </p:txBody>
      </p:sp>
      <p:sp>
        <p:nvSpPr>
          <p:cNvPr id="304" name="Google Shape;304;g2734402d1bf_0_68"/>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b="1" lang="en-US"/>
              <a:t>Enable and disable an interrupt </a:t>
            </a:r>
            <a:endParaRPr b="1"/>
          </a:p>
          <a:p>
            <a:pPr indent="0" lvl="0" marL="0" rtl="0" algn="just">
              <a:spcBef>
                <a:spcPts val="1000"/>
              </a:spcBef>
              <a:spcAft>
                <a:spcPts val="0"/>
              </a:spcAft>
              <a:buNone/>
            </a:pPr>
            <a:r>
              <a:rPr lang="en-US"/>
              <a:t>Writing an enable bit to 1 can enable the corresponding interrupt. Writing an enable bit to 0 does not turn off the corresponding interrupt. Write a disable bit to 1 can disable the interrupt. Writing a disable bit to e has no impacts on the related interrupt. Separating enable bits and disable bits allows us to disable an interrupt conveniently without affecting the other interrupts.</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solidFill>
                  <a:srgbClr val="FF0000"/>
                </a:solidFill>
              </a:rPr>
              <a:t>ISER = Interrupt Set Enable Register</a:t>
            </a:r>
            <a:endParaRPr>
              <a:solidFill>
                <a:srgbClr val="FF0000"/>
              </a:solidFill>
            </a:endParaRPr>
          </a:p>
          <a:p>
            <a:pPr indent="0" lvl="0" marL="0" rtl="0" algn="just">
              <a:spcBef>
                <a:spcPts val="1000"/>
              </a:spcBef>
              <a:spcAft>
                <a:spcPts val="0"/>
              </a:spcAft>
              <a:buNone/>
            </a:pPr>
            <a:r>
              <a:rPr lang="en-US">
                <a:solidFill>
                  <a:srgbClr val="FF0000"/>
                </a:solidFill>
              </a:rPr>
              <a:t>ICER = Interrupt Clear Enable Register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734402d1bf_0_14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Nested Vectored Interrupt Controller (NVIC)</a:t>
            </a:r>
            <a:endParaRPr>
              <a:latin typeface="Consolas"/>
              <a:ea typeface="Consolas"/>
              <a:cs typeface="Consolas"/>
              <a:sym typeface="Consolas"/>
            </a:endParaRPr>
          </a:p>
        </p:txBody>
      </p:sp>
      <p:sp>
        <p:nvSpPr>
          <p:cNvPr id="310" name="Google Shape;310;g2734402d1bf_0_144"/>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b="1" lang="en-US"/>
              <a:t>Enable and disable an interrupt </a:t>
            </a:r>
            <a:endParaRPr b="1"/>
          </a:p>
          <a:p>
            <a:pPr indent="0" lvl="0" marL="0" rtl="0" algn="just">
              <a:spcBef>
                <a:spcPts val="1000"/>
              </a:spcBef>
              <a:spcAft>
                <a:spcPts val="0"/>
              </a:spcAft>
              <a:buNone/>
            </a:pPr>
            <a:r>
              <a:t/>
            </a:r>
            <a:endParaRPr/>
          </a:p>
        </p:txBody>
      </p:sp>
      <p:pic>
        <p:nvPicPr>
          <p:cNvPr id="311" name="Google Shape;311;g2734402d1bf_0_144"/>
          <p:cNvPicPr preferRelativeResize="0"/>
          <p:nvPr/>
        </p:nvPicPr>
        <p:blipFill>
          <a:blip r:embed="rId3">
            <a:alphaModFix/>
          </a:blip>
          <a:stretch>
            <a:fillRect/>
          </a:stretch>
        </p:blipFill>
        <p:spPr>
          <a:xfrm>
            <a:off x="2343150" y="2231838"/>
            <a:ext cx="7505700" cy="4333875"/>
          </a:xfrm>
          <a:prstGeom prst="rect">
            <a:avLst/>
          </a:prstGeom>
          <a:noFill/>
          <a:ln>
            <a:noFill/>
          </a:ln>
        </p:spPr>
      </p:pic>
      <p:pic>
        <p:nvPicPr>
          <p:cNvPr id="312" name="Google Shape;312;g2734402d1bf_0_144"/>
          <p:cNvPicPr preferRelativeResize="0"/>
          <p:nvPr/>
        </p:nvPicPr>
        <p:blipFill>
          <a:blip r:embed="rId4">
            <a:alphaModFix/>
          </a:blip>
          <a:stretch>
            <a:fillRect/>
          </a:stretch>
        </p:blipFill>
        <p:spPr>
          <a:xfrm>
            <a:off x="5523400" y="5843151"/>
            <a:ext cx="6408826" cy="7225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734402d1bf_0_15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Nested Vectored Interrupt Controller (NVIC)</a:t>
            </a:r>
            <a:endParaRPr>
              <a:latin typeface="Consolas"/>
              <a:ea typeface="Consolas"/>
              <a:cs typeface="Consolas"/>
              <a:sym typeface="Consolas"/>
            </a:endParaRPr>
          </a:p>
        </p:txBody>
      </p:sp>
      <p:sp>
        <p:nvSpPr>
          <p:cNvPr id="318" name="Google Shape;318;g2734402d1bf_0_150"/>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b="1" lang="en-US"/>
              <a:t>Enable and disable an interrupt </a:t>
            </a:r>
            <a:endParaRPr b="1"/>
          </a:p>
          <a:p>
            <a:pPr indent="0" lvl="0" marL="0" rtl="0" algn="just">
              <a:spcBef>
                <a:spcPts val="1000"/>
              </a:spcBef>
              <a:spcAft>
                <a:spcPts val="0"/>
              </a:spcAft>
              <a:buNone/>
            </a:pPr>
            <a:r>
              <a:t/>
            </a:r>
            <a:endParaRPr b="1"/>
          </a:p>
          <a:p>
            <a:pPr indent="0" lvl="0" marL="0" rtl="0" algn="just">
              <a:spcBef>
                <a:spcPts val="1000"/>
              </a:spcBef>
              <a:spcAft>
                <a:spcPts val="0"/>
              </a:spcAft>
              <a:buNone/>
            </a:pPr>
            <a:r>
              <a:t/>
            </a:r>
            <a:endParaRPr>
              <a:solidFill>
                <a:srgbClr val="FF0000"/>
              </a:solidFill>
            </a:endParaRPr>
          </a:p>
        </p:txBody>
      </p:sp>
      <p:pic>
        <p:nvPicPr>
          <p:cNvPr id="319" name="Google Shape;319;g2734402d1bf_0_150"/>
          <p:cNvPicPr preferRelativeResize="0"/>
          <p:nvPr/>
        </p:nvPicPr>
        <p:blipFill>
          <a:blip r:embed="rId3">
            <a:alphaModFix/>
          </a:blip>
          <a:stretch>
            <a:fillRect/>
          </a:stretch>
        </p:blipFill>
        <p:spPr>
          <a:xfrm>
            <a:off x="2338375" y="2022288"/>
            <a:ext cx="7515225" cy="45434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734402d1bf_0_7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Nested Vectored Interrupt Controller (NVIC)</a:t>
            </a:r>
            <a:endParaRPr>
              <a:latin typeface="Consolas"/>
              <a:ea typeface="Consolas"/>
              <a:cs typeface="Consolas"/>
              <a:sym typeface="Consolas"/>
            </a:endParaRPr>
          </a:p>
        </p:txBody>
      </p:sp>
      <p:sp>
        <p:nvSpPr>
          <p:cNvPr id="325" name="Google Shape;325;g2734402d1bf_0_74"/>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b="1" lang="en-US"/>
              <a:t>Pend and clear an interrupt</a:t>
            </a:r>
            <a:endParaRPr b="1"/>
          </a:p>
          <a:p>
            <a:pPr indent="0" lvl="0" marL="0" rtl="0" algn="just">
              <a:spcBef>
                <a:spcPts val="1000"/>
              </a:spcBef>
              <a:spcAft>
                <a:spcPts val="0"/>
              </a:spcAft>
              <a:buNone/>
            </a:pPr>
            <a:r>
              <a:rPr lang="en-US"/>
              <a:t>If an interrupt occurs, the corresponding pending bit is set if the microcontroller cannot process this interrupt immediately. Writing the clear pending bit to 1 removes the corresponding interrupt from the pending list. When an interrupt is disabled but its pending bit has already been set, this interrupt instance remains active, and it is serviced before it is disabled.</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solidFill>
                  <a:srgbClr val="FF0000"/>
                </a:solidFill>
              </a:rPr>
              <a:t>ISPR = Interrupt Set Pending Register</a:t>
            </a:r>
            <a:endParaRPr>
              <a:solidFill>
                <a:srgbClr val="FF0000"/>
              </a:solidFill>
            </a:endParaRPr>
          </a:p>
          <a:p>
            <a:pPr indent="0" lvl="0" marL="0" rtl="0" algn="just">
              <a:spcBef>
                <a:spcPts val="1000"/>
              </a:spcBef>
              <a:spcAft>
                <a:spcPts val="0"/>
              </a:spcAft>
              <a:buNone/>
            </a:pPr>
            <a:r>
              <a:rPr lang="en-US">
                <a:solidFill>
                  <a:srgbClr val="FF0000"/>
                </a:solidFill>
              </a:rPr>
              <a:t>ICPR = Interrupt Clear Pending Register</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e4502ca81e_0_1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Introduction to Interrupts</a:t>
            </a:r>
            <a:endParaRPr/>
          </a:p>
        </p:txBody>
      </p:sp>
      <p:sp>
        <p:nvSpPr>
          <p:cNvPr id="103" name="Google Shape;103;g2e4502ca81e_0_10"/>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en-US" u="sng"/>
              <a:t>An interrupt is a signal to the processor indicating an event that needs immediate attention</a:t>
            </a:r>
            <a:r>
              <a:rPr lang="en-US"/>
              <a:t>, causing the processor to temporarily halt its current execution and jump to execute an Interrupt Service Routine (ISR) before returning to its previous activity.</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en-US"/>
              <a:t>The halted process continues as if nothing had happened.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734402d1bf_0_16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Nested Vectored Interrupt Controller (NVIC)</a:t>
            </a:r>
            <a:endParaRPr>
              <a:latin typeface="Consolas"/>
              <a:ea typeface="Consolas"/>
              <a:cs typeface="Consolas"/>
              <a:sym typeface="Consolas"/>
            </a:endParaRPr>
          </a:p>
        </p:txBody>
      </p:sp>
      <p:sp>
        <p:nvSpPr>
          <p:cNvPr id="331" name="Google Shape;331;g2734402d1bf_0_161"/>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b="1" lang="en-US"/>
              <a:t>Pend and clear an interrupt</a:t>
            </a:r>
            <a:endParaRPr b="1"/>
          </a:p>
          <a:p>
            <a:pPr indent="0" lvl="0" marL="0" rtl="0" algn="just">
              <a:spcBef>
                <a:spcPts val="1000"/>
              </a:spcBef>
              <a:spcAft>
                <a:spcPts val="0"/>
              </a:spcAft>
              <a:buNone/>
            </a:pPr>
            <a:r>
              <a:t/>
            </a:r>
            <a:endParaRPr>
              <a:solidFill>
                <a:srgbClr val="FF0000"/>
              </a:solidFill>
            </a:endParaRPr>
          </a:p>
        </p:txBody>
      </p:sp>
      <p:pic>
        <p:nvPicPr>
          <p:cNvPr id="332" name="Google Shape;332;g2734402d1bf_0_161"/>
          <p:cNvPicPr preferRelativeResize="0"/>
          <p:nvPr/>
        </p:nvPicPr>
        <p:blipFill>
          <a:blip r:embed="rId3">
            <a:alphaModFix/>
          </a:blip>
          <a:stretch>
            <a:fillRect/>
          </a:stretch>
        </p:blipFill>
        <p:spPr>
          <a:xfrm>
            <a:off x="2338375" y="1949650"/>
            <a:ext cx="7515225" cy="4800600"/>
          </a:xfrm>
          <a:prstGeom prst="rect">
            <a:avLst/>
          </a:prstGeom>
          <a:noFill/>
          <a:ln>
            <a:noFill/>
          </a:ln>
        </p:spPr>
      </p:pic>
      <p:pic>
        <p:nvPicPr>
          <p:cNvPr id="333" name="Google Shape;333;g2734402d1bf_0_161"/>
          <p:cNvPicPr preferRelativeResize="0"/>
          <p:nvPr/>
        </p:nvPicPr>
        <p:blipFill>
          <a:blip r:embed="rId4">
            <a:alphaModFix/>
          </a:blip>
          <a:stretch>
            <a:fillRect/>
          </a:stretch>
        </p:blipFill>
        <p:spPr>
          <a:xfrm>
            <a:off x="7753350" y="5794188"/>
            <a:ext cx="4438650" cy="10001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734402d1bf_0_166"/>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Nested Vectored Interrupt Controller (NVIC)</a:t>
            </a:r>
            <a:endParaRPr>
              <a:latin typeface="Consolas"/>
              <a:ea typeface="Consolas"/>
              <a:cs typeface="Consolas"/>
              <a:sym typeface="Consolas"/>
            </a:endParaRPr>
          </a:p>
        </p:txBody>
      </p:sp>
      <p:sp>
        <p:nvSpPr>
          <p:cNvPr id="339" name="Google Shape;339;g2734402d1bf_0_166"/>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b="1" lang="en-US"/>
              <a:t>Pend and clear an interrupt</a:t>
            </a:r>
            <a:endParaRPr b="1"/>
          </a:p>
          <a:p>
            <a:pPr indent="0" lvl="0" marL="0" rtl="0" algn="just">
              <a:spcBef>
                <a:spcPts val="1000"/>
              </a:spcBef>
              <a:spcAft>
                <a:spcPts val="0"/>
              </a:spcAft>
              <a:buNone/>
            </a:pPr>
            <a:r>
              <a:t/>
            </a:r>
            <a:endParaRPr>
              <a:solidFill>
                <a:srgbClr val="FF0000"/>
              </a:solidFill>
            </a:endParaRPr>
          </a:p>
        </p:txBody>
      </p:sp>
      <p:pic>
        <p:nvPicPr>
          <p:cNvPr id="340" name="Google Shape;340;g2734402d1bf_0_166"/>
          <p:cNvPicPr preferRelativeResize="0"/>
          <p:nvPr/>
        </p:nvPicPr>
        <p:blipFill>
          <a:blip r:embed="rId3">
            <a:alphaModFix/>
          </a:blip>
          <a:stretch>
            <a:fillRect/>
          </a:stretch>
        </p:blipFill>
        <p:spPr>
          <a:xfrm>
            <a:off x="2381250" y="1927038"/>
            <a:ext cx="7429500" cy="4791075"/>
          </a:xfrm>
          <a:prstGeom prst="rect">
            <a:avLst/>
          </a:prstGeom>
          <a:noFill/>
          <a:ln>
            <a:noFill/>
          </a:ln>
        </p:spPr>
      </p:pic>
      <p:pic>
        <p:nvPicPr>
          <p:cNvPr id="341" name="Google Shape;341;g2734402d1bf_0_166"/>
          <p:cNvPicPr preferRelativeResize="0"/>
          <p:nvPr/>
        </p:nvPicPr>
        <p:blipFill>
          <a:blip r:embed="rId4">
            <a:alphaModFix/>
          </a:blip>
          <a:stretch>
            <a:fillRect/>
          </a:stretch>
        </p:blipFill>
        <p:spPr>
          <a:xfrm>
            <a:off x="5841775" y="6338975"/>
            <a:ext cx="6228925" cy="37915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2734402d1bf_0_7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Nested Vectored Interrupt Controller (NVIC)</a:t>
            </a:r>
            <a:endParaRPr>
              <a:latin typeface="Consolas"/>
              <a:ea typeface="Consolas"/>
              <a:cs typeface="Consolas"/>
              <a:sym typeface="Consolas"/>
            </a:endParaRPr>
          </a:p>
        </p:txBody>
      </p:sp>
      <p:sp>
        <p:nvSpPr>
          <p:cNvPr id="347" name="Google Shape;347;g2734402d1bf_0_79"/>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b="1" lang="en-US"/>
              <a:t>Trigger an interrupt</a:t>
            </a:r>
            <a:endParaRPr b="1"/>
          </a:p>
          <a:p>
            <a:pPr indent="0" lvl="0" marL="0" rtl="0" algn="just">
              <a:spcBef>
                <a:spcPts val="1000"/>
              </a:spcBef>
              <a:spcAft>
                <a:spcPts val="0"/>
              </a:spcAft>
              <a:buNone/>
            </a:pPr>
            <a:r>
              <a:rPr lang="en-US"/>
              <a:t>Setting an active bit by software or hardware activates the related interrupt, and the microcontroller starts the corresponding interrupt handler. If software writes a trigger bit of the software trigger interrupt register (STIR) to 1, the related interrupt is also activated. Most system exceptions can only be activated by hardware.</a:t>
            </a:r>
            <a:endParaRPr/>
          </a:p>
          <a:p>
            <a:pPr indent="0" lvl="0" marL="0" rtl="0" algn="just">
              <a:spcBef>
                <a:spcPts val="1000"/>
              </a:spcBef>
              <a:spcAft>
                <a:spcPts val="0"/>
              </a:spcAft>
              <a:buNone/>
            </a:pPr>
            <a:r>
              <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solidFill>
                  <a:srgbClr val="FF0000"/>
                </a:solidFill>
              </a:rPr>
              <a:t>IABR = Interrupt Active Bit Register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734402d1bf_0_156"/>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Nested Vectored Interrupt Controller (NVIC)</a:t>
            </a:r>
            <a:endParaRPr>
              <a:latin typeface="Consolas"/>
              <a:ea typeface="Consolas"/>
              <a:cs typeface="Consolas"/>
              <a:sym typeface="Consolas"/>
            </a:endParaRPr>
          </a:p>
        </p:txBody>
      </p:sp>
      <p:sp>
        <p:nvSpPr>
          <p:cNvPr id="353" name="Google Shape;353;g2734402d1bf_0_156"/>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b="1" lang="en-US"/>
              <a:t>Trigger an interrupt</a:t>
            </a:r>
            <a:endParaRPr b="1"/>
          </a:p>
          <a:p>
            <a:pPr indent="0" lvl="0" marL="0" rtl="0" algn="just">
              <a:spcBef>
                <a:spcPts val="1000"/>
              </a:spcBef>
              <a:spcAft>
                <a:spcPts val="0"/>
              </a:spcAft>
              <a:buNone/>
            </a:pPr>
            <a:r>
              <a:t/>
            </a:r>
            <a:endParaRPr/>
          </a:p>
        </p:txBody>
      </p:sp>
      <p:pic>
        <p:nvPicPr>
          <p:cNvPr id="354" name="Google Shape;354;g2734402d1bf_0_156"/>
          <p:cNvPicPr preferRelativeResize="0"/>
          <p:nvPr/>
        </p:nvPicPr>
        <p:blipFill>
          <a:blip r:embed="rId3">
            <a:alphaModFix/>
          </a:blip>
          <a:stretch>
            <a:fillRect/>
          </a:stretch>
        </p:blipFill>
        <p:spPr>
          <a:xfrm>
            <a:off x="2352675" y="1939150"/>
            <a:ext cx="7486650" cy="4048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734402d1bf_0_8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Nested Vectored Interrupt Controller (NVIC)</a:t>
            </a:r>
            <a:endParaRPr>
              <a:latin typeface="Consolas"/>
              <a:ea typeface="Consolas"/>
              <a:cs typeface="Consolas"/>
              <a:sym typeface="Consolas"/>
            </a:endParaRPr>
          </a:p>
        </p:txBody>
      </p:sp>
      <p:sp>
        <p:nvSpPr>
          <p:cNvPr id="360" name="Google Shape;360;g2734402d1bf_0_88"/>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lang="en-US"/>
              <a:t>Cortex-M processors can have up to 240 Peripheral Interrupts. It can have up to–</a:t>
            </a:r>
            <a:endParaRPr/>
          </a:p>
          <a:p>
            <a:pPr indent="-381000" lvl="0" marL="457200" rtl="0" algn="just">
              <a:spcBef>
                <a:spcPts val="1000"/>
              </a:spcBef>
              <a:spcAft>
                <a:spcPts val="0"/>
              </a:spcAft>
              <a:buSzPts val="2400"/>
              <a:buAutoNum type="arabicPeriod"/>
            </a:pPr>
            <a:r>
              <a:rPr lang="en-US" sz="2400"/>
              <a:t>Eight 32-bit Interrupt Set-Enable Registers (ISER), ISER0 - ISER7. </a:t>
            </a:r>
            <a:endParaRPr sz="2400"/>
          </a:p>
          <a:p>
            <a:pPr indent="0" lvl="0" marL="457200" rtl="0" algn="just">
              <a:spcBef>
                <a:spcPts val="1000"/>
              </a:spcBef>
              <a:spcAft>
                <a:spcPts val="0"/>
              </a:spcAft>
              <a:buNone/>
            </a:pPr>
            <a:r>
              <a:rPr lang="en-US" sz="2400">
                <a:solidFill>
                  <a:srgbClr val="FF0000"/>
                </a:solidFill>
              </a:rPr>
              <a:t>ISER[0] - ISER[7]</a:t>
            </a:r>
            <a:endParaRPr sz="2400">
              <a:solidFill>
                <a:srgbClr val="FF0000"/>
              </a:solidFill>
            </a:endParaRPr>
          </a:p>
          <a:p>
            <a:pPr indent="-381000" lvl="0" marL="457200" rtl="0" algn="just">
              <a:spcBef>
                <a:spcPts val="1000"/>
              </a:spcBef>
              <a:spcAft>
                <a:spcPts val="0"/>
              </a:spcAft>
              <a:buSzPts val="2400"/>
              <a:buAutoNum type="arabicPeriod"/>
            </a:pPr>
            <a:r>
              <a:rPr lang="en-US" sz="2400"/>
              <a:t>Eight 32-bit Interrupt Clear-enable Register (ICER), ICER0 - ICER7. </a:t>
            </a:r>
            <a:endParaRPr sz="2400"/>
          </a:p>
          <a:p>
            <a:pPr indent="0" lvl="0" marL="457200" rtl="0" algn="just">
              <a:spcBef>
                <a:spcPts val="1000"/>
              </a:spcBef>
              <a:spcAft>
                <a:spcPts val="0"/>
              </a:spcAft>
              <a:buNone/>
            </a:pPr>
            <a:r>
              <a:rPr lang="en-US" sz="2400">
                <a:solidFill>
                  <a:srgbClr val="FF0000"/>
                </a:solidFill>
              </a:rPr>
              <a:t>ICER[0] - ICER[7]</a:t>
            </a:r>
            <a:endParaRPr sz="2400">
              <a:solidFill>
                <a:srgbClr val="FF0000"/>
              </a:solidFill>
            </a:endParaRPr>
          </a:p>
          <a:p>
            <a:pPr indent="-381000" lvl="0" marL="457200" rtl="0" algn="just">
              <a:spcBef>
                <a:spcPts val="1000"/>
              </a:spcBef>
              <a:spcAft>
                <a:spcPts val="0"/>
              </a:spcAft>
              <a:buSzPts val="2400"/>
              <a:buAutoNum type="arabicPeriod"/>
            </a:pPr>
            <a:r>
              <a:rPr lang="en-US" sz="2400"/>
              <a:t>Eight 32-bit Interrupt Set-Pending Registers (ISPR), ISPR0 - ISPR7.</a:t>
            </a:r>
            <a:endParaRPr sz="2400"/>
          </a:p>
          <a:p>
            <a:pPr indent="0" lvl="0" marL="457200" rtl="0" algn="just">
              <a:spcBef>
                <a:spcPts val="1000"/>
              </a:spcBef>
              <a:spcAft>
                <a:spcPts val="0"/>
              </a:spcAft>
              <a:buNone/>
            </a:pPr>
            <a:r>
              <a:rPr lang="en-US" sz="2400">
                <a:solidFill>
                  <a:srgbClr val="FF0000"/>
                </a:solidFill>
              </a:rPr>
              <a:t>ISPR[0] - ISPR[7]</a:t>
            </a:r>
            <a:endParaRPr sz="2400">
              <a:solidFill>
                <a:srgbClr val="FF0000"/>
              </a:solidFill>
            </a:endParaRPr>
          </a:p>
          <a:p>
            <a:pPr indent="-381000" lvl="0" marL="457200" rtl="0" algn="just">
              <a:spcBef>
                <a:spcPts val="1000"/>
              </a:spcBef>
              <a:spcAft>
                <a:spcPts val="0"/>
              </a:spcAft>
              <a:buSzPts val="2400"/>
              <a:buAutoNum type="arabicPeriod"/>
            </a:pPr>
            <a:r>
              <a:rPr lang="en-US" sz="2400"/>
              <a:t>Eight 32-bit Interrupt Clear-Pending Register (ICPR), ICPR0 - ICPR7. </a:t>
            </a:r>
            <a:endParaRPr sz="2400"/>
          </a:p>
          <a:p>
            <a:pPr indent="0" lvl="0" marL="457200" rtl="0" algn="just">
              <a:spcBef>
                <a:spcPts val="1000"/>
              </a:spcBef>
              <a:spcAft>
                <a:spcPts val="0"/>
              </a:spcAft>
              <a:buNone/>
            </a:pPr>
            <a:r>
              <a:rPr lang="en-US" sz="2400">
                <a:solidFill>
                  <a:srgbClr val="FF0000"/>
                </a:solidFill>
              </a:rPr>
              <a:t>ICPR[0] - ICPR[7]</a:t>
            </a:r>
            <a:endParaRPr sz="2400">
              <a:solidFill>
                <a:srgbClr val="FF0000"/>
              </a:solidFill>
            </a:endParaRPr>
          </a:p>
          <a:p>
            <a:pPr indent="-381000" lvl="0" marL="457200" rtl="0" algn="just">
              <a:spcBef>
                <a:spcPts val="1000"/>
              </a:spcBef>
              <a:spcAft>
                <a:spcPts val="0"/>
              </a:spcAft>
              <a:buSzPts val="2400"/>
              <a:buAutoNum type="arabicPeriod"/>
            </a:pPr>
            <a:r>
              <a:rPr lang="en-US" sz="2400"/>
              <a:t>Eight 32-bit Interrupt Active Bit Register (IABR), IABR0 - IABR7. </a:t>
            </a:r>
            <a:endParaRPr sz="2400"/>
          </a:p>
          <a:p>
            <a:pPr indent="0" lvl="0" marL="457200" rtl="0" algn="just">
              <a:spcBef>
                <a:spcPts val="1000"/>
              </a:spcBef>
              <a:spcAft>
                <a:spcPts val="0"/>
              </a:spcAft>
              <a:buNone/>
            </a:pPr>
            <a:r>
              <a:rPr lang="en-US" sz="2400">
                <a:solidFill>
                  <a:srgbClr val="FF0000"/>
                </a:solidFill>
              </a:rPr>
              <a:t>IABR[0] - IABR[7]</a:t>
            </a:r>
            <a:endParaRPr sz="240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734402d1bf_0_9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Nested Vectored Interrupt Controller (NVIC)</a:t>
            </a:r>
            <a:endParaRPr>
              <a:latin typeface="Consolas"/>
              <a:ea typeface="Consolas"/>
              <a:cs typeface="Consolas"/>
              <a:sym typeface="Consolas"/>
            </a:endParaRPr>
          </a:p>
        </p:txBody>
      </p:sp>
      <p:sp>
        <p:nvSpPr>
          <p:cNvPr id="366" name="Google Shape;366;g2734402d1bf_0_94"/>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lang="en-US">
                <a:solidFill>
                  <a:srgbClr val="FF0000"/>
                </a:solidFill>
              </a:rPr>
              <a:t>STM32 Blue Pill has 43 </a:t>
            </a:r>
            <a:r>
              <a:rPr lang="en-US">
                <a:solidFill>
                  <a:srgbClr val="FF0000"/>
                </a:solidFill>
              </a:rPr>
              <a:t>Peripheral Interrupts. </a:t>
            </a:r>
            <a:br>
              <a:rPr lang="en-US">
                <a:solidFill>
                  <a:srgbClr val="FF0000"/>
                </a:solidFill>
              </a:rPr>
            </a:br>
            <a:r>
              <a:rPr lang="en-US"/>
              <a:t>It has–</a:t>
            </a:r>
            <a:endParaRPr/>
          </a:p>
          <a:p>
            <a:pPr indent="-381000" lvl="0" marL="457200" rtl="0" algn="just">
              <a:spcBef>
                <a:spcPts val="1000"/>
              </a:spcBef>
              <a:spcAft>
                <a:spcPts val="0"/>
              </a:spcAft>
              <a:buSzPts val="2400"/>
              <a:buAutoNum type="arabicPeriod"/>
            </a:pPr>
            <a:r>
              <a:rPr lang="en-US" sz="2400"/>
              <a:t>Two </a:t>
            </a:r>
            <a:r>
              <a:rPr lang="en-US" sz="2400"/>
              <a:t>32-bit Interrupt Set-Enable Registers (ISER), ISER0 - ISER1. </a:t>
            </a:r>
            <a:endParaRPr sz="2400"/>
          </a:p>
          <a:p>
            <a:pPr indent="0" lvl="0" marL="457200" rtl="0" algn="just">
              <a:spcBef>
                <a:spcPts val="1000"/>
              </a:spcBef>
              <a:spcAft>
                <a:spcPts val="0"/>
              </a:spcAft>
              <a:buNone/>
            </a:pPr>
            <a:r>
              <a:rPr lang="en-US" sz="2400">
                <a:solidFill>
                  <a:srgbClr val="FF0000"/>
                </a:solidFill>
              </a:rPr>
              <a:t>ISER[0] - ISER[1]</a:t>
            </a:r>
            <a:endParaRPr sz="2400">
              <a:solidFill>
                <a:srgbClr val="FF0000"/>
              </a:solidFill>
            </a:endParaRPr>
          </a:p>
          <a:p>
            <a:pPr indent="-381000" lvl="0" marL="457200" rtl="0" algn="just">
              <a:spcBef>
                <a:spcPts val="1000"/>
              </a:spcBef>
              <a:spcAft>
                <a:spcPts val="0"/>
              </a:spcAft>
              <a:buSzPts val="2400"/>
              <a:buAutoNum type="arabicPeriod"/>
            </a:pPr>
            <a:r>
              <a:rPr lang="en-US" sz="2400"/>
              <a:t>Two </a:t>
            </a:r>
            <a:r>
              <a:rPr lang="en-US" sz="2400"/>
              <a:t>32-bit Interrupt Clear-enable Register (ICER), ICER0 - ICER1. </a:t>
            </a:r>
            <a:endParaRPr sz="2400"/>
          </a:p>
          <a:p>
            <a:pPr indent="0" lvl="0" marL="457200" rtl="0" algn="just">
              <a:spcBef>
                <a:spcPts val="1000"/>
              </a:spcBef>
              <a:spcAft>
                <a:spcPts val="0"/>
              </a:spcAft>
              <a:buNone/>
            </a:pPr>
            <a:r>
              <a:rPr lang="en-US" sz="2400">
                <a:solidFill>
                  <a:srgbClr val="FF0000"/>
                </a:solidFill>
              </a:rPr>
              <a:t>ICER[0] - ICER[1]</a:t>
            </a:r>
            <a:endParaRPr sz="2400">
              <a:solidFill>
                <a:srgbClr val="FF0000"/>
              </a:solidFill>
            </a:endParaRPr>
          </a:p>
          <a:p>
            <a:pPr indent="-381000" lvl="0" marL="457200" rtl="0" algn="just">
              <a:spcBef>
                <a:spcPts val="1000"/>
              </a:spcBef>
              <a:spcAft>
                <a:spcPts val="0"/>
              </a:spcAft>
              <a:buSzPts val="2400"/>
              <a:buAutoNum type="arabicPeriod"/>
            </a:pPr>
            <a:r>
              <a:rPr lang="en-US" sz="2400"/>
              <a:t>Two </a:t>
            </a:r>
            <a:r>
              <a:rPr lang="en-US" sz="2400"/>
              <a:t>32-bit Interrupt Set-Pending Registers (ISPR), ISPR0 - ISPR1.</a:t>
            </a:r>
            <a:endParaRPr sz="2400"/>
          </a:p>
          <a:p>
            <a:pPr indent="0" lvl="0" marL="457200" rtl="0" algn="just">
              <a:spcBef>
                <a:spcPts val="1000"/>
              </a:spcBef>
              <a:spcAft>
                <a:spcPts val="0"/>
              </a:spcAft>
              <a:buNone/>
            </a:pPr>
            <a:r>
              <a:rPr lang="en-US" sz="2400">
                <a:solidFill>
                  <a:srgbClr val="FF0000"/>
                </a:solidFill>
              </a:rPr>
              <a:t>ISPR[0] - ISPR[1]</a:t>
            </a:r>
            <a:endParaRPr sz="2400">
              <a:solidFill>
                <a:srgbClr val="FF0000"/>
              </a:solidFill>
            </a:endParaRPr>
          </a:p>
          <a:p>
            <a:pPr indent="-381000" lvl="0" marL="457200" rtl="0" algn="just">
              <a:spcBef>
                <a:spcPts val="1000"/>
              </a:spcBef>
              <a:spcAft>
                <a:spcPts val="0"/>
              </a:spcAft>
              <a:buSzPts val="2400"/>
              <a:buAutoNum type="arabicPeriod"/>
            </a:pPr>
            <a:r>
              <a:rPr lang="en-US" sz="2400"/>
              <a:t>Two </a:t>
            </a:r>
            <a:r>
              <a:rPr lang="en-US" sz="2400"/>
              <a:t>32-bit Interrupt Clear-Pending Register (ICPR), ICPR0 - ICPR1. </a:t>
            </a:r>
            <a:endParaRPr sz="2400"/>
          </a:p>
          <a:p>
            <a:pPr indent="0" lvl="0" marL="457200" rtl="0" algn="just">
              <a:spcBef>
                <a:spcPts val="1000"/>
              </a:spcBef>
              <a:spcAft>
                <a:spcPts val="0"/>
              </a:spcAft>
              <a:buNone/>
            </a:pPr>
            <a:r>
              <a:rPr lang="en-US" sz="2400">
                <a:solidFill>
                  <a:srgbClr val="FF0000"/>
                </a:solidFill>
              </a:rPr>
              <a:t>ICPR[0] - ICPR[1]</a:t>
            </a:r>
            <a:endParaRPr sz="2400">
              <a:solidFill>
                <a:srgbClr val="FF0000"/>
              </a:solidFill>
            </a:endParaRPr>
          </a:p>
          <a:p>
            <a:pPr indent="-381000" lvl="0" marL="457200" rtl="0" algn="just">
              <a:spcBef>
                <a:spcPts val="1000"/>
              </a:spcBef>
              <a:spcAft>
                <a:spcPts val="0"/>
              </a:spcAft>
              <a:buSzPts val="2400"/>
              <a:buAutoNum type="arabicPeriod"/>
            </a:pPr>
            <a:r>
              <a:rPr lang="en-US" sz="2400"/>
              <a:t>Two </a:t>
            </a:r>
            <a:r>
              <a:rPr lang="en-US" sz="2400"/>
              <a:t>32-bit Interrupt Active Bit Register (IABR), IABR0 - IABR1. </a:t>
            </a:r>
            <a:endParaRPr sz="2400"/>
          </a:p>
          <a:p>
            <a:pPr indent="0" lvl="0" marL="457200" rtl="0" algn="just">
              <a:spcBef>
                <a:spcPts val="1000"/>
              </a:spcBef>
              <a:spcAft>
                <a:spcPts val="0"/>
              </a:spcAft>
              <a:buNone/>
            </a:pPr>
            <a:r>
              <a:rPr lang="en-US" sz="2400">
                <a:solidFill>
                  <a:srgbClr val="FF0000"/>
                </a:solidFill>
              </a:rPr>
              <a:t>IABR[0] - IABR[1]</a:t>
            </a:r>
            <a:endParaRPr sz="240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734402d1bf_0_9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Enable and Disable Peripheral Interrupts</a:t>
            </a:r>
            <a:endParaRPr>
              <a:latin typeface="Consolas"/>
              <a:ea typeface="Consolas"/>
              <a:cs typeface="Consolas"/>
              <a:sym typeface="Consolas"/>
            </a:endParaRPr>
          </a:p>
        </p:txBody>
      </p:sp>
      <p:sp>
        <p:nvSpPr>
          <p:cNvPr id="372" name="Google Shape;372;g2734402d1bf_0_99"/>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b="1" lang="en-US">
                <a:solidFill>
                  <a:schemeClr val="accent1"/>
                </a:solidFill>
              </a:rPr>
              <a:t>Given interrupt number IRQn = 40. Enable this interrupt.</a:t>
            </a:r>
            <a:endParaRPr b="1">
              <a:solidFill>
                <a:schemeClr val="accent1"/>
              </a:solidFill>
            </a:endParaRPr>
          </a:p>
          <a:p>
            <a:pPr indent="0" lvl="0" marL="0" rtl="0" algn="just">
              <a:spcBef>
                <a:spcPts val="1000"/>
              </a:spcBef>
              <a:spcAft>
                <a:spcPts val="0"/>
              </a:spcAft>
              <a:buNone/>
            </a:pPr>
            <a:r>
              <a:rPr b="1" lang="en-US"/>
              <a:t>Step-1: Find the wordOffset.</a:t>
            </a:r>
            <a:endParaRPr b="1"/>
          </a:p>
          <a:p>
            <a:pPr indent="0" lvl="0" marL="0" rtl="0" algn="just">
              <a:spcBef>
                <a:spcPts val="1000"/>
              </a:spcBef>
              <a:spcAft>
                <a:spcPts val="0"/>
              </a:spcAft>
              <a:buNone/>
            </a:pPr>
            <a:r>
              <a:rPr lang="en-US"/>
              <a:t>wordOffset = IRQn / 32</a:t>
            </a:r>
            <a:endParaRPr/>
          </a:p>
          <a:p>
            <a:pPr indent="0" lvl="0" marL="0" rtl="0" algn="just">
              <a:spcBef>
                <a:spcPts val="1000"/>
              </a:spcBef>
              <a:spcAft>
                <a:spcPts val="0"/>
              </a:spcAft>
              <a:buNone/>
            </a:pPr>
            <a:r>
              <a:rPr lang="en-US"/>
              <a:t>			    = 40 / 32</a:t>
            </a:r>
            <a:endParaRPr/>
          </a:p>
          <a:p>
            <a:pPr indent="0" lvl="0" marL="0" rtl="0" algn="just">
              <a:spcBef>
                <a:spcPts val="1000"/>
              </a:spcBef>
              <a:spcAft>
                <a:spcPts val="0"/>
              </a:spcAft>
              <a:buNone/>
            </a:pPr>
            <a:r>
              <a:rPr lang="en-US"/>
              <a:t>			    = 1</a:t>
            </a:r>
            <a:endParaRPr/>
          </a:p>
          <a:p>
            <a:pPr indent="0" lvl="0" marL="0" rtl="0" algn="just">
              <a:spcBef>
                <a:spcPts val="1000"/>
              </a:spcBef>
              <a:spcAft>
                <a:spcPts val="0"/>
              </a:spcAft>
              <a:buNone/>
            </a:pPr>
            <a:r>
              <a:rPr lang="en-US"/>
              <a:t>So, this interrupt is in ISER1</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In code–</a:t>
            </a:r>
            <a:endParaRPr/>
          </a:p>
          <a:p>
            <a:pPr indent="0" lvl="0" marL="0" rtl="0" algn="just">
              <a:spcBef>
                <a:spcPts val="1000"/>
              </a:spcBef>
              <a:spcAft>
                <a:spcPts val="0"/>
              </a:spcAft>
              <a:buClr>
                <a:schemeClr val="dk1"/>
              </a:buClr>
              <a:buSzPts val="1100"/>
              <a:buFont typeface="Arial"/>
              <a:buNone/>
            </a:pPr>
            <a:r>
              <a:rPr lang="en-US">
                <a:solidFill>
                  <a:srgbClr val="FF0000"/>
                </a:solidFill>
                <a:latin typeface="Consolas"/>
                <a:ea typeface="Consolas"/>
                <a:cs typeface="Consolas"/>
                <a:sym typeface="Consolas"/>
              </a:rPr>
              <a:t>wordOffset = IRQn &gt;&gt; 5 </a:t>
            </a:r>
            <a:r>
              <a:rPr lang="en-US">
                <a:solidFill>
                  <a:srgbClr val="888888"/>
                </a:solidFill>
                <a:latin typeface="Consolas"/>
                <a:ea typeface="Consolas"/>
                <a:cs typeface="Consolas"/>
                <a:sym typeface="Consolas"/>
              </a:rPr>
              <a:t>//2</a:t>
            </a:r>
            <a:r>
              <a:rPr baseline="30000" lang="en-US">
                <a:solidFill>
                  <a:srgbClr val="888888"/>
                </a:solidFill>
                <a:latin typeface="Consolas"/>
                <a:ea typeface="Consolas"/>
                <a:cs typeface="Consolas"/>
                <a:sym typeface="Consolas"/>
              </a:rPr>
              <a:t>5</a:t>
            </a:r>
            <a:r>
              <a:rPr lang="en-US">
                <a:solidFill>
                  <a:srgbClr val="888888"/>
                </a:solidFill>
                <a:latin typeface="Consolas"/>
                <a:ea typeface="Consolas"/>
                <a:cs typeface="Consolas"/>
                <a:sym typeface="Consolas"/>
              </a:rPr>
              <a:t> = 32</a:t>
            </a:r>
            <a:endParaRPr>
              <a:solidFill>
                <a:srgbClr val="888888"/>
              </a:solidFill>
              <a:latin typeface="Consolas"/>
              <a:ea typeface="Consolas"/>
              <a:cs typeface="Consolas"/>
              <a:sym typeface="Consolas"/>
            </a:endParaRPr>
          </a:p>
        </p:txBody>
      </p:sp>
      <p:sp>
        <p:nvSpPr>
          <p:cNvPr id="373" name="Google Shape;373;g2734402d1bf_0_99"/>
          <p:cNvSpPr txBox="1"/>
          <p:nvPr/>
        </p:nvSpPr>
        <p:spPr>
          <a:xfrm>
            <a:off x="7010100" y="2921575"/>
            <a:ext cx="4676100" cy="19086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If the divisor is of form </a:t>
            </a:r>
            <a:r>
              <a:rPr i="1" lang="en-US" sz="2800">
                <a:solidFill>
                  <a:schemeClr val="dk1"/>
                </a:solidFill>
                <a:latin typeface="Calibri"/>
                <a:ea typeface="Calibri"/>
                <a:cs typeface="Calibri"/>
                <a:sym typeface="Calibri"/>
              </a:rPr>
              <a:t>2</a:t>
            </a:r>
            <a:r>
              <a:rPr baseline="30000" i="1" lang="en-US" sz="2800">
                <a:solidFill>
                  <a:schemeClr val="dk1"/>
                </a:solidFill>
                <a:latin typeface="Calibri"/>
                <a:ea typeface="Calibri"/>
                <a:cs typeface="Calibri"/>
                <a:sym typeface="Calibri"/>
              </a:rPr>
              <a:t>n</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US" sz="2800">
                <a:solidFill>
                  <a:schemeClr val="dk1"/>
                </a:solidFill>
                <a:latin typeface="Calibri"/>
                <a:ea typeface="Calibri"/>
                <a:cs typeface="Calibri"/>
                <a:sym typeface="Calibri"/>
              </a:rPr>
              <a:t>the quotient is equivalent to</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US" sz="2800">
                <a:solidFill>
                  <a:schemeClr val="dk1"/>
                </a:solidFill>
                <a:latin typeface="Calibri"/>
                <a:ea typeface="Calibri"/>
                <a:cs typeface="Calibri"/>
                <a:sym typeface="Calibri"/>
              </a:rPr>
              <a:t>right shifting </a:t>
            </a:r>
            <a:r>
              <a:rPr lang="en-US" sz="2800">
                <a:solidFill>
                  <a:schemeClr val="dk1"/>
                </a:solidFill>
                <a:latin typeface="Calibri"/>
                <a:ea typeface="Calibri"/>
                <a:cs typeface="Calibri"/>
                <a:sym typeface="Calibri"/>
              </a:rPr>
              <a:t>dividend</a:t>
            </a: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n</a:t>
            </a:r>
            <a:r>
              <a:rPr lang="en-US" sz="2800">
                <a:solidFill>
                  <a:schemeClr val="dk1"/>
                </a:solidFill>
                <a:latin typeface="Calibri"/>
                <a:ea typeface="Calibri"/>
                <a:cs typeface="Calibri"/>
                <a:sym typeface="Calibri"/>
              </a:rPr>
              <a:t> times.</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i="1" lang="en-US" sz="2800">
                <a:solidFill>
                  <a:schemeClr val="dk1"/>
                </a:solidFill>
                <a:latin typeface="Calibri"/>
                <a:ea typeface="Calibri"/>
                <a:cs typeface="Calibri"/>
                <a:sym typeface="Calibri"/>
              </a:rPr>
              <a:t>quotient = dividend &gt;&gt; n</a:t>
            </a:r>
            <a:endParaRPr i="1" sz="2800">
              <a:solidFill>
                <a:srgbClr val="FF0000"/>
              </a:solidFill>
              <a:latin typeface="Calibri"/>
              <a:ea typeface="Calibri"/>
              <a:cs typeface="Calibri"/>
              <a:sym typeface="Calibri"/>
            </a:endParaRPr>
          </a:p>
        </p:txBody>
      </p:sp>
      <p:sp>
        <p:nvSpPr>
          <p:cNvPr id="374" name="Google Shape;374;g2734402d1bf_0_99"/>
          <p:cNvSpPr/>
          <p:nvPr/>
        </p:nvSpPr>
        <p:spPr>
          <a:xfrm>
            <a:off x="5627875" y="4105575"/>
            <a:ext cx="1060975" cy="968725"/>
          </a:xfrm>
          <a:custGeom>
            <a:rect b="b" l="l" r="r" t="t"/>
            <a:pathLst>
              <a:path extrusionOk="0" h="38749" w="42439">
                <a:moveTo>
                  <a:pt x="0" y="38749"/>
                </a:moveTo>
                <a:cubicBezTo>
                  <a:pt x="1640" y="33419"/>
                  <a:pt x="2768" y="13224"/>
                  <a:pt x="9841" y="6766"/>
                </a:cubicBezTo>
                <a:cubicBezTo>
                  <a:pt x="16914" y="308"/>
                  <a:pt x="37006" y="1128"/>
                  <a:pt x="42439" y="0"/>
                </a:cubicBezTo>
              </a:path>
            </a:pathLst>
          </a:custGeom>
          <a:noFill/>
          <a:ln cap="flat" cmpd="sng" w="38100">
            <a:solidFill>
              <a:srgbClr val="FF0000"/>
            </a:solidFill>
            <a:prstDash val="solid"/>
            <a:round/>
            <a:headEnd len="med" w="med" type="none"/>
            <a:tailEnd len="med" w="med" type="stealth"/>
          </a:ln>
        </p:spPr>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734402d1bf_0_11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Enable and Disable Peripheral Interrupts</a:t>
            </a:r>
            <a:endParaRPr>
              <a:latin typeface="Consolas"/>
              <a:ea typeface="Consolas"/>
              <a:cs typeface="Consolas"/>
              <a:sym typeface="Consolas"/>
            </a:endParaRPr>
          </a:p>
        </p:txBody>
      </p:sp>
      <p:sp>
        <p:nvSpPr>
          <p:cNvPr id="380" name="Google Shape;380;g2734402d1bf_0_118"/>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b="1" lang="en-US">
                <a:solidFill>
                  <a:schemeClr val="accent1"/>
                </a:solidFill>
              </a:rPr>
              <a:t>Given interrupt number IRQn = 40. Enable this interrupt.</a:t>
            </a:r>
            <a:endParaRPr b="1">
              <a:solidFill>
                <a:schemeClr val="accent1"/>
              </a:solidFill>
            </a:endParaRPr>
          </a:p>
          <a:p>
            <a:pPr indent="0" lvl="0" marL="0" rtl="0" algn="just">
              <a:spcBef>
                <a:spcPts val="1000"/>
              </a:spcBef>
              <a:spcAft>
                <a:spcPts val="0"/>
              </a:spcAft>
              <a:buNone/>
            </a:pPr>
            <a:r>
              <a:rPr b="1" lang="en-US"/>
              <a:t>Step-2: Find bitOffset.</a:t>
            </a:r>
            <a:endParaRPr b="1"/>
          </a:p>
          <a:p>
            <a:pPr indent="0" lvl="0" marL="0" rtl="0" algn="just">
              <a:spcBef>
                <a:spcPts val="1000"/>
              </a:spcBef>
              <a:spcAft>
                <a:spcPts val="0"/>
              </a:spcAft>
              <a:buNone/>
            </a:pPr>
            <a:r>
              <a:rPr lang="en-US"/>
              <a:t>bitOffset 	= IRQn mod 32</a:t>
            </a:r>
            <a:endParaRPr/>
          </a:p>
          <a:p>
            <a:pPr indent="0" lvl="0" marL="0" rtl="0" algn="just">
              <a:spcBef>
                <a:spcPts val="1000"/>
              </a:spcBef>
              <a:spcAft>
                <a:spcPts val="0"/>
              </a:spcAft>
              <a:buNone/>
            </a:pPr>
            <a:r>
              <a:rPr lang="en-US"/>
              <a:t>   		 	= 40 mod 32</a:t>
            </a:r>
            <a:endParaRPr/>
          </a:p>
          <a:p>
            <a:pPr indent="0" lvl="0" marL="0" rtl="0" algn="just">
              <a:spcBef>
                <a:spcPts val="1000"/>
              </a:spcBef>
              <a:spcAft>
                <a:spcPts val="0"/>
              </a:spcAft>
              <a:buNone/>
            </a:pPr>
            <a:r>
              <a:rPr lang="en-US"/>
              <a:t>   		 	= 8</a:t>
            </a:r>
            <a:endParaRPr/>
          </a:p>
          <a:p>
            <a:pPr indent="0" lvl="0" marL="0" rtl="0" algn="just">
              <a:spcBef>
                <a:spcPts val="1000"/>
              </a:spcBef>
              <a:spcAft>
                <a:spcPts val="0"/>
              </a:spcAft>
              <a:buNone/>
            </a:pPr>
            <a:r>
              <a:rPr lang="en-US"/>
              <a:t>So, this interrupt is the 8th bit in ISER1</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In code–</a:t>
            </a:r>
            <a:endParaRPr/>
          </a:p>
          <a:p>
            <a:pPr indent="0" lvl="0" marL="0" rtl="0" algn="just">
              <a:spcBef>
                <a:spcPts val="1000"/>
              </a:spcBef>
              <a:spcAft>
                <a:spcPts val="0"/>
              </a:spcAft>
              <a:buNone/>
            </a:pPr>
            <a:r>
              <a:rPr lang="en-US">
                <a:solidFill>
                  <a:srgbClr val="FF0000"/>
                </a:solidFill>
                <a:latin typeface="Consolas"/>
                <a:ea typeface="Consolas"/>
                <a:cs typeface="Consolas"/>
                <a:sym typeface="Consolas"/>
              </a:rPr>
              <a:t>bit</a:t>
            </a:r>
            <a:r>
              <a:rPr lang="en-US">
                <a:solidFill>
                  <a:srgbClr val="FF0000"/>
                </a:solidFill>
                <a:latin typeface="Consolas"/>
                <a:ea typeface="Consolas"/>
                <a:cs typeface="Consolas"/>
                <a:sym typeface="Consolas"/>
              </a:rPr>
              <a:t>Offset = </a:t>
            </a:r>
            <a:r>
              <a:rPr lang="en-US">
                <a:solidFill>
                  <a:srgbClr val="FF0000"/>
                </a:solidFill>
                <a:latin typeface="Consolas"/>
                <a:ea typeface="Consolas"/>
                <a:cs typeface="Consolas"/>
                <a:sym typeface="Consolas"/>
              </a:rPr>
              <a:t>IRQn </a:t>
            </a:r>
            <a:r>
              <a:rPr lang="en-US">
                <a:solidFill>
                  <a:srgbClr val="FF0000"/>
                </a:solidFill>
                <a:latin typeface="Consolas"/>
                <a:ea typeface="Consolas"/>
                <a:cs typeface="Consolas"/>
                <a:sym typeface="Consolas"/>
              </a:rPr>
              <a:t>&amp; 0x1F </a:t>
            </a:r>
            <a:r>
              <a:rPr lang="en-US">
                <a:solidFill>
                  <a:srgbClr val="888888"/>
                </a:solidFill>
                <a:latin typeface="Consolas"/>
                <a:ea typeface="Consolas"/>
                <a:cs typeface="Consolas"/>
                <a:sym typeface="Consolas"/>
              </a:rPr>
              <a:t>//</a:t>
            </a:r>
            <a:r>
              <a:rPr lang="en-US">
                <a:solidFill>
                  <a:srgbClr val="888888"/>
                </a:solidFill>
                <a:latin typeface="Consolas"/>
                <a:ea typeface="Consolas"/>
                <a:cs typeface="Consolas"/>
                <a:sym typeface="Consolas"/>
              </a:rPr>
              <a:t>0x1F</a:t>
            </a:r>
            <a:r>
              <a:rPr lang="en-US">
                <a:solidFill>
                  <a:srgbClr val="888888"/>
                </a:solidFill>
                <a:latin typeface="Consolas"/>
                <a:ea typeface="Consolas"/>
                <a:cs typeface="Consolas"/>
                <a:sym typeface="Consolas"/>
              </a:rPr>
              <a:t> = 31</a:t>
            </a:r>
            <a:endParaRPr>
              <a:solidFill>
                <a:srgbClr val="888888"/>
              </a:solidFill>
              <a:latin typeface="Consolas"/>
              <a:ea typeface="Consolas"/>
              <a:cs typeface="Consolas"/>
              <a:sym typeface="Consolas"/>
            </a:endParaRPr>
          </a:p>
        </p:txBody>
      </p:sp>
      <p:sp>
        <p:nvSpPr>
          <p:cNvPr id="381" name="Google Shape;381;g2734402d1bf_0_118"/>
          <p:cNvSpPr txBox="1"/>
          <p:nvPr/>
        </p:nvSpPr>
        <p:spPr>
          <a:xfrm>
            <a:off x="7010100" y="2921575"/>
            <a:ext cx="4676100" cy="23397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If the divisor is of form </a:t>
            </a:r>
            <a:r>
              <a:rPr i="1" lang="en-US" sz="2800">
                <a:solidFill>
                  <a:schemeClr val="dk1"/>
                </a:solidFill>
                <a:latin typeface="Calibri"/>
                <a:ea typeface="Calibri"/>
                <a:cs typeface="Calibri"/>
                <a:sym typeface="Calibri"/>
              </a:rPr>
              <a:t>2</a:t>
            </a:r>
            <a:r>
              <a:rPr baseline="30000" i="1" lang="en-US" sz="2800">
                <a:solidFill>
                  <a:schemeClr val="dk1"/>
                </a:solidFill>
                <a:latin typeface="Calibri"/>
                <a:ea typeface="Calibri"/>
                <a:cs typeface="Calibri"/>
                <a:sym typeface="Calibri"/>
              </a:rPr>
              <a:t>n</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US" sz="2800">
                <a:solidFill>
                  <a:schemeClr val="dk1"/>
                </a:solidFill>
                <a:latin typeface="Calibri"/>
                <a:ea typeface="Calibri"/>
                <a:cs typeface="Calibri"/>
                <a:sym typeface="Calibri"/>
              </a:rPr>
              <a:t>the remainder is equivalent to</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US" sz="2800">
                <a:solidFill>
                  <a:schemeClr val="dk1"/>
                </a:solidFill>
                <a:latin typeface="Calibri"/>
                <a:ea typeface="Calibri"/>
                <a:cs typeface="Calibri"/>
                <a:sym typeface="Calibri"/>
              </a:rPr>
              <a:t>bitwise and of dividend and (divisor - 1)</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i="1" lang="en-US" sz="2800">
                <a:solidFill>
                  <a:schemeClr val="dk1"/>
                </a:solidFill>
                <a:latin typeface="Calibri"/>
                <a:ea typeface="Calibri"/>
                <a:cs typeface="Calibri"/>
                <a:sym typeface="Calibri"/>
              </a:rPr>
              <a:t>remainder = dividend &amp; (</a:t>
            </a:r>
            <a:r>
              <a:rPr i="1" lang="en-US" sz="2800">
                <a:solidFill>
                  <a:schemeClr val="dk1"/>
                </a:solidFill>
                <a:latin typeface="Calibri"/>
                <a:ea typeface="Calibri"/>
                <a:cs typeface="Calibri"/>
                <a:sym typeface="Calibri"/>
              </a:rPr>
              <a:t>2</a:t>
            </a:r>
            <a:r>
              <a:rPr baseline="30000" i="1" lang="en-US" sz="2800">
                <a:solidFill>
                  <a:schemeClr val="dk1"/>
                </a:solidFill>
                <a:latin typeface="Calibri"/>
                <a:ea typeface="Calibri"/>
                <a:cs typeface="Calibri"/>
                <a:sym typeface="Calibri"/>
              </a:rPr>
              <a:t>n</a:t>
            </a:r>
            <a:r>
              <a:rPr i="1" lang="en-US" sz="2800">
                <a:solidFill>
                  <a:schemeClr val="dk1"/>
                </a:solidFill>
                <a:latin typeface="Calibri"/>
                <a:ea typeface="Calibri"/>
                <a:cs typeface="Calibri"/>
                <a:sym typeface="Calibri"/>
              </a:rPr>
              <a:t>-1)</a:t>
            </a:r>
            <a:endParaRPr i="1" sz="2800">
              <a:solidFill>
                <a:schemeClr val="dk1"/>
              </a:solidFill>
              <a:latin typeface="Calibri"/>
              <a:ea typeface="Calibri"/>
              <a:cs typeface="Calibri"/>
              <a:sym typeface="Calibri"/>
            </a:endParaRPr>
          </a:p>
        </p:txBody>
      </p:sp>
      <p:sp>
        <p:nvSpPr>
          <p:cNvPr id="382" name="Google Shape;382;g2734402d1bf_0_118"/>
          <p:cNvSpPr/>
          <p:nvPr/>
        </p:nvSpPr>
        <p:spPr>
          <a:xfrm>
            <a:off x="5627875" y="4105575"/>
            <a:ext cx="1060975" cy="968725"/>
          </a:xfrm>
          <a:custGeom>
            <a:rect b="b" l="l" r="r" t="t"/>
            <a:pathLst>
              <a:path extrusionOk="0" h="38749" w="42439">
                <a:moveTo>
                  <a:pt x="0" y="38749"/>
                </a:moveTo>
                <a:cubicBezTo>
                  <a:pt x="1640" y="33419"/>
                  <a:pt x="2768" y="13224"/>
                  <a:pt x="9841" y="6766"/>
                </a:cubicBezTo>
                <a:cubicBezTo>
                  <a:pt x="16914" y="308"/>
                  <a:pt x="37006" y="1128"/>
                  <a:pt x="42439" y="0"/>
                </a:cubicBezTo>
              </a:path>
            </a:pathLst>
          </a:custGeom>
          <a:noFill/>
          <a:ln cap="flat" cmpd="sng" w="38100">
            <a:solidFill>
              <a:srgbClr val="FF0000"/>
            </a:solidFill>
            <a:prstDash val="solid"/>
            <a:round/>
            <a:headEnd len="med" w="med" type="none"/>
            <a:tailEnd len="med" w="med" type="stealth"/>
          </a:ln>
        </p:spPr>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734402d1bf_0_12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Enable and Disable Peripheral Interrupts</a:t>
            </a:r>
            <a:endParaRPr>
              <a:latin typeface="Consolas"/>
              <a:ea typeface="Consolas"/>
              <a:cs typeface="Consolas"/>
              <a:sym typeface="Consolas"/>
            </a:endParaRPr>
          </a:p>
        </p:txBody>
      </p:sp>
      <p:sp>
        <p:nvSpPr>
          <p:cNvPr id="388" name="Google Shape;388;g2734402d1bf_0_127"/>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b="1" lang="en-US">
                <a:solidFill>
                  <a:schemeClr val="accent1"/>
                </a:solidFill>
              </a:rPr>
              <a:t>Given interrupt number IRQn = 40. Enable this interrupt.</a:t>
            </a:r>
            <a:endParaRPr b="1">
              <a:solidFill>
                <a:schemeClr val="accent1"/>
              </a:solidFill>
            </a:endParaRPr>
          </a:p>
          <a:p>
            <a:pPr indent="0" lvl="0" marL="0" rtl="0" algn="just">
              <a:spcBef>
                <a:spcPts val="1000"/>
              </a:spcBef>
              <a:spcAft>
                <a:spcPts val="0"/>
              </a:spcAft>
              <a:buNone/>
            </a:pPr>
            <a:r>
              <a:rPr b="1" lang="en-US"/>
              <a:t>Step-3: Set bit</a:t>
            </a:r>
            <a:endParaRPr b="1"/>
          </a:p>
          <a:p>
            <a:pPr indent="0" lvl="0" marL="0" rtl="0" algn="just">
              <a:spcBef>
                <a:spcPts val="1000"/>
              </a:spcBef>
              <a:spcAft>
                <a:spcPts val="0"/>
              </a:spcAft>
              <a:buNone/>
            </a:pPr>
            <a:r>
              <a:rPr lang="en-US"/>
              <a:t>In Code–</a:t>
            </a:r>
            <a:endParaRPr/>
          </a:p>
          <a:p>
            <a:pPr indent="0" lvl="0" marL="0" rtl="0" algn="just">
              <a:spcBef>
                <a:spcPts val="1000"/>
              </a:spcBef>
              <a:spcAft>
                <a:spcPts val="0"/>
              </a:spcAft>
              <a:buNone/>
            </a:pPr>
            <a:r>
              <a:rPr lang="en-US">
                <a:solidFill>
                  <a:srgbClr val="FF0000"/>
                </a:solidFill>
                <a:latin typeface="Consolas"/>
                <a:ea typeface="Consolas"/>
                <a:cs typeface="Consolas"/>
                <a:sym typeface="Consolas"/>
              </a:rPr>
              <a:t>NVIC-&gt;ISER[wordOffset] = 1UL&lt;&lt;bitOffset;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2734402d1bf_0_13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Enable and Disable Peripheral Interrupts</a:t>
            </a:r>
            <a:endParaRPr>
              <a:latin typeface="Consolas"/>
              <a:ea typeface="Consolas"/>
              <a:cs typeface="Consolas"/>
              <a:sym typeface="Consolas"/>
            </a:endParaRPr>
          </a:p>
        </p:txBody>
      </p:sp>
      <p:sp>
        <p:nvSpPr>
          <p:cNvPr id="394" name="Google Shape;394;g2734402d1bf_0_134"/>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b="1" lang="en-US">
                <a:solidFill>
                  <a:schemeClr val="accent1"/>
                </a:solidFill>
              </a:rPr>
              <a:t>Given interrupt number IRQn = 40. Enable this interrupt.</a:t>
            </a:r>
            <a:endParaRPr b="1">
              <a:solidFill>
                <a:schemeClr val="accent1"/>
              </a:solidFill>
            </a:endParaRPr>
          </a:p>
          <a:p>
            <a:pPr indent="0" lvl="0" marL="0" rtl="0" algn="just">
              <a:spcBef>
                <a:spcPts val="1000"/>
              </a:spcBef>
              <a:spcAft>
                <a:spcPts val="0"/>
              </a:spcAft>
              <a:buNone/>
            </a:pPr>
            <a:r>
              <a:rPr b="1" lang="en-US"/>
              <a:t>Full Code–</a:t>
            </a:r>
            <a:endParaRPr b="1"/>
          </a:p>
          <a:p>
            <a:pPr indent="0" lvl="0" marL="0" rtl="0" algn="just">
              <a:spcBef>
                <a:spcPts val="1000"/>
              </a:spcBef>
              <a:spcAft>
                <a:spcPts val="0"/>
              </a:spcAft>
              <a:buNone/>
            </a:pPr>
            <a:r>
              <a:rPr lang="en-US">
                <a:solidFill>
                  <a:srgbClr val="FF0000"/>
                </a:solidFill>
                <a:latin typeface="Consolas"/>
                <a:ea typeface="Consolas"/>
                <a:cs typeface="Consolas"/>
                <a:sym typeface="Consolas"/>
              </a:rPr>
              <a:t>int </a:t>
            </a:r>
            <a:r>
              <a:rPr lang="en-US">
                <a:solidFill>
                  <a:srgbClr val="FF0000"/>
                </a:solidFill>
                <a:latin typeface="Consolas"/>
                <a:ea typeface="Consolas"/>
                <a:cs typeface="Consolas"/>
                <a:sym typeface="Consolas"/>
              </a:rPr>
              <a:t>wordOffset = 40 &gt;&gt; 5 </a:t>
            </a:r>
            <a:r>
              <a:rPr lang="en-US">
                <a:solidFill>
                  <a:srgbClr val="888888"/>
                </a:solidFill>
                <a:latin typeface="Consolas"/>
                <a:ea typeface="Consolas"/>
                <a:cs typeface="Consolas"/>
                <a:sym typeface="Consolas"/>
              </a:rPr>
              <a:t>//2</a:t>
            </a:r>
            <a:r>
              <a:rPr baseline="30000" lang="en-US">
                <a:solidFill>
                  <a:srgbClr val="888888"/>
                </a:solidFill>
                <a:latin typeface="Consolas"/>
                <a:ea typeface="Consolas"/>
                <a:cs typeface="Consolas"/>
                <a:sym typeface="Consolas"/>
              </a:rPr>
              <a:t>5</a:t>
            </a:r>
            <a:r>
              <a:rPr lang="en-US">
                <a:solidFill>
                  <a:srgbClr val="888888"/>
                </a:solidFill>
                <a:latin typeface="Consolas"/>
                <a:ea typeface="Consolas"/>
                <a:cs typeface="Consolas"/>
                <a:sym typeface="Consolas"/>
              </a:rPr>
              <a:t> = 32</a:t>
            </a:r>
            <a:endParaRPr>
              <a:solidFill>
                <a:srgbClr val="888888"/>
              </a:solidFill>
              <a:latin typeface="Consolas"/>
              <a:ea typeface="Consolas"/>
              <a:cs typeface="Consolas"/>
              <a:sym typeface="Consolas"/>
            </a:endParaRPr>
          </a:p>
          <a:p>
            <a:pPr indent="0" lvl="0" marL="0" rtl="0" algn="just">
              <a:spcBef>
                <a:spcPts val="1000"/>
              </a:spcBef>
              <a:spcAft>
                <a:spcPts val="0"/>
              </a:spcAft>
              <a:buNone/>
            </a:pPr>
            <a:r>
              <a:rPr lang="en-US">
                <a:solidFill>
                  <a:srgbClr val="FF0000"/>
                </a:solidFill>
                <a:latin typeface="Consolas"/>
                <a:ea typeface="Consolas"/>
                <a:cs typeface="Consolas"/>
                <a:sym typeface="Consolas"/>
              </a:rPr>
              <a:t>int </a:t>
            </a:r>
            <a:r>
              <a:rPr lang="en-US">
                <a:solidFill>
                  <a:srgbClr val="FF0000"/>
                </a:solidFill>
                <a:latin typeface="Consolas"/>
                <a:ea typeface="Consolas"/>
                <a:cs typeface="Consolas"/>
                <a:sym typeface="Consolas"/>
              </a:rPr>
              <a:t>bitOffset = 40 &amp; 0x1F </a:t>
            </a:r>
            <a:r>
              <a:rPr lang="en-US">
                <a:solidFill>
                  <a:srgbClr val="888888"/>
                </a:solidFill>
                <a:latin typeface="Consolas"/>
                <a:ea typeface="Consolas"/>
                <a:cs typeface="Consolas"/>
                <a:sym typeface="Consolas"/>
              </a:rPr>
              <a:t>//0x1F = 31</a:t>
            </a:r>
            <a:endParaRPr>
              <a:solidFill>
                <a:srgbClr val="888888"/>
              </a:solidFill>
              <a:latin typeface="Consolas"/>
              <a:ea typeface="Consolas"/>
              <a:cs typeface="Consolas"/>
              <a:sym typeface="Consolas"/>
            </a:endParaRPr>
          </a:p>
          <a:p>
            <a:pPr indent="0" lvl="0" marL="0" rtl="0" algn="just">
              <a:spcBef>
                <a:spcPts val="1000"/>
              </a:spcBef>
              <a:spcAft>
                <a:spcPts val="0"/>
              </a:spcAft>
              <a:buNone/>
            </a:pPr>
            <a:r>
              <a:rPr lang="en-US">
                <a:solidFill>
                  <a:srgbClr val="FF0000"/>
                </a:solidFill>
                <a:latin typeface="Consolas"/>
                <a:ea typeface="Consolas"/>
                <a:cs typeface="Consolas"/>
                <a:sym typeface="Consolas"/>
              </a:rPr>
              <a:t>NVIC-&gt;ISER[wordOffset] = 1UL&lt;&lt;bitOffset;</a:t>
            </a:r>
            <a:endParaRPr>
              <a:solidFill>
                <a:srgbClr val="FF0000"/>
              </a:solidFill>
              <a:latin typeface="Consolas"/>
              <a:ea typeface="Consolas"/>
              <a:cs typeface="Consolas"/>
              <a:sym typeface="Consolas"/>
            </a:endParaRPr>
          </a:p>
          <a:p>
            <a:pPr indent="0" lvl="0" marL="0" rtl="0" algn="just">
              <a:spcBef>
                <a:spcPts val="1000"/>
              </a:spcBef>
              <a:spcAft>
                <a:spcPts val="0"/>
              </a:spcAft>
              <a:buNone/>
            </a:pPr>
            <a:r>
              <a:t/>
            </a:r>
            <a:endParaRPr>
              <a:solidFill>
                <a:srgbClr val="FF0000"/>
              </a:solidFill>
              <a:latin typeface="Consolas"/>
              <a:ea typeface="Consolas"/>
              <a:cs typeface="Consolas"/>
              <a:sym typeface="Consolas"/>
            </a:endParaRPr>
          </a:p>
          <a:p>
            <a:pPr indent="0" lvl="0" marL="0" rtl="0" algn="just">
              <a:spcBef>
                <a:spcPts val="1000"/>
              </a:spcBef>
              <a:spcAft>
                <a:spcPts val="0"/>
              </a:spcAft>
              <a:buNone/>
            </a:pPr>
            <a:r>
              <a:rPr lang="en-US"/>
              <a:t>Or,</a:t>
            </a:r>
            <a:endParaRPr/>
          </a:p>
          <a:p>
            <a:pPr indent="0" lvl="0" marL="0" rtl="0" algn="just">
              <a:spcBef>
                <a:spcPts val="1000"/>
              </a:spcBef>
              <a:spcAft>
                <a:spcPts val="0"/>
              </a:spcAft>
              <a:buNone/>
            </a:pPr>
            <a:r>
              <a:t/>
            </a:r>
            <a:endParaRPr>
              <a:solidFill>
                <a:srgbClr val="FF0000"/>
              </a:solidFill>
              <a:latin typeface="Consolas"/>
              <a:ea typeface="Consolas"/>
              <a:cs typeface="Consolas"/>
              <a:sym typeface="Consolas"/>
            </a:endParaRPr>
          </a:p>
          <a:p>
            <a:pPr indent="0" lvl="0" marL="0" rtl="0" algn="just">
              <a:spcBef>
                <a:spcPts val="1000"/>
              </a:spcBef>
              <a:spcAft>
                <a:spcPts val="0"/>
              </a:spcAft>
              <a:buNone/>
            </a:pPr>
            <a:r>
              <a:rPr lang="en-US">
                <a:solidFill>
                  <a:srgbClr val="FF0000"/>
                </a:solidFill>
                <a:latin typeface="Consolas"/>
                <a:ea typeface="Consolas"/>
                <a:cs typeface="Consolas"/>
                <a:sym typeface="Consolas"/>
              </a:rPr>
              <a:t>NVIC-&gt;ISER[1] = 1UL&lt;&lt;8;</a:t>
            </a:r>
            <a:endParaRPr>
              <a:solidFill>
                <a:srgbClr val="FF0000"/>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e4502ca81e_0_1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Introduction to Interrupts</a:t>
            </a:r>
            <a:endParaRPr/>
          </a:p>
        </p:txBody>
      </p:sp>
      <p:sp>
        <p:nvSpPr>
          <p:cNvPr id="109" name="Google Shape;109;g2e4502ca81e_0_18"/>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en-US"/>
              <a:t>Interrupts are widely </a:t>
            </a:r>
            <a:r>
              <a:rPr lang="en-US" u="sng"/>
              <a:t>used to respond to both internal and external hardware requests efficiently</a:t>
            </a:r>
            <a:r>
              <a:rPr lang="en-US"/>
              <a:t>. For example, interrupts can inform a program of some timely external events(such as pushing a button and receiving a message in a communication port). Interrupts allow a processor to gracefully shutdown when there are critical errors(such as memory access violations, and detection of undefined instructions).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734402d1bf_0_13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Enable and Disable Peripheral Interrupts</a:t>
            </a:r>
            <a:endParaRPr>
              <a:latin typeface="Consolas"/>
              <a:ea typeface="Consolas"/>
              <a:cs typeface="Consolas"/>
              <a:sym typeface="Consolas"/>
            </a:endParaRPr>
          </a:p>
        </p:txBody>
      </p:sp>
      <p:sp>
        <p:nvSpPr>
          <p:cNvPr id="400" name="Google Shape;400;g2734402d1bf_0_139"/>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b="1" lang="en-US">
                <a:solidFill>
                  <a:schemeClr val="accent1"/>
                </a:solidFill>
              </a:rPr>
              <a:t>Similarly, the given code can dis</a:t>
            </a:r>
            <a:r>
              <a:rPr b="1" lang="en-US">
                <a:solidFill>
                  <a:schemeClr val="accent1"/>
                </a:solidFill>
              </a:rPr>
              <a:t>able this interrupt.</a:t>
            </a:r>
            <a:endParaRPr b="1"/>
          </a:p>
          <a:p>
            <a:pPr indent="0" lvl="0" marL="0" rtl="0" algn="just">
              <a:spcBef>
                <a:spcPts val="1000"/>
              </a:spcBef>
              <a:spcAft>
                <a:spcPts val="0"/>
              </a:spcAft>
              <a:buNone/>
            </a:pPr>
            <a:r>
              <a:rPr lang="en-US">
                <a:solidFill>
                  <a:srgbClr val="FF0000"/>
                </a:solidFill>
                <a:latin typeface="Consolas"/>
                <a:ea typeface="Consolas"/>
                <a:cs typeface="Consolas"/>
                <a:sym typeface="Consolas"/>
              </a:rPr>
              <a:t>int </a:t>
            </a:r>
            <a:r>
              <a:rPr lang="en-US">
                <a:solidFill>
                  <a:srgbClr val="FF0000"/>
                </a:solidFill>
                <a:latin typeface="Consolas"/>
                <a:ea typeface="Consolas"/>
                <a:cs typeface="Consolas"/>
                <a:sym typeface="Consolas"/>
              </a:rPr>
              <a:t>wordOffset = 40 &gt;&gt; 5 </a:t>
            </a:r>
            <a:r>
              <a:rPr lang="en-US">
                <a:solidFill>
                  <a:srgbClr val="888888"/>
                </a:solidFill>
                <a:latin typeface="Consolas"/>
                <a:ea typeface="Consolas"/>
                <a:cs typeface="Consolas"/>
                <a:sym typeface="Consolas"/>
              </a:rPr>
              <a:t>//2</a:t>
            </a:r>
            <a:r>
              <a:rPr baseline="30000" lang="en-US">
                <a:solidFill>
                  <a:srgbClr val="888888"/>
                </a:solidFill>
                <a:latin typeface="Consolas"/>
                <a:ea typeface="Consolas"/>
                <a:cs typeface="Consolas"/>
                <a:sym typeface="Consolas"/>
              </a:rPr>
              <a:t>5</a:t>
            </a:r>
            <a:r>
              <a:rPr lang="en-US">
                <a:solidFill>
                  <a:srgbClr val="888888"/>
                </a:solidFill>
                <a:latin typeface="Consolas"/>
                <a:ea typeface="Consolas"/>
                <a:cs typeface="Consolas"/>
                <a:sym typeface="Consolas"/>
              </a:rPr>
              <a:t> = 32</a:t>
            </a:r>
            <a:endParaRPr>
              <a:solidFill>
                <a:srgbClr val="888888"/>
              </a:solidFill>
              <a:latin typeface="Consolas"/>
              <a:ea typeface="Consolas"/>
              <a:cs typeface="Consolas"/>
              <a:sym typeface="Consolas"/>
            </a:endParaRPr>
          </a:p>
          <a:p>
            <a:pPr indent="0" lvl="0" marL="0" rtl="0" algn="just">
              <a:spcBef>
                <a:spcPts val="1000"/>
              </a:spcBef>
              <a:spcAft>
                <a:spcPts val="0"/>
              </a:spcAft>
              <a:buNone/>
            </a:pPr>
            <a:r>
              <a:rPr lang="en-US">
                <a:solidFill>
                  <a:srgbClr val="FF0000"/>
                </a:solidFill>
                <a:latin typeface="Consolas"/>
                <a:ea typeface="Consolas"/>
                <a:cs typeface="Consolas"/>
                <a:sym typeface="Consolas"/>
              </a:rPr>
              <a:t>int </a:t>
            </a:r>
            <a:r>
              <a:rPr lang="en-US">
                <a:solidFill>
                  <a:srgbClr val="FF0000"/>
                </a:solidFill>
                <a:latin typeface="Consolas"/>
                <a:ea typeface="Consolas"/>
                <a:cs typeface="Consolas"/>
                <a:sym typeface="Consolas"/>
              </a:rPr>
              <a:t>bitOffset = 40 &amp; 0x1F </a:t>
            </a:r>
            <a:r>
              <a:rPr lang="en-US">
                <a:solidFill>
                  <a:srgbClr val="888888"/>
                </a:solidFill>
                <a:latin typeface="Consolas"/>
                <a:ea typeface="Consolas"/>
                <a:cs typeface="Consolas"/>
                <a:sym typeface="Consolas"/>
              </a:rPr>
              <a:t>//0x1F = 31</a:t>
            </a:r>
            <a:endParaRPr>
              <a:solidFill>
                <a:srgbClr val="888888"/>
              </a:solidFill>
              <a:latin typeface="Consolas"/>
              <a:ea typeface="Consolas"/>
              <a:cs typeface="Consolas"/>
              <a:sym typeface="Consolas"/>
            </a:endParaRPr>
          </a:p>
          <a:p>
            <a:pPr indent="0" lvl="0" marL="0" rtl="0" algn="just">
              <a:spcBef>
                <a:spcPts val="1000"/>
              </a:spcBef>
              <a:spcAft>
                <a:spcPts val="0"/>
              </a:spcAft>
              <a:buNone/>
            </a:pPr>
            <a:r>
              <a:rPr lang="en-US">
                <a:solidFill>
                  <a:srgbClr val="FF0000"/>
                </a:solidFill>
                <a:latin typeface="Consolas"/>
                <a:ea typeface="Consolas"/>
                <a:cs typeface="Consolas"/>
                <a:sym typeface="Consolas"/>
              </a:rPr>
              <a:t>NVIC-&gt;ICER[wordOffset] = </a:t>
            </a:r>
            <a:r>
              <a:rPr lang="en-US">
                <a:solidFill>
                  <a:srgbClr val="FF0000"/>
                </a:solidFill>
                <a:latin typeface="Consolas"/>
                <a:ea typeface="Consolas"/>
                <a:cs typeface="Consolas"/>
                <a:sym typeface="Consolas"/>
              </a:rPr>
              <a:t>1</a:t>
            </a:r>
            <a:r>
              <a:rPr lang="en-US">
                <a:solidFill>
                  <a:srgbClr val="FF0000"/>
                </a:solidFill>
                <a:latin typeface="Consolas"/>
                <a:ea typeface="Consolas"/>
                <a:cs typeface="Consolas"/>
                <a:sym typeface="Consolas"/>
              </a:rPr>
              <a:t>UL&lt;&lt;bitOffset;</a:t>
            </a:r>
            <a:endParaRPr>
              <a:solidFill>
                <a:srgbClr val="FF0000"/>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2734402d1bf_0_17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Priority</a:t>
            </a:r>
            <a:endParaRPr>
              <a:latin typeface="Consolas"/>
              <a:ea typeface="Consolas"/>
              <a:cs typeface="Consolas"/>
              <a:sym typeface="Consolas"/>
            </a:endParaRPr>
          </a:p>
        </p:txBody>
      </p:sp>
      <p:sp>
        <p:nvSpPr>
          <p:cNvPr id="406" name="Google Shape;406;g2734402d1bf_0_178"/>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lang="en-US"/>
              <a:t>The processor serves all interrupts based on their priority levels. The processor stops the currently running interrupt handler if a new interrupt with a higher priority occurs. The new interrupt task preempts the current lower-priority task, and the processor resumes the low-priority task when the handler of the new interrupt completes. </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A higher value of the interrupt priority number represents a lower priority (or urgency). The Reset_Handler() has top priority, and its priority number is -3.</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2734402d1bf_0_185"/>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Priority</a:t>
            </a:r>
            <a:endParaRPr>
              <a:latin typeface="Consolas"/>
              <a:ea typeface="Consolas"/>
              <a:cs typeface="Consolas"/>
              <a:sym typeface="Consolas"/>
            </a:endParaRPr>
          </a:p>
        </p:txBody>
      </p:sp>
      <p:sp>
        <p:nvSpPr>
          <p:cNvPr id="412" name="Google Shape;412;g2734402d1bf_0_185"/>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lang="en-US"/>
              <a:t>Usually, the peripheral interrupts have a positive interrupt level while a microcontroller core interrupt can have negative priority numbers, not changeable by software. </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When there are multiple pending interrupts, the interrupt that has the lowest interrupt number is serviced first by the processor.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734402d1bf_0_19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Priority</a:t>
            </a:r>
            <a:endParaRPr>
              <a:latin typeface="Consolas"/>
              <a:ea typeface="Consolas"/>
              <a:cs typeface="Consolas"/>
              <a:sym typeface="Consolas"/>
            </a:endParaRPr>
          </a:p>
        </p:txBody>
      </p:sp>
      <p:sp>
        <p:nvSpPr>
          <p:cNvPr id="418" name="Google Shape;418;g2734402d1bf_0_191"/>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lang="en-US"/>
              <a:t>While Cortex-M processors use eight bits to store the priority number, STM32 Blue Pill processors only implement four bits. Thus, the STM32 Blue Pill microcontroller only supports 16 interrupt priority levels, ranging from e to 15. </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t>For a different Cortex-M processor, the interrupt priority byte might be different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2734402d1bf_0_19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Interrupt Priority</a:t>
            </a:r>
            <a:endParaRPr>
              <a:latin typeface="Consolas"/>
              <a:ea typeface="Consolas"/>
              <a:cs typeface="Consolas"/>
              <a:sym typeface="Consolas"/>
            </a:endParaRPr>
          </a:p>
        </p:txBody>
      </p:sp>
      <p:sp>
        <p:nvSpPr>
          <p:cNvPr id="424" name="Google Shape;424;g2734402d1bf_0_197"/>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t/>
            </a:r>
            <a:endParaRPr/>
          </a:p>
          <a:p>
            <a:pPr indent="0" lvl="0" marL="0" rtl="0" algn="just">
              <a:spcBef>
                <a:spcPts val="1000"/>
              </a:spcBef>
              <a:spcAft>
                <a:spcPts val="0"/>
              </a:spcAft>
              <a:buNone/>
            </a:pPr>
            <a:r>
              <a:rPr lang="en-US"/>
              <a:t>STM32 Blue Pill allows five different schemes to split the four-bit priority number. If we use n bits for the preempt priority number, then the sub-priority number has 4- n bits, where n = 0, 1, 2, 3, or 4. By default, two bits are used for the preempt priority number, and two bits are used for the sub-priority number, as shown in Figure.</a:t>
            </a:r>
            <a:endParaRPr/>
          </a:p>
          <a:p>
            <a:pPr indent="0" lvl="0" marL="0" rtl="0" algn="just">
              <a:spcBef>
                <a:spcPts val="1000"/>
              </a:spcBef>
              <a:spcAft>
                <a:spcPts val="0"/>
              </a:spcAft>
              <a:buNone/>
            </a:pPr>
            <a:r>
              <a:t/>
            </a:r>
            <a:endParaRPr/>
          </a:p>
        </p:txBody>
      </p:sp>
      <p:pic>
        <p:nvPicPr>
          <p:cNvPr id="425" name="Google Shape;425;g2734402d1bf_0_197"/>
          <p:cNvPicPr preferRelativeResize="0"/>
          <p:nvPr/>
        </p:nvPicPr>
        <p:blipFill>
          <a:blip r:embed="rId3">
            <a:alphaModFix/>
          </a:blip>
          <a:stretch>
            <a:fillRect/>
          </a:stretch>
        </p:blipFill>
        <p:spPr>
          <a:xfrm>
            <a:off x="3561816" y="3755075"/>
            <a:ext cx="5068375" cy="19650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f395d8fbea_0_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Sample Questions</a:t>
            </a:r>
            <a:endParaRPr>
              <a:latin typeface="Consolas"/>
              <a:ea typeface="Consolas"/>
              <a:cs typeface="Consolas"/>
              <a:sym typeface="Consolas"/>
            </a:endParaRPr>
          </a:p>
        </p:txBody>
      </p:sp>
      <p:sp>
        <p:nvSpPr>
          <p:cNvPr id="431" name="Google Shape;431;g2f395d8fbea_0_0"/>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rPr b="1" lang="en-US">
                <a:solidFill>
                  <a:srgbClr val="0070C0"/>
                </a:solidFill>
              </a:rPr>
              <a:t>Question-1</a:t>
            </a:r>
            <a:endParaRPr b="1">
              <a:solidFill>
                <a:srgbClr val="0070C0"/>
              </a:solidFill>
            </a:endParaRPr>
          </a:p>
          <a:p>
            <a:pPr indent="0" lvl="0" marL="0" rtl="0" algn="just">
              <a:spcBef>
                <a:spcPts val="1000"/>
              </a:spcBef>
              <a:spcAft>
                <a:spcPts val="0"/>
              </a:spcAft>
              <a:buNone/>
            </a:pPr>
            <a:r>
              <a:rPr lang="en-US"/>
              <a:t>The starting address of Interrupt Vector Table is 0x00000004. Find the address of the </a:t>
            </a:r>
            <a:r>
              <a:rPr lang="en-US"/>
              <a:t>SysTick interrupt.  The </a:t>
            </a:r>
            <a:r>
              <a:rPr lang="en-US"/>
              <a:t>interrupt number of </a:t>
            </a:r>
            <a:r>
              <a:rPr lang="en-US"/>
              <a:t>SysTick interrupt is</a:t>
            </a:r>
            <a:r>
              <a:rPr lang="en-US"/>
              <a:t> -1.</a:t>
            </a:r>
            <a:endParaRPr/>
          </a:p>
          <a:p>
            <a:pPr indent="0" lvl="0" marL="0" rtl="0" algn="just">
              <a:spcBef>
                <a:spcPts val="1000"/>
              </a:spcBef>
              <a:spcAft>
                <a:spcPts val="0"/>
              </a:spcAft>
              <a:buNone/>
            </a:pPr>
            <a:r>
              <a:t/>
            </a:r>
            <a:endParaRPr/>
          </a:p>
          <a:p>
            <a:pPr indent="0" lvl="0" marL="0" rtl="0" algn="just">
              <a:spcBef>
                <a:spcPts val="1000"/>
              </a:spcBef>
              <a:spcAft>
                <a:spcPts val="0"/>
              </a:spcAft>
              <a:buClr>
                <a:schemeClr val="dk1"/>
              </a:buClr>
              <a:buSzPts val="1100"/>
              <a:buFont typeface="Arial"/>
              <a:buNone/>
            </a:pPr>
            <a:r>
              <a:rPr lang="en-US">
                <a:solidFill>
                  <a:srgbClr val="FF0000"/>
                </a:solidFill>
              </a:rPr>
              <a:t>Address of SysTick_Handler </a:t>
            </a:r>
            <a:endParaRPr>
              <a:solidFill>
                <a:srgbClr val="FF0000"/>
              </a:solidFill>
            </a:endParaRPr>
          </a:p>
          <a:p>
            <a:pPr indent="0" lvl="0" marL="0" rtl="0" algn="just">
              <a:spcBef>
                <a:spcPts val="1000"/>
              </a:spcBef>
              <a:spcAft>
                <a:spcPts val="0"/>
              </a:spcAft>
              <a:buClr>
                <a:schemeClr val="dk1"/>
              </a:buClr>
              <a:buSzPts val="1100"/>
              <a:buFont typeface="Arial"/>
              <a:buNone/>
            </a:pPr>
            <a:r>
              <a:rPr lang="en-US">
                <a:solidFill>
                  <a:srgbClr val="FF0000"/>
                </a:solidFill>
              </a:rPr>
              <a:t>= 0x00000004 + 4 x ( -1 + 15) </a:t>
            </a:r>
            <a:endParaRPr>
              <a:solidFill>
                <a:srgbClr val="FF0000"/>
              </a:solidFill>
            </a:endParaRPr>
          </a:p>
          <a:p>
            <a:pPr indent="0" lvl="0" marL="0" rtl="0" algn="just">
              <a:spcBef>
                <a:spcPts val="1000"/>
              </a:spcBef>
              <a:spcAft>
                <a:spcPts val="0"/>
              </a:spcAft>
              <a:buClr>
                <a:schemeClr val="dk1"/>
              </a:buClr>
              <a:buSzPts val="1100"/>
              <a:buFont typeface="Arial"/>
              <a:buNone/>
            </a:pPr>
            <a:r>
              <a:rPr lang="en-US">
                <a:solidFill>
                  <a:srgbClr val="FF0000"/>
                </a:solidFill>
              </a:rPr>
              <a:t>= 0x0000003C</a:t>
            </a:r>
            <a:endParaRPr>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2f395d8fbea_0_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onsolas"/>
              <a:buNone/>
            </a:pPr>
            <a:r>
              <a:rPr lang="en-US">
                <a:latin typeface="Consolas"/>
                <a:ea typeface="Consolas"/>
                <a:cs typeface="Consolas"/>
                <a:sym typeface="Consolas"/>
              </a:rPr>
              <a:t>Sample Questions</a:t>
            </a:r>
            <a:endParaRPr>
              <a:latin typeface="Consolas"/>
              <a:ea typeface="Consolas"/>
              <a:cs typeface="Consolas"/>
              <a:sym typeface="Consolas"/>
            </a:endParaRPr>
          </a:p>
        </p:txBody>
      </p:sp>
      <p:sp>
        <p:nvSpPr>
          <p:cNvPr id="437" name="Google Shape;437;g2f395d8fbea_0_7"/>
          <p:cNvSpPr txBox="1"/>
          <p:nvPr>
            <p:ph idx="1" type="body"/>
          </p:nvPr>
        </p:nvSpPr>
        <p:spPr>
          <a:xfrm>
            <a:off x="838200" y="903526"/>
            <a:ext cx="10515600" cy="56622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rPr b="1" lang="en-US">
                <a:solidFill>
                  <a:srgbClr val="0070C0"/>
                </a:solidFill>
              </a:rPr>
              <a:t>Question-2</a:t>
            </a:r>
            <a:endParaRPr b="1">
              <a:solidFill>
                <a:srgbClr val="0070C0"/>
              </a:solidFill>
            </a:endParaRPr>
          </a:p>
          <a:p>
            <a:pPr indent="0" lvl="0" marL="0" rtl="0" algn="just">
              <a:spcBef>
                <a:spcPts val="1000"/>
              </a:spcBef>
              <a:spcAft>
                <a:spcPts val="0"/>
              </a:spcAft>
              <a:buNone/>
            </a:pPr>
            <a:r>
              <a:rPr lang="en-US"/>
              <a:t>Write a code snippet to enable</a:t>
            </a:r>
            <a:r>
              <a:rPr lang="en-US">
                <a:solidFill>
                  <a:srgbClr val="6AA84F"/>
                </a:solidFill>
              </a:rPr>
              <a:t>*</a:t>
            </a:r>
            <a:r>
              <a:rPr lang="en-US"/>
              <a:t> interrupt 40.</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US">
                <a:solidFill>
                  <a:srgbClr val="FF0000"/>
                </a:solidFill>
              </a:rPr>
              <a:t>int wordOffset = 40 &gt;&gt; 5;</a:t>
            </a:r>
            <a:endParaRPr>
              <a:solidFill>
                <a:srgbClr val="FF0000"/>
              </a:solidFill>
            </a:endParaRPr>
          </a:p>
          <a:p>
            <a:pPr indent="0" lvl="0" marL="0" rtl="0" algn="just">
              <a:spcBef>
                <a:spcPts val="1000"/>
              </a:spcBef>
              <a:spcAft>
                <a:spcPts val="0"/>
              </a:spcAft>
              <a:buNone/>
            </a:pPr>
            <a:r>
              <a:rPr lang="en-US">
                <a:solidFill>
                  <a:srgbClr val="FF0000"/>
                </a:solidFill>
              </a:rPr>
              <a:t>int bitOffset = 40 &amp; 0x1F;</a:t>
            </a:r>
            <a:endParaRPr>
              <a:solidFill>
                <a:srgbClr val="FF0000"/>
              </a:solidFill>
            </a:endParaRPr>
          </a:p>
          <a:p>
            <a:pPr indent="0" lvl="0" marL="0" rtl="0" algn="just">
              <a:spcBef>
                <a:spcPts val="1000"/>
              </a:spcBef>
              <a:spcAft>
                <a:spcPts val="0"/>
              </a:spcAft>
              <a:buNone/>
            </a:pPr>
            <a:r>
              <a:rPr lang="en-US">
                <a:solidFill>
                  <a:srgbClr val="FF0000"/>
                </a:solidFill>
              </a:rPr>
              <a:t>NVIC-&gt;ISER[wordOffset] = 1UL&lt;&lt;bitOffset;</a:t>
            </a:r>
            <a:endParaRPr>
              <a:solidFill>
                <a:srgbClr val="FF0000"/>
              </a:solidFill>
            </a:endParaRPr>
          </a:p>
          <a:p>
            <a:pPr indent="0" lvl="0" marL="0" rtl="0" algn="just">
              <a:spcBef>
                <a:spcPts val="1000"/>
              </a:spcBef>
              <a:spcAft>
                <a:spcPts val="0"/>
              </a:spcAft>
              <a:buNone/>
            </a:pPr>
            <a:r>
              <a:t/>
            </a:r>
            <a:endParaRPr>
              <a:solidFill>
                <a:srgbClr val="FF0000"/>
              </a:solidFill>
            </a:endParaRPr>
          </a:p>
          <a:p>
            <a:pPr indent="0" lvl="0" marL="0" rtl="0" algn="just">
              <a:spcBef>
                <a:spcPts val="1000"/>
              </a:spcBef>
              <a:spcAft>
                <a:spcPts val="0"/>
              </a:spcAft>
              <a:buNone/>
            </a:pPr>
            <a:r>
              <a:t/>
            </a:r>
            <a:endParaRPr>
              <a:solidFill>
                <a:srgbClr val="FF0000"/>
              </a:solidFill>
            </a:endParaRPr>
          </a:p>
          <a:p>
            <a:pPr indent="0" lvl="0" marL="0" rtl="0" algn="just">
              <a:spcBef>
                <a:spcPts val="1000"/>
              </a:spcBef>
              <a:spcAft>
                <a:spcPts val="0"/>
              </a:spcAft>
              <a:buNone/>
            </a:pPr>
            <a:r>
              <a:t/>
            </a:r>
            <a:endParaRPr>
              <a:solidFill>
                <a:srgbClr val="FF0000"/>
              </a:solidFill>
            </a:endParaRPr>
          </a:p>
          <a:p>
            <a:pPr indent="0" lvl="0" marL="0" rtl="0" algn="just">
              <a:spcBef>
                <a:spcPts val="1000"/>
              </a:spcBef>
              <a:spcAft>
                <a:spcPts val="0"/>
              </a:spcAft>
              <a:buNone/>
            </a:pPr>
            <a:r>
              <a:rPr lang="en-US">
                <a:solidFill>
                  <a:srgbClr val="6AA84F"/>
                </a:solidFill>
              </a:rPr>
              <a:t>*Can be any of these- Enable, Disable, Set Pending, Clear Pending, Trigger</a:t>
            </a:r>
            <a:endParaRPr>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8"/>
          <p:cNvSpPr txBox="1"/>
          <p:nvPr/>
        </p:nvSpPr>
        <p:spPr>
          <a:xfrm>
            <a:off x="3462906" y="2828835"/>
            <a:ext cx="526618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chemeClr val="dk1"/>
                </a:solidFill>
                <a:latin typeface="Consolas"/>
                <a:ea typeface="Consolas"/>
                <a:cs typeface="Consolas"/>
                <a:sym typeface="Consolas"/>
              </a:rPr>
              <a:t>Thank You!</a:t>
            </a:r>
            <a:endParaRPr b="0" i="0" sz="1400" u="none" cap="none" strike="noStrike">
              <a:solidFill>
                <a:srgbClr val="000000"/>
              </a:solidFill>
              <a:latin typeface="Arial"/>
              <a:ea typeface="Arial"/>
              <a:cs typeface="Arial"/>
              <a:sym typeface="Arial"/>
            </a:endParaRPr>
          </a:p>
        </p:txBody>
      </p:sp>
      <p:pic>
        <p:nvPicPr>
          <p:cNvPr id="443" name="Google Shape;443;p38"/>
          <p:cNvPicPr preferRelativeResize="0"/>
          <p:nvPr/>
        </p:nvPicPr>
        <p:blipFill rotWithShape="1">
          <a:blip r:embed="rId3">
            <a:alphaModFix/>
          </a:blip>
          <a:srcRect b="0" l="0" r="0" t="0"/>
          <a:stretch/>
        </p:blipFill>
        <p:spPr>
          <a:xfrm>
            <a:off x="5050971" y="1338943"/>
            <a:ext cx="2090057" cy="20900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e4502ca81e_0_2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Introduction to Interrupts</a:t>
            </a:r>
            <a:endParaRPr/>
          </a:p>
        </p:txBody>
      </p:sp>
      <p:sp>
        <p:nvSpPr>
          <p:cNvPr id="115" name="Google Shape;115;g2e4502ca81e_0_24"/>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en-US"/>
              <a:t>Interrupts also </a:t>
            </a:r>
            <a:r>
              <a:rPr lang="en-US" u="sng"/>
              <a:t>allow a processor to perform multiple tasks simultaneously.</a:t>
            </a:r>
            <a:r>
              <a:rPr lang="en-US"/>
              <a:t> At any given time, the microcontroller is serving only one program activity. However, interrupts enable the processor to serve multiple computation tasks alternately in a multiplexing fashion. Multiple tasks can be handled in a preemptive or non-preemptive manner.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e4502ca81e_0_3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Preemptive </a:t>
            </a:r>
            <a:r>
              <a:rPr lang="en-US">
                <a:latin typeface="Consolas"/>
                <a:ea typeface="Consolas"/>
                <a:cs typeface="Consolas"/>
                <a:sym typeface="Consolas"/>
              </a:rPr>
              <a:t>Interrupt</a:t>
            </a:r>
            <a:endParaRPr/>
          </a:p>
        </p:txBody>
      </p:sp>
      <p:sp>
        <p:nvSpPr>
          <p:cNvPr id="121" name="Google Shape;121;g2e4502ca81e_0_30"/>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A preemptive interrupt </a:t>
            </a:r>
            <a:r>
              <a:rPr lang="en-US" u="sng"/>
              <a:t>allows a higher-priority task to interrupt and temporarily halt a lower-priority task</a:t>
            </a:r>
            <a:r>
              <a:rPr lang="en-US"/>
              <a:t> so that the higher-priority task can be executed immediately.</a:t>
            </a:r>
            <a:endParaRPr/>
          </a:p>
          <a:p>
            <a:pPr indent="0" lvl="0" marL="0" rtl="0" algn="l">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None/>
            </a:pPr>
            <a:r>
              <a:rPr b="1" lang="en-US"/>
              <a:t>Example:</a:t>
            </a:r>
            <a:r>
              <a:rPr lang="en-US"/>
              <a:t> In a microcontroller managing both a temperature sensor and a motor control, if the temperature sensor's reading indicates a critical condition, a preemptive interrupt can halt the motor control task to immediately process the temperature data and take necessary actions to prevent overheating.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e4502ca81e_0_3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Non-p</a:t>
            </a:r>
            <a:r>
              <a:rPr lang="en-US">
                <a:latin typeface="Consolas"/>
                <a:ea typeface="Consolas"/>
                <a:cs typeface="Consolas"/>
                <a:sym typeface="Consolas"/>
              </a:rPr>
              <a:t>reemptive Interrupt</a:t>
            </a:r>
            <a:endParaRPr/>
          </a:p>
        </p:txBody>
      </p:sp>
      <p:sp>
        <p:nvSpPr>
          <p:cNvPr id="127" name="Google Shape;127;g2e4502ca81e_0_37"/>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A non-preemptive interrupt </a:t>
            </a:r>
            <a:r>
              <a:rPr lang="en-US" u="sng"/>
              <a:t>allows the processor to complete the current task before switching to handle the interrupt</a:t>
            </a:r>
            <a:r>
              <a:rPr lang="en-US"/>
              <a:t>, ensuring that tasks are executed sequentially without interruption.</a:t>
            </a:r>
            <a:endParaRPr/>
          </a:p>
          <a:p>
            <a:pPr indent="0" lvl="0" marL="0" rtl="0" algn="l">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None/>
            </a:pPr>
            <a:r>
              <a:rPr b="1" lang="en-US"/>
              <a:t>Example:</a:t>
            </a:r>
            <a:r>
              <a:rPr lang="en-US"/>
              <a:t> If a microcontroller is executing a routine to read a sensor value and a non-preemptive interrupt occurs to log data to memory, the microcontroller will finish reading the sensor value before logging the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e4502ca81e_0_4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Interrupt vs Polling/Busy Wait</a:t>
            </a:r>
            <a:endParaRPr/>
          </a:p>
        </p:txBody>
      </p:sp>
      <p:sp>
        <p:nvSpPr>
          <p:cNvPr id="133" name="Google Shape;133;g2e4502ca81e_0_44"/>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rPr lang="en-US"/>
              <a:t>Consider a microcontroller tasked with detecting when a push button is pressed. In a polling (busy wait) scenario, the microcontroller continuously checks the button's state in a loop, consuming processing time and resources even when the button is not pressed. This inefficiently uses the microcontroller's capacity, limiting its ability to perform other tasks simultaneously. In contrast, with an interrupt-based approach, the microcontroller performs other tasks and only temporarily halts them when the button press triggers an interrupt. This allows the microcontroller to respond immediately to the button press without constantly checking its state, freeing up processing power for other operations and improving overall efficiency.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2024-03-27T20:38:46Z</dcterms:created>
  <dc:creator>Md. Farhan Shakib</dc:creator>
</cp:coreProperties>
</file>