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MpsLhcOu+n5JHQ7tZjxUfcNIG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154437-711C-47C1-BE91-B243F21996C8}">
  <a:tblStyle styleId="{E2154437-711C-47C1-BE91-B243F21996C8}" styleName="Table_0">
    <a:wholeTbl>
      <a:tcTxStyle b="off" i="off">
        <a:font>
          <a:latin typeface="Aptos"/>
          <a:ea typeface="Aptos"/>
          <a:cs typeface="Aptos"/>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4afab441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e4afab441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4afab441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2e4afab441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4afab441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e4afab4411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4afab441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2e4afab4411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4afab441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2e4afab4411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4afab4411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e4afab4411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4afab4411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2e4afab4411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4afab4411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2e4afab4411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4afab4411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2e4afab4411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4afab4411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2e4afab4411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4502ca81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2e4502ca81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3902b5c0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2f3902b5c0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4afab441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e4afab4411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4afab441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2e4afab4411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4afab4411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2e4afab4411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4afab4411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2e4afab4411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4afab4411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2e4afab4411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3902b5c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2f3902b5c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3902b5c0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2f3902b5c0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3902b5c06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2f3902b5c06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3902b5c0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2f3902b5c0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4502ca81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e4502ca81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4afab441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2e4afab441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4afab441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e4afab441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4afab441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e4afab441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4afab441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e4afab441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4afab441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e4afab4411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t.com/resource/en/datasheet/stm32f103c8.pdf" TargetMode="External"/><Relationship Id="rId4" Type="http://schemas.openxmlformats.org/officeDocument/2006/relationships/hyperlink" Target="https://www.st.com/resource/en/programming_manual/pm0056-stm32f10xxx20xxx21xxxl1xxxx-cortexm3-programming-manual-stmicroelectronics.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6943" y="841830"/>
            <a:ext cx="11190514" cy="26681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System Timer </a:t>
            </a:r>
            <a:endParaRPr>
              <a:latin typeface="Consolas"/>
              <a:ea typeface="Consolas"/>
              <a:cs typeface="Consolas"/>
              <a:sym typeface="Consolas"/>
            </a:endParaRPr>
          </a:p>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(SysTick)</a:t>
            </a:r>
            <a:endParaRPr/>
          </a:p>
        </p:txBody>
      </p:sp>
      <p:sp>
        <p:nvSpPr>
          <p:cNvPr id="85" name="Google Shape;85;p1"/>
          <p:cNvSpPr/>
          <p:nvPr/>
        </p:nvSpPr>
        <p:spPr>
          <a:xfrm>
            <a:off x="1817912" y="2110582"/>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1524000" y="3602037"/>
            <a:ext cx="9144000" cy="26682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Slide by-</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Md. Farhan Shakib</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Lecturer, Dept. of CSE, RUET</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farhan.shakib@cse.ruet.ac.bd</a:t>
            </a:r>
            <a:endParaRPr b="0" i="0" sz="2400" u="none" cap="none" strike="noStrike">
              <a:solidFill>
                <a:srgbClr val="000000"/>
              </a:solidFill>
              <a:latin typeface="Calibri"/>
              <a:ea typeface="Calibri"/>
              <a:cs typeface="Calibri"/>
              <a:sym typeface="Calibri"/>
            </a:endParaRPr>
          </a:p>
        </p:txBody>
      </p:sp>
      <p:sp>
        <p:nvSpPr>
          <p:cNvPr id="87" name="Google Shape;87;p1"/>
          <p:cNvSpPr/>
          <p:nvPr/>
        </p:nvSpPr>
        <p:spPr>
          <a:xfrm>
            <a:off x="1817912" y="2948782"/>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e4afab4411_0_4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Control And Status Register (STK_CTRL)</a:t>
            </a:r>
            <a:endParaRPr/>
          </a:p>
        </p:txBody>
      </p:sp>
      <p:pic>
        <p:nvPicPr>
          <p:cNvPr id="154" name="Google Shape;154;g2e4afab4411_0_42"/>
          <p:cNvPicPr preferRelativeResize="0"/>
          <p:nvPr/>
        </p:nvPicPr>
        <p:blipFill>
          <a:blip r:embed="rId3">
            <a:alphaModFix/>
          </a:blip>
          <a:stretch>
            <a:fillRect/>
          </a:stretch>
        </p:blipFill>
        <p:spPr>
          <a:xfrm>
            <a:off x="838200" y="3519700"/>
            <a:ext cx="8420026" cy="3262100"/>
          </a:xfrm>
          <a:prstGeom prst="rect">
            <a:avLst/>
          </a:prstGeom>
          <a:noFill/>
          <a:ln>
            <a:noFill/>
          </a:ln>
        </p:spPr>
      </p:pic>
      <p:pic>
        <p:nvPicPr>
          <p:cNvPr id="155" name="Google Shape;155;g2e4afab4411_0_42"/>
          <p:cNvPicPr preferRelativeResize="0"/>
          <p:nvPr/>
        </p:nvPicPr>
        <p:blipFill>
          <a:blip r:embed="rId4">
            <a:alphaModFix/>
          </a:blip>
          <a:stretch>
            <a:fillRect/>
          </a:stretch>
        </p:blipFill>
        <p:spPr>
          <a:xfrm>
            <a:off x="838200" y="1448375"/>
            <a:ext cx="3836501" cy="1146125"/>
          </a:xfrm>
          <a:prstGeom prst="rect">
            <a:avLst/>
          </a:prstGeom>
          <a:noFill/>
          <a:ln cap="flat" cmpd="sng" w="38100">
            <a:solidFill>
              <a:srgbClr val="FF0000"/>
            </a:solidFill>
            <a:prstDash val="solid"/>
            <a:round/>
            <a:headEnd len="sm" w="sm" type="none"/>
            <a:tailEnd len="sm" w="sm" type="none"/>
          </a:ln>
        </p:spPr>
      </p:pic>
      <p:sp>
        <p:nvSpPr>
          <p:cNvPr id="156" name="Google Shape;156;g2e4afab4411_0_42"/>
          <p:cNvSpPr/>
          <p:nvPr/>
        </p:nvSpPr>
        <p:spPr>
          <a:xfrm>
            <a:off x="7506025" y="5841425"/>
            <a:ext cx="761700" cy="94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7" name="Google Shape;157;g2e4afab4411_0_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e4afab4411_0_5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Control And Status Register (STK_CTRL)</a:t>
            </a:r>
            <a:endParaRPr/>
          </a:p>
        </p:txBody>
      </p:sp>
      <p:pic>
        <p:nvPicPr>
          <p:cNvPr id="163" name="Google Shape;163;g2e4afab4411_0_58"/>
          <p:cNvPicPr preferRelativeResize="0"/>
          <p:nvPr/>
        </p:nvPicPr>
        <p:blipFill>
          <a:blip r:embed="rId3">
            <a:alphaModFix/>
          </a:blip>
          <a:stretch>
            <a:fillRect/>
          </a:stretch>
        </p:blipFill>
        <p:spPr>
          <a:xfrm>
            <a:off x="838200" y="3519700"/>
            <a:ext cx="8420026" cy="3262100"/>
          </a:xfrm>
          <a:prstGeom prst="rect">
            <a:avLst/>
          </a:prstGeom>
          <a:noFill/>
          <a:ln>
            <a:noFill/>
          </a:ln>
        </p:spPr>
      </p:pic>
      <p:pic>
        <p:nvPicPr>
          <p:cNvPr id="164" name="Google Shape;164;g2e4afab4411_0_58"/>
          <p:cNvPicPr preferRelativeResize="0"/>
          <p:nvPr/>
        </p:nvPicPr>
        <p:blipFill>
          <a:blip r:embed="rId4">
            <a:alphaModFix/>
          </a:blip>
          <a:stretch>
            <a:fillRect/>
          </a:stretch>
        </p:blipFill>
        <p:spPr>
          <a:xfrm>
            <a:off x="838200" y="1448375"/>
            <a:ext cx="3836501" cy="1146125"/>
          </a:xfrm>
          <a:prstGeom prst="rect">
            <a:avLst/>
          </a:prstGeom>
          <a:noFill/>
          <a:ln cap="flat" cmpd="sng" w="38100">
            <a:solidFill>
              <a:srgbClr val="FF0000"/>
            </a:solidFill>
            <a:prstDash val="solid"/>
            <a:round/>
            <a:headEnd len="sm" w="sm" type="none"/>
            <a:tailEnd len="sm" w="sm" type="none"/>
          </a:ln>
        </p:spPr>
      </p:pic>
      <p:pic>
        <p:nvPicPr>
          <p:cNvPr id="165" name="Google Shape;165;g2e4afab4411_0_58"/>
          <p:cNvPicPr preferRelativeResize="0"/>
          <p:nvPr/>
        </p:nvPicPr>
        <p:blipFill>
          <a:blip r:embed="rId5">
            <a:alphaModFix/>
          </a:blip>
          <a:stretch>
            <a:fillRect/>
          </a:stretch>
        </p:blipFill>
        <p:spPr>
          <a:xfrm>
            <a:off x="5109400" y="1448375"/>
            <a:ext cx="3471550" cy="4497999"/>
          </a:xfrm>
          <a:prstGeom prst="rect">
            <a:avLst/>
          </a:prstGeom>
          <a:noFill/>
          <a:ln cap="flat" cmpd="sng" w="38100">
            <a:solidFill>
              <a:srgbClr val="0070C0"/>
            </a:solidFill>
            <a:prstDash val="solid"/>
            <a:round/>
            <a:headEnd len="sm" w="sm" type="none"/>
            <a:tailEnd len="sm" w="sm" type="none"/>
          </a:ln>
        </p:spPr>
      </p:pic>
      <p:sp>
        <p:nvSpPr>
          <p:cNvPr id="166" name="Google Shape;166;g2e4afab4411_0_58"/>
          <p:cNvSpPr/>
          <p:nvPr/>
        </p:nvSpPr>
        <p:spPr>
          <a:xfrm>
            <a:off x="5295225" y="2139325"/>
            <a:ext cx="1593000" cy="1146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7" name="Google Shape;167;g2e4afab4411_0_58"/>
          <p:cNvSpPr/>
          <p:nvPr/>
        </p:nvSpPr>
        <p:spPr>
          <a:xfrm>
            <a:off x="7904900" y="3519700"/>
            <a:ext cx="501300" cy="2337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8" name="Google Shape;168;g2e4afab4411_0_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4afab4411_0_7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Control And Status Register (STK_CTRL)</a:t>
            </a:r>
            <a:endParaRPr/>
          </a:p>
        </p:txBody>
      </p:sp>
      <p:pic>
        <p:nvPicPr>
          <p:cNvPr id="174" name="Google Shape;174;g2e4afab4411_0_70"/>
          <p:cNvPicPr preferRelativeResize="0"/>
          <p:nvPr/>
        </p:nvPicPr>
        <p:blipFill>
          <a:blip r:embed="rId3">
            <a:alphaModFix/>
          </a:blip>
          <a:stretch>
            <a:fillRect/>
          </a:stretch>
        </p:blipFill>
        <p:spPr>
          <a:xfrm>
            <a:off x="838200" y="3519700"/>
            <a:ext cx="8420026" cy="3262100"/>
          </a:xfrm>
          <a:prstGeom prst="rect">
            <a:avLst/>
          </a:prstGeom>
          <a:noFill/>
          <a:ln>
            <a:noFill/>
          </a:ln>
        </p:spPr>
      </p:pic>
      <p:sp>
        <p:nvSpPr>
          <p:cNvPr id="175" name="Google Shape;175;g2e4afab4411_0_70"/>
          <p:cNvSpPr/>
          <p:nvPr/>
        </p:nvSpPr>
        <p:spPr>
          <a:xfrm>
            <a:off x="8496625" y="5003225"/>
            <a:ext cx="761700" cy="94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6" name="Google Shape;176;g2e4afab4411_0_70"/>
          <p:cNvPicPr preferRelativeResize="0"/>
          <p:nvPr/>
        </p:nvPicPr>
        <p:blipFill>
          <a:blip r:embed="rId4">
            <a:alphaModFix/>
          </a:blip>
          <a:stretch>
            <a:fillRect/>
          </a:stretch>
        </p:blipFill>
        <p:spPr>
          <a:xfrm>
            <a:off x="838200" y="1465350"/>
            <a:ext cx="5868424" cy="613300"/>
          </a:xfrm>
          <a:prstGeom prst="rect">
            <a:avLst/>
          </a:prstGeom>
          <a:noFill/>
          <a:ln cap="flat" cmpd="sng" w="38100">
            <a:solidFill>
              <a:srgbClr val="FF0000"/>
            </a:solidFill>
            <a:prstDash val="solid"/>
            <a:round/>
            <a:headEnd len="sm" w="sm" type="none"/>
            <a:tailEnd len="sm" w="sm" type="none"/>
          </a:ln>
        </p:spPr>
      </p:pic>
      <p:sp>
        <p:nvSpPr>
          <p:cNvPr id="177" name="Google Shape;177;g2e4afab4411_0_7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e4afab4411_0_7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Reload Value Register (STK_LOAD)</a:t>
            </a:r>
            <a:endParaRPr/>
          </a:p>
        </p:txBody>
      </p:sp>
      <p:pic>
        <p:nvPicPr>
          <p:cNvPr id="183" name="Google Shape;183;g2e4afab4411_0_78"/>
          <p:cNvPicPr preferRelativeResize="0"/>
          <p:nvPr/>
        </p:nvPicPr>
        <p:blipFill>
          <a:blip r:embed="rId3">
            <a:alphaModFix/>
          </a:blip>
          <a:stretch>
            <a:fillRect/>
          </a:stretch>
        </p:blipFill>
        <p:spPr>
          <a:xfrm>
            <a:off x="838200" y="3672019"/>
            <a:ext cx="9888800" cy="3185981"/>
          </a:xfrm>
          <a:prstGeom prst="rect">
            <a:avLst/>
          </a:prstGeom>
          <a:noFill/>
          <a:ln>
            <a:noFill/>
          </a:ln>
        </p:spPr>
      </p:pic>
      <p:pic>
        <p:nvPicPr>
          <p:cNvPr id="184" name="Google Shape;184;g2e4afab4411_0_78"/>
          <p:cNvPicPr preferRelativeResize="0"/>
          <p:nvPr/>
        </p:nvPicPr>
        <p:blipFill>
          <a:blip r:embed="rId4">
            <a:alphaModFix/>
          </a:blip>
          <a:stretch>
            <a:fillRect/>
          </a:stretch>
        </p:blipFill>
        <p:spPr>
          <a:xfrm>
            <a:off x="838200" y="1465350"/>
            <a:ext cx="9034024" cy="1892350"/>
          </a:xfrm>
          <a:prstGeom prst="rect">
            <a:avLst/>
          </a:prstGeom>
          <a:noFill/>
          <a:ln cap="flat" cmpd="sng" w="38100">
            <a:solidFill>
              <a:srgbClr val="FF0000"/>
            </a:solidFill>
            <a:prstDash val="solid"/>
            <a:round/>
            <a:headEnd len="sm" w="sm" type="none"/>
            <a:tailEnd len="sm" w="sm" type="none"/>
          </a:ln>
        </p:spPr>
      </p:pic>
      <p:sp>
        <p:nvSpPr>
          <p:cNvPr id="185" name="Google Shape;185;g2e4afab4411_0_78"/>
          <p:cNvSpPr/>
          <p:nvPr/>
        </p:nvSpPr>
        <p:spPr>
          <a:xfrm>
            <a:off x="1031725" y="6008000"/>
            <a:ext cx="9695400" cy="773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6" name="Google Shape;186;g2e4afab4411_0_78"/>
          <p:cNvSpPr/>
          <p:nvPr/>
        </p:nvSpPr>
        <p:spPr>
          <a:xfrm>
            <a:off x="5659375" y="5093600"/>
            <a:ext cx="5067900" cy="773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g2e4afab4411_0_7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e4afab4411_0_9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Calibration Value Register (STK_CALIB)</a:t>
            </a:r>
            <a:endParaRPr/>
          </a:p>
        </p:txBody>
      </p:sp>
      <p:pic>
        <p:nvPicPr>
          <p:cNvPr id="193" name="Google Shape;193;g2e4afab4411_0_92"/>
          <p:cNvPicPr preferRelativeResize="0"/>
          <p:nvPr/>
        </p:nvPicPr>
        <p:blipFill>
          <a:blip r:embed="rId3">
            <a:alphaModFix/>
          </a:blip>
          <a:stretch>
            <a:fillRect/>
          </a:stretch>
        </p:blipFill>
        <p:spPr>
          <a:xfrm>
            <a:off x="838204" y="3275127"/>
            <a:ext cx="9888925" cy="3595973"/>
          </a:xfrm>
          <a:prstGeom prst="rect">
            <a:avLst/>
          </a:prstGeom>
          <a:noFill/>
          <a:ln>
            <a:noFill/>
          </a:ln>
        </p:spPr>
      </p:pic>
      <p:sp>
        <p:nvSpPr>
          <p:cNvPr id="194" name="Google Shape;194;g2e4afab4411_0_9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The SysTick calibration value is set to 9000, which gives a reference time base of 1 ms with the SysTick clock set to 9 MHz (max HCLK/8).</a:t>
            </a:r>
            <a:endParaRPr/>
          </a:p>
        </p:txBody>
      </p:sp>
      <p:sp>
        <p:nvSpPr>
          <p:cNvPr id="195" name="Google Shape;195;g2e4afab4411_0_9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4afab4411_0_11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Calculating The System Timer Interval</a:t>
            </a:r>
            <a:endParaRPr/>
          </a:p>
        </p:txBody>
      </p:sp>
      <p:pic>
        <p:nvPicPr>
          <p:cNvPr id="201" name="Google Shape;201;g2e4afab4411_0_110"/>
          <p:cNvPicPr preferRelativeResize="0"/>
          <p:nvPr/>
        </p:nvPicPr>
        <p:blipFill>
          <a:blip r:embed="rId3">
            <a:alphaModFix/>
          </a:blip>
          <a:stretch>
            <a:fillRect/>
          </a:stretch>
        </p:blipFill>
        <p:spPr>
          <a:xfrm>
            <a:off x="2005788" y="1162200"/>
            <a:ext cx="8180428" cy="2999875"/>
          </a:xfrm>
          <a:prstGeom prst="rect">
            <a:avLst/>
          </a:prstGeom>
          <a:noFill/>
          <a:ln>
            <a:noFill/>
          </a:ln>
        </p:spPr>
      </p:pic>
      <p:pic>
        <p:nvPicPr>
          <p:cNvPr id="202" name="Google Shape;202;g2e4afab4411_0_110"/>
          <p:cNvPicPr preferRelativeResize="0"/>
          <p:nvPr/>
        </p:nvPicPr>
        <p:blipFill>
          <a:blip r:embed="rId4">
            <a:alphaModFix/>
          </a:blip>
          <a:stretch>
            <a:fillRect/>
          </a:stretch>
        </p:blipFill>
        <p:spPr>
          <a:xfrm>
            <a:off x="2847963" y="4086225"/>
            <a:ext cx="6496050" cy="2771775"/>
          </a:xfrm>
          <a:prstGeom prst="rect">
            <a:avLst/>
          </a:prstGeom>
          <a:noFill/>
          <a:ln>
            <a:noFill/>
          </a:ln>
        </p:spPr>
      </p:pic>
      <p:sp>
        <p:nvSpPr>
          <p:cNvPr id="203" name="Google Shape;203;g2e4afab4411_0_1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e4afab4411_0_11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Calculating The System Timer Interval</a:t>
            </a:r>
            <a:endParaRPr>
              <a:latin typeface="Consolas"/>
              <a:ea typeface="Consolas"/>
              <a:cs typeface="Consolas"/>
              <a:sym typeface="Consolas"/>
            </a:endParaRPr>
          </a:p>
        </p:txBody>
      </p:sp>
      <p:sp>
        <p:nvSpPr>
          <p:cNvPr id="209" name="Google Shape;209;g2e4afab4411_0_119"/>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spcBef>
                <a:spcPts val="1000"/>
              </a:spcBef>
              <a:spcAft>
                <a:spcPts val="0"/>
              </a:spcAft>
              <a:buSzPts val="1100"/>
              <a:buNone/>
            </a:pPr>
            <a:r>
              <a:rPr lang="en-US">
                <a:solidFill>
                  <a:srgbClr val="0070C0"/>
                </a:solidFill>
              </a:rPr>
              <a:t>Calculate the </a:t>
            </a:r>
            <a:r>
              <a:rPr i="1" lang="en-US">
                <a:solidFill>
                  <a:srgbClr val="0070C0"/>
                </a:solidFill>
              </a:rPr>
              <a:t>SysTick Interrupt </a:t>
            </a:r>
            <a:r>
              <a:rPr i="1" lang="en-US">
                <a:solidFill>
                  <a:srgbClr val="0070C0"/>
                </a:solidFill>
              </a:rPr>
              <a:t>Period</a:t>
            </a:r>
            <a:r>
              <a:rPr lang="en-US">
                <a:solidFill>
                  <a:srgbClr val="0070C0"/>
                </a:solidFill>
              </a:rPr>
              <a:t>. Given that the </a:t>
            </a:r>
            <a:r>
              <a:rPr i="1" lang="en-US">
                <a:solidFill>
                  <a:srgbClr val="0070C0"/>
                </a:solidFill>
              </a:rPr>
              <a:t>SysTick Counter Clock Frequency</a:t>
            </a:r>
            <a:r>
              <a:rPr lang="en-US">
                <a:solidFill>
                  <a:srgbClr val="0070C0"/>
                </a:solidFill>
              </a:rPr>
              <a:t> is 72MHz and </a:t>
            </a:r>
            <a:r>
              <a:rPr i="1" lang="en-US">
                <a:solidFill>
                  <a:srgbClr val="0070C0"/>
                </a:solidFill>
              </a:rPr>
              <a:t>SysTick_LOAD </a:t>
            </a:r>
            <a:r>
              <a:rPr lang="en-US">
                <a:solidFill>
                  <a:srgbClr val="0070C0"/>
                </a:solidFill>
              </a:rPr>
              <a:t>is 71,999.</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solidFill>
                <a:srgbClr val="FF0000"/>
              </a:solidFill>
            </a:endParaRPr>
          </a:p>
        </p:txBody>
      </p:sp>
      <p:sp>
        <p:nvSpPr>
          <p:cNvPr id="210" name="Google Shape;210;g2e4afab4411_0_1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4afab4411_0_14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Calculating The System Timer Interval</a:t>
            </a:r>
            <a:endParaRPr>
              <a:latin typeface="Consolas"/>
              <a:ea typeface="Consolas"/>
              <a:cs typeface="Consolas"/>
              <a:sym typeface="Consolas"/>
            </a:endParaRPr>
          </a:p>
        </p:txBody>
      </p:sp>
      <p:sp>
        <p:nvSpPr>
          <p:cNvPr id="216" name="Google Shape;216;g2e4afab4411_0_143"/>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spcBef>
                <a:spcPts val="1000"/>
              </a:spcBef>
              <a:spcAft>
                <a:spcPts val="0"/>
              </a:spcAft>
              <a:buSzPts val="1100"/>
              <a:buNone/>
            </a:pPr>
            <a:r>
              <a:rPr lang="en-US">
                <a:solidFill>
                  <a:srgbClr val="0070C0"/>
                </a:solidFill>
              </a:rPr>
              <a:t>Calculate the </a:t>
            </a:r>
            <a:r>
              <a:rPr i="1" lang="en-US">
                <a:solidFill>
                  <a:srgbClr val="0070C0"/>
                </a:solidFill>
              </a:rPr>
              <a:t>SysTick Interrupt Period</a:t>
            </a:r>
            <a:r>
              <a:rPr lang="en-US">
                <a:solidFill>
                  <a:srgbClr val="0070C0"/>
                </a:solidFill>
              </a:rPr>
              <a:t>. Given that the </a:t>
            </a:r>
            <a:r>
              <a:rPr i="1" lang="en-US">
                <a:solidFill>
                  <a:srgbClr val="0070C0"/>
                </a:solidFill>
              </a:rPr>
              <a:t>SysTick Counter Clock Frequency</a:t>
            </a:r>
            <a:r>
              <a:rPr lang="en-US">
                <a:solidFill>
                  <a:srgbClr val="0070C0"/>
                </a:solidFill>
              </a:rPr>
              <a:t> is 72MHz and </a:t>
            </a:r>
            <a:r>
              <a:rPr i="1" lang="en-US">
                <a:solidFill>
                  <a:srgbClr val="0070C0"/>
                </a:solidFill>
              </a:rPr>
              <a:t>SysTick_LOAD </a:t>
            </a:r>
            <a:r>
              <a:rPr lang="en-US">
                <a:solidFill>
                  <a:srgbClr val="0070C0"/>
                </a:solidFill>
              </a:rPr>
              <a:t>is 71,999.</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rPr lang="en-US">
                <a:solidFill>
                  <a:srgbClr val="0070C0"/>
                </a:solidFill>
              </a:rPr>
              <a:t>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solidFill>
                <a:srgbClr val="FF0000"/>
              </a:solidFill>
            </a:endParaRPr>
          </a:p>
        </p:txBody>
      </p:sp>
      <p:pic>
        <p:nvPicPr>
          <p:cNvPr id="217" name="Google Shape;217;g2e4afab4411_0_143"/>
          <p:cNvPicPr preferRelativeResize="0"/>
          <p:nvPr/>
        </p:nvPicPr>
        <p:blipFill>
          <a:blip r:embed="rId3">
            <a:alphaModFix/>
          </a:blip>
          <a:stretch>
            <a:fillRect/>
          </a:stretch>
        </p:blipFill>
        <p:spPr>
          <a:xfrm>
            <a:off x="914400" y="2551350"/>
            <a:ext cx="10783826" cy="452825"/>
          </a:xfrm>
          <a:prstGeom prst="rect">
            <a:avLst/>
          </a:prstGeom>
          <a:noFill/>
          <a:ln>
            <a:noFill/>
          </a:ln>
        </p:spPr>
      </p:pic>
      <p:pic>
        <p:nvPicPr>
          <p:cNvPr id="218" name="Google Shape;218;g2e4afab4411_0_143"/>
          <p:cNvPicPr preferRelativeResize="0"/>
          <p:nvPr/>
        </p:nvPicPr>
        <p:blipFill rotWithShape="1">
          <a:blip r:embed="rId4">
            <a:alphaModFix/>
          </a:blip>
          <a:srcRect b="0" l="53725" r="0" t="0"/>
          <a:stretch/>
        </p:blipFill>
        <p:spPr>
          <a:xfrm>
            <a:off x="4765788" y="3160687"/>
            <a:ext cx="3329375" cy="452825"/>
          </a:xfrm>
          <a:prstGeom prst="rect">
            <a:avLst/>
          </a:prstGeom>
          <a:noFill/>
          <a:ln>
            <a:noFill/>
          </a:ln>
        </p:spPr>
      </p:pic>
      <p:pic>
        <p:nvPicPr>
          <p:cNvPr id="219" name="Google Shape;219;g2e4afab4411_0_143"/>
          <p:cNvPicPr preferRelativeResize="0"/>
          <p:nvPr/>
        </p:nvPicPr>
        <p:blipFill rotWithShape="1">
          <a:blip r:embed="rId5">
            <a:alphaModFix/>
          </a:blip>
          <a:srcRect b="0" l="69258" r="0" t="0"/>
          <a:stretch/>
        </p:blipFill>
        <p:spPr>
          <a:xfrm>
            <a:off x="4765793" y="3774163"/>
            <a:ext cx="1978374" cy="538500"/>
          </a:xfrm>
          <a:prstGeom prst="rect">
            <a:avLst/>
          </a:prstGeom>
          <a:noFill/>
          <a:ln>
            <a:noFill/>
          </a:ln>
        </p:spPr>
      </p:pic>
      <p:pic>
        <p:nvPicPr>
          <p:cNvPr id="220" name="Google Shape;220;g2e4afab4411_0_143"/>
          <p:cNvPicPr preferRelativeResize="0"/>
          <p:nvPr/>
        </p:nvPicPr>
        <p:blipFill rotWithShape="1">
          <a:blip r:embed="rId6">
            <a:alphaModFix/>
          </a:blip>
          <a:srcRect b="0" l="72903" r="0" t="0"/>
          <a:stretch/>
        </p:blipFill>
        <p:spPr>
          <a:xfrm>
            <a:off x="4719950" y="4473300"/>
            <a:ext cx="1591502" cy="387525"/>
          </a:xfrm>
          <a:prstGeom prst="rect">
            <a:avLst/>
          </a:prstGeom>
          <a:noFill/>
          <a:ln>
            <a:noFill/>
          </a:ln>
        </p:spPr>
      </p:pic>
      <p:pic>
        <p:nvPicPr>
          <p:cNvPr id="221" name="Google Shape;221;g2e4afab4411_0_143"/>
          <p:cNvPicPr preferRelativeResize="0"/>
          <p:nvPr/>
        </p:nvPicPr>
        <p:blipFill rotWithShape="1">
          <a:blip r:embed="rId7">
            <a:alphaModFix/>
          </a:blip>
          <a:srcRect b="0" l="80425" r="0" t="0"/>
          <a:stretch/>
        </p:blipFill>
        <p:spPr>
          <a:xfrm>
            <a:off x="4719952" y="5021475"/>
            <a:ext cx="1190645" cy="387525"/>
          </a:xfrm>
          <a:prstGeom prst="rect">
            <a:avLst/>
          </a:prstGeom>
          <a:noFill/>
          <a:ln>
            <a:noFill/>
          </a:ln>
        </p:spPr>
      </p:pic>
      <p:sp>
        <p:nvSpPr>
          <p:cNvPr id="222" name="Google Shape;222;g2e4afab4411_0_1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e4afab4411_0_15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Calculating The System Timer Interval</a:t>
            </a:r>
            <a:endParaRPr>
              <a:latin typeface="Consolas"/>
              <a:ea typeface="Consolas"/>
              <a:cs typeface="Consolas"/>
              <a:sym typeface="Consolas"/>
            </a:endParaRPr>
          </a:p>
        </p:txBody>
      </p:sp>
      <p:sp>
        <p:nvSpPr>
          <p:cNvPr id="228" name="Google Shape;228;g2e4afab4411_0_153"/>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spcBef>
                <a:spcPts val="1000"/>
              </a:spcBef>
              <a:spcAft>
                <a:spcPts val="0"/>
              </a:spcAft>
              <a:buSzPts val="1100"/>
              <a:buNone/>
            </a:pPr>
            <a:r>
              <a:rPr lang="en-US">
                <a:solidFill>
                  <a:srgbClr val="0070C0"/>
                </a:solidFill>
              </a:rPr>
              <a:t>Calculate the </a:t>
            </a:r>
            <a:r>
              <a:rPr i="1" lang="en-US">
                <a:solidFill>
                  <a:srgbClr val="0070C0"/>
                </a:solidFill>
              </a:rPr>
              <a:t>SysTick Interrupt Period</a:t>
            </a:r>
            <a:r>
              <a:rPr lang="en-US">
                <a:solidFill>
                  <a:srgbClr val="0070C0"/>
                </a:solidFill>
              </a:rPr>
              <a:t>. Given that the </a:t>
            </a:r>
            <a:r>
              <a:rPr i="1" lang="en-US">
                <a:solidFill>
                  <a:srgbClr val="0070C0"/>
                </a:solidFill>
              </a:rPr>
              <a:t>SysTick Counter Clock Frequency</a:t>
            </a:r>
            <a:r>
              <a:rPr lang="en-US">
                <a:solidFill>
                  <a:srgbClr val="0070C0"/>
                </a:solidFill>
              </a:rPr>
              <a:t> is 72MHz and </a:t>
            </a:r>
            <a:r>
              <a:rPr i="1" lang="en-US">
                <a:solidFill>
                  <a:srgbClr val="0070C0"/>
                </a:solidFill>
              </a:rPr>
              <a:t>SysTick_LOAD </a:t>
            </a:r>
            <a:r>
              <a:rPr lang="en-US">
                <a:solidFill>
                  <a:srgbClr val="0070C0"/>
                </a:solidFill>
              </a:rPr>
              <a:t>is 71,999.</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solidFill>
                  <a:srgbClr val="FF0000"/>
                </a:solidFill>
              </a:rPr>
              <a:t>This is how we are going to implement 1 ms delay in our code.</a:t>
            </a:r>
            <a:endParaRPr>
              <a:solidFill>
                <a:srgbClr val="FF0000"/>
              </a:solidFill>
            </a:endParaRPr>
          </a:p>
        </p:txBody>
      </p:sp>
      <p:pic>
        <p:nvPicPr>
          <p:cNvPr id="229" name="Google Shape;229;g2e4afab4411_0_153"/>
          <p:cNvPicPr preferRelativeResize="0"/>
          <p:nvPr/>
        </p:nvPicPr>
        <p:blipFill>
          <a:blip r:embed="rId3">
            <a:alphaModFix/>
          </a:blip>
          <a:stretch>
            <a:fillRect/>
          </a:stretch>
        </p:blipFill>
        <p:spPr>
          <a:xfrm>
            <a:off x="914400" y="2551350"/>
            <a:ext cx="10783826" cy="452825"/>
          </a:xfrm>
          <a:prstGeom prst="rect">
            <a:avLst/>
          </a:prstGeom>
          <a:noFill/>
          <a:ln>
            <a:noFill/>
          </a:ln>
        </p:spPr>
      </p:pic>
      <p:pic>
        <p:nvPicPr>
          <p:cNvPr id="230" name="Google Shape;230;g2e4afab4411_0_153"/>
          <p:cNvPicPr preferRelativeResize="0"/>
          <p:nvPr/>
        </p:nvPicPr>
        <p:blipFill rotWithShape="1">
          <a:blip r:embed="rId4">
            <a:alphaModFix/>
          </a:blip>
          <a:srcRect b="0" l="53725" r="0" t="0"/>
          <a:stretch/>
        </p:blipFill>
        <p:spPr>
          <a:xfrm>
            <a:off x="4765788" y="3160687"/>
            <a:ext cx="3329375" cy="452825"/>
          </a:xfrm>
          <a:prstGeom prst="rect">
            <a:avLst/>
          </a:prstGeom>
          <a:noFill/>
          <a:ln>
            <a:noFill/>
          </a:ln>
        </p:spPr>
      </p:pic>
      <p:pic>
        <p:nvPicPr>
          <p:cNvPr id="231" name="Google Shape;231;g2e4afab4411_0_153"/>
          <p:cNvPicPr preferRelativeResize="0"/>
          <p:nvPr/>
        </p:nvPicPr>
        <p:blipFill rotWithShape="1">
          <a:blip r:embed="rId5">
            <a:alphaModFix/>
          </a:blip>
          <a:srcRect b="0" l="69258" r="0" t="0"/>
          <a:stretch/>
        </p:blipFill>
        <p:spPr>
          <a:xfrm>
            <a:off x="4765793" y="3774163"/>
            <a:ext cx="1978374" cy="538500"/>
          </a:xfrm>
          <a:prstGeom prst="rect">
            <a:avLst/>
          </a:prstGeom>
          <a:noFill/>
          <a:ln>
            <a:noFill/>
          </a:ln>
        </p:spPr>
      </p:pic>
      <p:pic>
        <p:nvPicPr>
          <p:cNvPr id="232" name="Google Shape;232;g2e4afab4411_0_153"/>
          <p:cNvPicPr preferRelativeResize="0"/>
          <p:nvPr/>
        </p:nvPicPr>
        <p:blipFill rotWithShape="1">
          <a:blip r:embed="rId6">
            <a:alphaModFix/>
          </a:blip>
          <a:srcRect b="0" l="72903" r="0" t="0"/>
          <a:stretch/>
        </p:blipFill>
        <p:spPr>
          <a:xfrm>
            <a:off x="4719950" y="4473300"/>
            <a:ext cx="1591502" cy="387525"/>
          </a:xfrm>
          <a:prstGeom prst="rect">
            <a:avLst/>
          </a:prstGeom>
          <a:noFill/>
          <a:ln>
            <a:noFill/>
          </a:ln>
        </p:spPr>
      </p:pic>
      <p:pic>
        <p:nvPicPr>
          <p:cNvPr id="233" name="Google Shape;233;g2e4afab4411_0_153"/>
          <p:cNvPicPr preferRelativeResize="0"/>
          <p:nvPr/>
        </p:nvPicPr>
        <p:blipFill rotWithShape="1">
          <a:blip r:embed="rId7">
            <a:alphaModFix/>
          </a:blip>
          <a:srcRect b="0" l="80425" r="0" t="0"/>
          <a:stretch/>
        </p:blipFill>
        <p:spPr>
          <a:xfrm>
            <a:off x="4719952" y="5021475"/>
            <a:ext cx="1190645" cy="387525"/>
          </a:xfrm>
          <a:prstGeom prst="rect">
            <a:avLst/>
          </a:prstGeom>
          <a:noFill/>
          <a:ln>
            <a:noFill/>
          </a:ln>
        </p:spPr>
      </p:pic>
      <p:sp>
        <p:nvSpPr>
          <p:cNvPr id="234" name="Google Shape;234;g2e4afab4411_0_1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e4afab4411_0_16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Creating an 1ms Delay</a:t>
            </a:r>
            <a:endParaRPr>
              <a:latin typeface="Consolas"/>
              <a:ea typeface="Consolas"/>
              <a:cs typeface="Consolas"/>
              <a:sym typeface="Consolas"/>
            </a:endParaRPr>
          </a:p>
        </p:txBody>
      </p:sp>
      <p:sp>
        <p:nvSpPr>
          <p:cNvPr id="240" name="Google Shape;240;g2e4afab4411_0_163"/>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systick_init</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SysTick-&gt;LOAD = 72000 - 1; </a:t>
            </a:r>
            <a:r>
              <a:rPr lang="en-US" sz="2000">
                <a:solidFill>
                  <a:srgbClr val="888888"/>
                </a:solidFill>
                <a:latin typeface="Consolas"/>
                <a:ea typeface="Consolas"/>
                <a:cs typeface="Consolas"/>
                <a:sym typeface="Consolas"/>
              </a:rPr>
              <a:t>// Set reload register for 1 ms</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SysTick-&gt;VAL = 0; </a:t>
            </a:r>
            <a:r>
              <a:rPr lang="en-US" sz="2000">
                <a:solidFill>
                  <a:srgbClr val="888888"/>
                </a:solidFill>
                <a:latin typeface="Consolas"/>
                <a:ea typeface="Consolas"/>
                <a:cs typeface="Consolas"/>
                <a:sym typeface="Consolas"/>
              </a:rPr>
              <a:t>// Clear current value register</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SysTick-&gt;CTRL = 5; </a:t>
            </a:r>
            <a:r>
              <a:rPr lang="en-US" sz="2000">
                <a:solidFill>
                  <a:srgbClr val="888888"/>
                </a:solidFill>
                <a:latin typeface="Consolas"/>
                <a:ea typeface="Consolas"/>
                <a:cs typeface="Consolas"/>
                <a:sym typeface="Consolas"/>
              </a:rPr>
              <a:t>// Enable SysTick with processor clock</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p:txBody>
      </p:sp>
      <p:sp>
        <p:nvSpPr>
          <p:cNvPr id="241" name="Google Shape;241;g2e4afab4411_0_16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e4502ca81e_0_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SzPts val="1800"/>
              <a:buNone/>
            </a:pPr>
            <a:r>
              <a:rPr lang="en-US">
                <a:solidFill>
                  <a:srgbClr val="FF0000"/>
                </a:solidFill>
              </a:rPr>
              <a:t>Different from the book. Slide explains the concept in context of</a:t>
            </a:r>
            <a:endParaRPr>
              <a:solidFill>
                <a:srgbClr val="FF0000"/>
              </a:solidFill>
            </a:endParaRPr>
          </a:p>
          <a:p>
            <a:pPr indent="0" lvl="0" marL="0" rtl="0" algn="l">
              <a:lnSpc>
                <a:spcPct val="90000"/>
              </a:lnSpc>
              <a:spcBef>
                <a:spcPts val="1000"/>
              </a:spcBef>
              <a:spcAft>
                <a:spcPts val="0"/>
              </a:spcAft>
              <a:buSzPts val="1800"/>
              <a:buNone/>
            </a:pPr>
            <a:r>
              <a:rPr lang="en-US">
                <a:solidFill>
                  <a:srgbClr val="FF0000"/>
                </a:solidFill>
              </a:rPr>
              <a:t>STM32f103xx MCU. While the book uses different MCU. So, the</a:t>
            </a:r>
            <a:endParaRPr>
              <a:solidFill>
                <a:srgbClr val="FF0000"/>
              </a:solidFill>
            </a:endParaRPr>
          </a:p>
          <a:p>
            <a:pPr indent="0" lvl="0" marL="0" rtl="0" algn="l">
              <a:lnSpc>
                <a:spcPct val="90000"/>
              </a:lnSpc>
              <a:spcBef>
                <a:spcPts val="1000"/>
              </a:spcBef>
              <a:spcAft>
                <a:spcPts val="0"/>
              </a:spcAft>
              <a:buSzPts val="1800"/>
              <a:buNone/>
            </a:pPr>
            <a:r>
              <a:rPr lang="en-US">
                <a:solidFill>
                  <a:srgbClr val="FF0000"/>
                </a:solidFill>
              </a:rPr>
              <a:t>addresses and implementation will also be different.</a:t>
            </a:r>
            <a:endParaRPr>
              <a:solidFill>
                <a:srgbClr val="FF0000"/>
              </a:solidFill>
            </a:endParaRPr>
          </a:p>
        </p:txBody>
      </p:sp>
      <p:sp>
        <p:nvSpPr>
          <p:cNvPr id="93" name="Google Shape;93;g2e4502ca81e_0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f3902b5c06_0_4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Creating an 1ms Delay</a:t>
            </a:r>
            <a:endParaRPr>
              <a:latin typeface="Consolas"/>
              <a:ea typeface="Consolas"/>
              <a:cs typeface="Consolas"/>
              <a:sym typeface="Consolas"/>
            </a:endParaRPr>
          </a:p>
        </p:txBody>
      </p:sp>
      <p:sp>
        <p:nvSpPr>
          <p:cNvPr id="247" name="Google Shape;247;g2f3902b5c06_0_43"/>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systick_init</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SysTick-&gt;LOAD = 72000 - 1; </a:t>
            </a:r>
            <a:r>
              <a:rPr lang="en-US" sz="2000">
                <a:solidFill>
                  <a:srgbClr val="888888"/>
                </a:solidFill>
                <a:latin typeface="Consolas"/>
                <a:ea typeface="Consolas"/>
                <a:cs typeface="Consolas"/>
                <a:sym typeface="Consolas"/>
              </a:rPr>
              <a:t>// Set reload register for 1 ms</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SysTick-&gt;VAL = 0; </a:t>
            </a:r>
            <a:r>
              <a:rPr lang="en-US" sz="2000">
                <a:solidFill>
                  <a:srgbClr val="888888"/>
                </a:solidFill>
                <a:latin typeface="Consolas"/>
                <a:ea typeface="Consolas"/>
                <a:cs typeface="Consolas"/>
                <a:sym typeface="Consolas"/>
              </a:rPr>
              <a:t>// Clear current value register</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SysTick-&gt;CTRL = 5; </a:t>
            </a:r>
            <a:r>
              <a:rPr lang="en-US" sz="2000">
                <a:solidFill>
                  <a:srgbClr val="888888"/>
                </a:solidFill>
                <a:latin typeface="Consolas"/>
                <a:ea typeface="Consolas"/>
                <a:cs typeface="Consolas"/>
                <a:sym typeface="Consolas"/>
              </a:rPr>
              <a:t>// Enable SysTick with processor clock</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p:txBody>
      </p:sp>
      <p:sp>
        <p:nvSpPr>
          <p:cNvPr id="248" name="Google Shape;248;g2f3902b5c06_0_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49" name="Google Shape;249;g2f3902b5c06_0_43"/>
          <p:cNvSpPr txBox="1"/>
          <p:nvPr/>
        </p:nvSpPr>
        <p:spPr>
          <a:xfrm>
            <a:off x="838200" y="3522475"/>
            <a:ext cx="9344100" cy="16623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You can also break down </a:t>
            </a:r>
            <a:r>
              <a:rPr lang="en-US" sz="2000">
                <a:solidFill>
                  <a:srgbClr val="FF0000"/>
                </a:solidFill>
                <a:latin typeface="Consolas"/>
                <a:ea typeface="Consolas"/>
                <a:cs typeface="Consolas"/>
                <a:sym typeface="Consolas"/>
              </a:rPr>
              <a:t>SysTick-&gt;CTRL = 5 </a:t>
            </a:r>
            <a:r>
              <a:rPr lang="en-US" sz="2800">
                <a:solidFill>
                  <a:schemeClr val="dk1"/>
                </a:solidFill>
                <a:latin typeface="Calibri"/>
                <a:ea typeface="Calibri"/>
                <a:cs typeface="Calibri"/>
                <a:sym typeface="Calibri"/>
              </a:rPr>
              <a:t>like this–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000">
                <a:solidFill>
                  <a:srgbClr val="FF0000"/>
                </a:solidFill>
                <a:latin typeface="Consolas"/>
                <a:ea typeface="Consolas"/>
                <a:cs typeface="Consolas"/>
                <a:sym typeface="Consolas"/>
              </a:rPr>
              <a:t>SysTick-&gt;CTRL = 1&lt;&lt;0; </a:t>
            </a:r>
            <a:r>
              <a:rPr lang="en-US" sz="2000">
                <a:solidFill>
                  <a:srgbClr val="888888"/>
                </a:solidFill>
                <a:latin typeface="Consolas"/>
                <a:ea typeface="Consolas"/>
                <a:cs typeface="Consolas"/>
                <a:sym typeface="Consolas"/>
              </a:rPr>
              <a:t>// Enable SysTick</a:t>
            </a:r>
            <a:endParaRPr sz="2000">
              <a:solidFill>
                <a:srgbClr val="FF0000"/>
              </a:solidFill>
              <a:latin typeface="Consolas"/>
              <a:ea typeface="Consolas"/>
              <a:cs typeface="Consolas"/>
              <a:sym typeface="Consolas"/>
            </a:endParaRPr>
          </a:p>
          <a:p>
            <a:pPr indent="0" lvl="0" marL="0" rtl="0" algn="l">
              <a:spcBef>
                <a:spcPts val="0"/>
              </a:spcBef>
              <a:spcAft>
                <a:spcPts val="0"/>
              </a:spcAft>
              <a:buNone/>
            </a:pPr>
            <a:r>
              <a:rPr lang="en-US" sz="2000">
                <a:solidFill>
                  <a:srgbClr val="FF0000"/>
                </a:solidFill>
                <a:latin typeface="Consolas"/>
                <a:ea typeface="Consolas"/>
                <a:cs typeface="Consolas"/>
                <a:sym typeface="Consolas"/>
              </a:rPr>
              <a:t>SysTick-&gt;CTRL = 1&lt;&lt;2;  </a:t>
            </a:r>
            <a:r>
              <a:rPr lang="en-US" sz="2000">
                <a:solidFill>
                  <a:srgbClr val="888888"/>
                </a:solidFill>
                <a:latin typeface="Consolas"/>
                <a:ea typeface="Consolas"/>
                <a:cs typeface="Consolas"/>
                <a:sym typeface="Consolas"/>
              </a:rPr>
              <a:t>// Enable processor clock</a:t>
            </a:r>
            <a:endParaRPr sz="2000">
              <a:solidFill>
                <a:srgbClr val="FF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e4afab4411_0_17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Creating an 1ms Delay</a:t>
            </a:r>
            <a:endParaRPr>
              <a:latin typeface="Consolas"/>
              <a:ea typeface="Consolas"/>
              <a:cs typeface="Consolas"/>
              <a:sym typeface="Consolas"/>
            </a:endParaRPr>
          </a:p>
        </p:txBody>
      </p:sp>
      <p:sp>
        <p:nvSpPr>
          <p:cNvPr id="255" name="Google Shape;255;g2e4afab4411_0_176"/>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systick_init</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SysTick-&gt;LOAD = 72000 - 1; </a:t>
            </a:r>
            <a:r>
              <a:rPr lang="en-US" sz="2000">
                <a:solidFill>
                  <a:srgbClr val="888888"/>
                </a:solidFill>
                <a:latin typeface="Consolas"/>
                <a:ea typeface="Consolas"/>
                <a:cs typeface="Consolas"/>
                <a:sym typeface="Consolas"/>
              </a:rPr>
              <a:t>// Set reload register for 1 ms</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SysTick-&gt;VAL = 0; </a:t>
            </a:r>
            <a:r>
              <a:rPr lang="en-US" sz="2000">
                <a:solidFill>
                  <a:srgbClr val="888888"/>
                </a:solidFill>
                <a:latin typeface="Consolas"/>
                <a:ea typeface="Consolas"/>
                <a:cs typeface="Consolas"/>
                <a:sym typeface="Consolas"/>
              </a:rPr>
              <a:t>// Clear current value register</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SysTick-&gt;CTRL = 5; </a:t>
            </a:r>
            <a:r>
              <a:rPr lang="en-US" sz="2000">
                <a:solidFill>
                  <a:srgbClr val="888888"/>
                </a:solidFill>
                <a:latin typeface="Consolas"/>
                <a:ea typeface="Consolas"/>
                <a:cs typeface="Consolas"/>
                <a:sym typeface="Consolas"/>
              </a:rPr>
              <a:t>// Enable SysTick with processor clock</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delay_ms</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while (!(SysTick-&gt;CTRL &amp; (1 &lt;&lt; 16))); </a:t>
            </a:r>
            <a:r>
              <a:rPr lang="en-US" sz="2000">
                <a:solidFill>
                  <a:srgbClr val="888888"/>
                </a:solidFill>
                <a:latin typeface="Consolas"/>
                <a:ea typeface="Consolas"/>
                <a:cs typeface="Consolas"/>
                <a:sym typeface="Consolas"/>
              </a:rPr>
              <a:t>// Wait for COUNTFLAG to be 1</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p:txBody>
      </p:sp>
      <p:sp>
        <p:nvSpPr>
          <p:cNvPr id="256" name="Google Shape;256;g2e4afab4411_0_1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e4afab4411_0_18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Creating an 1ms Delay</a:t>
            </a:r>
            <a:endParaRPr>
              <a:latin typeface="Consolas"/>
              <a:ea typeface="Consolas"/>
              <a:cs typeface="Consolas"/>
              <a:sym typeface="Consolas"/>
            </a:endParaRPr>
          </a:p>
        </p:txBody>
      </p:sp>
      <p:sp>
        <p:nvSpPr>
          <p:cNvPr id="262" name="Google Shape;262;g2e4afab4411_0_181"/>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systick_init</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SysTick-&gt;LOAD = 72000 - 1; </a:t>
            </a:r>
            <a:r>
              <a:rPr lang="en-US" sz="2000">
                <a:solidFill>
                  <a:srgbClr val="888888"/>
                </a:solidFill>
                <a:latin typeface="Consolas"/>
                <a:ea typeface="Consolas"/>
                <a:cs typeface="Consolas"/>
                <a:sym typeface="Consolas"/>
              </a:rPr>
              <a:t>// Set reload register for 1 ms</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SysTick-&gt;VAL = 0; </a:t>
            </a:r>
            <a:r>
              <a:rPr lang="en-US" sz="2000">
                <a:solidFill>
                  <a:srgbClr val="888888"/>
                </a:solidFill>
                <a:latin typeface="Consolas"/>
                <a:ea typeface="Consolas"/>
                <a:cs typeface="Consolas"/>
                <a:sym typeface="Consolas"/>
              </a:rPr>
              <a:t>// Clear current value register</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SysTick-&gt;CTRL = 5; </a:t>
            </a:r>
            <a:r>
              <a:rPr lang="en-US" sz="2000">
                <a:solidFill>
                  <a:srgbClr val="888888"/>
                </a:solidFill>
                <a:latin typeface="Consolas"/>
                <a:ea typeface="Consolas"/>
                <a:cs typeface="Consolas"/>
                <a:sym typeface="Consolas"/>
              </a:rPr>
              <a:t>// Enable SysTick with processor clock</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delay_ms</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while (!(SysTick-&gt;CTRL &amp; (1 &lt;&lt; 16))); </a:t>
            </a:r>
            <a:r>
              <a:rPr lang="en-US" sz="2000">
                <a:solidFill>
                  <a:srgbClr val="888888"/>
                </a:solidFill>
                <a:latin typeface="Consolas"/>
                <a:ea typeface="Consolas"/>
                <a:cs typeface="Consolas"/>
                <a:sym typeface="Consolas"/>
              </a:rPr>
              <a:t>// Wait for COUNTFLAG to be 1</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delay_t</a:t>
            </a:r>
            <a:r>
              <a:rPr lang="en-US" sz="2000">
                <a:solidFill>
                  <a:srgbClr val="FF0000"/>
                </a:solidFill>
                <a:latin typeface="Consolas"/>
                <a:ea typeface="Consolas"/>
                <a:cs typeface="Consolas"/>
                <a:sym typeface="Consolas"/>
              </a:rPr>
              <a:t>(unsigned long t)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while (t--) { </a:t>
            </a:r>
            <a:r>
              <a:rPr b="1" lang="en-US" sz="2000">
                <a:solidFill>
                  <a:srgbClr val="FF0000"/>
                </a:solidFill>
                <a:latin typeface="Consolas"/>
                <a:ea typeface="Consolas"/>
                <a:cs typeface="Consolas"/>
                <a:sym typeface="Consolas"/>
              </a:rPr>
              <a:t>delay_ms</a:t>
            </a: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p:txBody>
      </p:sp>
      <p:sp>
        <p:nvSpPr>
          <p:cNvPr id="263" name="Google Shape;263;g2e4afab4411_0_18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e4afab4411_0_18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Blinking LED on PC15 using SysTick Delay </a:t>
            </a:r>
            <a:endParaRPr>
              <a:latin typeface="Consolas"/>
              <a:ea typeface="Consolas"/>
              <a:cs typeface="Consolas"/>
              <a:sym typeface="Consolas"/>
            </a:endParaRPr>
          </a:p>
        </p:txBody>
      </p:sp>
      <p:graphicFrame>
        <p:nvGraphicFramePr>
          <p:cNvPr id="269" name="Google Shape;269;g2e4afab4411_0_186"/>
          <p:cNvGraphicFramePr/>
          <p:nvPr/>
        </p:nvGraphicFramePr>
        <p:xfrm>
          <a:off x="798576" y="1587120"/>
          <a:ext cx="3000000" cy="3000000"/>
        </p:xfrm>
        <a:graphic>
          <a:graphicData uri="http://schemas.openxmlformats.org/drawingml/2006/table">
            <a:tbl>
              <a:tblPr bandRow="1" firstRow="1">
                <a:noFill/>
                <a:tableStyleId>{E2154437-711C-47C1-BE91-B243F21996C8}</a:tableStyleId>
              </a:tblPr>
              <a:tblGrid>
                <a:gridCol w="10607025"/>
              </a:tblGrid>
              <a:tr h="4795900">
                <a:tc>
                  <a:txBody>
                    <a:bodyPr/>
                    <a:lstStyle/>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#include "stm32f10x.h"</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void systick_init(void)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    SysTick-&gt;LOAD = 72000 - 1; </a:t>
                      </a:r>
                      <a:r>
                        <a:rPr b="1" lang="en-US" sz="1800">
                          <a:solidFill>
                            <a:srgbClr val="888888"/>
                          </a:solidFill>
                          <a:latin typeface="Courier New"/>
                          <a:ea typeface="Courier New"/>
                          <a:cs typeface="Courier New"/>
                          <a:sym typeface="Courier New"/>
                        </a:rPr>
                        <a:t>// Set reload register for 1 ms</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    SysTick-&gt;VAL = 0; </a:t>
                      </a:r>
                      <a:r>
                        <a:rPr b="1" lang="en-US" sz="1800">
                          <a:solidFill>
                            <a:srgbClr val="888888"/>
                          </a:solidFill>
                          <a:latin typeface="Courier New"/>
                          <a:ea typeface="Courier New"/>
                          <a:cs typeface="Courier New"/>
                          <a:sym typeface="Courier New"/>
                        </a:rPr>
                        <a:t>// Clear current value register</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    SysTick-&gt;CTRL = 5;</a:t>
                      </a:r>
                      <a:r>
                        <a:rPr b="1" lang="en-US" sz="1800">
                          <a:solidFill>
                            <a:srgbClr val="888888"/>
                          </a:solidFill>
                          <a:latin typeface="Courier New"/>
                          <a:ea typeface="Courier New"/>
                          <a:cs typeface="Courier New"/>
                          <a:sym typeface="Courier New"/>
                        </a:rPr>
                        <a:t> // Enable SysTick with processor clock</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void delay_ms(void)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    while (!(SysTick-&gt;CTRL &amp; (1 &lt;&lt; 16)));</a:t>
                      </a:r>
                      <a:r>
                        <a:rPr b="1" lang="en-US" sz="1800">
                          <a:solidFill>
                            <a:srgbClr val="888888"/>
                          </a:solidFill>
                          <a:latin typeface="Courier New"/>
                          <a:ea typeface="Courier New"/>
                          <a:cs typeface="Courier New"/>
                          <a:sym typeface="Courier New"/>
                        </a:rPr>
                        <a:t> // Wait for COUNTFLAG to be 1</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void delay_t(unsigned long t)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800">
                          <a:solidFill>
                            <a:srgbClr val="FF0000"/>
                          </a:solidFill>
                          <a:latin typeface="Courier New"/>
                          <a:ea typeface="Courier New"/>
                          <a:cs typeface="Courier New"/>
                          <a:sym typeface="Courier New"/>
                        </a:rPr>
                        <a:t>    while (t--) { delay_ms();}</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70" name="Google Shape;270;g2e4afab4411_0_1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g2e4afab4411_0_197"/>
          <p:cNvGraphicFramePr/>
          <p:nvPr/>
        </p:nvGraphicFramePr>
        <p:xfrm>
          <a:off x="798576" y="1587120"/>
          <a:ext cx="3000000" cy="3000000"/>
        </p:xfrm>
        <a:graphic>
          <a:graphicData uri="http://schemas.openxmlformats.org/drawingml/2006/table">
            <a:tbl>
              <a:tblPr bandRow="1" firstRow="1">
                <a:noFill/>
                <a:tableStyleId>{E2154437-711C-47C1-BE91-B243F21996C8}</a:tableStyleId>
              </a:tblPr>
              <a:tblGrid>
                <a:gridCol w="10607025"/>
              </a:tblGrid>
              <a:tr h="4795900">
                <a:tc>
                  <a:txBody>
                    <a:bodyPr/>
                    <a:lstStyle/>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void GPIO_config(void)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a:t>
                      </a:r>
                      <a:r>
                        <a:rPr b="1" lang="en-US" sz="1800">
                          <a:solidFill>
                            <a:srgbClr val="888888"/>
                          </a:solidFill>
                          <a:latin typeface="Courier New"/>
                          <a:ea typeface="Courier New"/>
                          <a:cs typeface="Courier New"/>
                          <a:sym typeface="Courier New"/>
                        </a:rPr>
                        <a:t>// Enable GPIOC clock</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RCC-&gt;APB2ENR |= (1 &lt;&lt; 4);</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a:t>
                      </a:r>
                      <a:r>
                        <a:rPr b="1" lang="en-US" sz="1800">
                          <a:solidFill>
                            <a:srgbClr val="888888"/>
                          </a:solidFill>
                          <a:latin typeface="Courier New"/>
                          <a:ea typeface="Courier New"/>
                          <a:cs typeface="Courier New"/>
                          <a:sym typeface="Courier New"/>
                        </a:rPr>
                        <a:t>// Configure PC15 as output push-pull</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888888"/>
                          </a:solidFill>
                          <a:latin typeface="Courier New"/>
                          <a:ea typeface="Courier New"/>
                          <a:cs typeface="Courier New"/>
                          <a:sym typeface="Courier New"/>
                        </a:rPr>
                        <a:t>   </a:t>
                      </a:r>
                      <a:r>
                        <a:rPr b="1" lang="en-US" sz="1800">
                          <a:solidFill>
                            <a:srgbClr val="888888"/>
                          </a:solidFill>
                          <a:latin typeface="Courier New"/>
                          <a:ea typeface="Courier New"/>
                          <a:cs typeface="Courier New"/>
                          <a:sym typeface="Courier New"/>
                        </a:rPr>
                        <a:t>// Clear mode and configuration bits for PC15</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GPIOC-&gt;CRH &amp;= ~(0xF &lt;&lt; 28);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888888"/>
                          </a:solidFill>
                          <a:latin typeface="Courier New"/>
                          <a:ea typeface="Courier New"/>
                          <a:cs typeface="Courier New"/>
                          <a:sym typeface="Courier New"/>
                        </a:rPr>
                        <a:t>   </a:t>
                      </a:r>
                      <a:r>
                        <a:rPr b="1" lang="en-US" sz="1800">
                          <a:solidFill>
                            <a:srgbClr val="888888"/>
                          </a:solidFill>
                          <a:latin typeface="Courier New"/>
                          <a:ea typeface="Courier New"/>
                          <a:cs typeface="Courier New"/>
                          <a:sym typeface="Courier New"/>
                        </a:rPr>
                        <a:t>// MODE15[1:0] = 10 (Output mode, max speed 2 MHz)</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GPIOC-&gt;CRH |= (2 &lt;&lt; 28);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76" name="Google Shape;276;g2e4afab4411_0_19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Blinking LED on PC15 using SysTick Delay </a:t>
            </a:r>
            <a:endParaRPr>
              <a:latin typeface="Consolas"/>
              <a:ea typeface="Consolas"/>
              <a:cs typeface="Consolas"/>
              <a:sym typeface="Consolas"/>
            </a:endParaRPr>
          </a:p>
        </p:txBody>
      </p:sp>
      <p:sp>
        <p:nvSpPr>
          <p:cNvPr id="277" name="Google Shape;277;g2e4afab4411_0_1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aphicFrame>
        <p:nvGraphicFramePr>
          <p:cNvPr id="282" name="Google Shape;282;g2e4afab4411_0_203"/>
          <p:cNvGraphicFramePr/>
          <p:nvPr/>
        </p:nvGraphicFramePr>
        <p:xfrm>
          <a:off x="798576" y="1587120"/>
          <a:ext cx="3000000" cy="3000000"/>
        </p:xfrm>
        <a:graphic>
          <a:graphicData uri="http://schemas.openxmlformats.org/drawingml/2006/table">
            <a:tbl>
              <a:tblPr bandRow="1" firstRow="1">
                <a:noFill/>
                <a:tableStyleId>{E2154437-711C-47C1-BE91-B243F21996C8}</a:tableStyleId>
              </a:tblPr>
              <a:tblGrid>
                <a:gridCol w="10607025"/>
              </a:tblGrid>
              <a:tr h="4795900">
                <a:tc>
                  <a:txBody>
                    <a:bodyPr/>
                    <a:lstStyle/>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int main(void)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systick_init();    	</a:t>
                      </a:r>
                      <a:r>
                        <a:rPr b="1" lang="en-US" sz="1800">
                          <a:solidFill>
                            <a:srgbClr val="888888"/>
                          </a:solidFill>
                          <a:latin typeface="Courier New"/>
                          <a:ea typeface="Courier New"/>
                          <a:cs typeface="Courier New"/>
                          <a:sym typeface="Courier New"/>
                        </a:rPr>
                        <a:t>// Initialize SysTick</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GPIO_config();     </a:t>
                      </a:r>
                      <a:r>
                        <a:rPr b="1" lang="en-US" sz="1800">
                          <a:solidFill>
                            <a:srgbClr val="888888"/>
                          </a:solidFill>
                          <a:latin typeface="Courier New"/>
                          <a:ea typeface="Courier New"/>
                          <a:cs typeface="Courier New"/>
                          <a:sym typeface="Courier New"/>
                        </a:rPr>
                        <a:t>// Configure GPIO</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while (1)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GPIOC-&gt;ODR = (1 &lt;&lt; 15); </a:t>
                      </a:r>
                      <a:r>
                        <a:rPr b="1" lang="en-US" sz="1800">
                          <a:solidFill>
                            <a:srgbClr val="888888"/>
                          </a:solidFill>
                          <a:latin typeface="Courier New"/>
                          <a:ea typeface="Courier New"/>
                          <a:cs typeface="Courier New"/>
                          <a:sym typeface="Courier New"/>
                        </a:rPr>
                        <a:t>// Enable PC15</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delay_t(500);         	</a:t>
                      </a:r>
                      <a:r>
                        <a:rPr b="1" lang="en-US" sz="1800">
                          <a:solidFill>
                            <a:srgbClr val="888888"/>
                          </a:solidFill>
                          <a:latin typeface="Courier New"/>
                          <a:ea typeface="Courier New"/>
                          <a:cs typeface="Courier New"/>
                          <a:sym typeface="Courier New"/>
                        </a:rPr>
                        <a:t>// Delay for 500 ms</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GPIOC-&gt;ODR = (0 &lt;&lt; 15); </a:t>
                      </a:r>
                      <a:r>
                        <a:rPr b="1" lang="en-US" sz="1800">
                          <a:solidFill>
                            <a:srgbClr val="888888"/>
                          </a:solidFill>
                          <a:latin typeface="Courier New"/>
                          <a:ea typeface="Courier New"/>
                          <a:cs typeface="Courier New"/>
                          <a:sym typeface="Courier New"/>
                        </a:rPr>
                        <a:t>// Disable PC15</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delay_t(500);         	</a:t>
                      </a:r>
                      <a:r>
                        <a:rPr b="1" lang="en-US" sz="1800">
                          <a:solidFill>
                            <a:srgbClr val="888888"/>
                          </a:solidFill>
                          <a:latin typeface="Courier New"/>
                          <a:ea typeface="Courier New"/>
                          <a:cs typeface="Courier New"/>
                          <a:sym typeface="Courier New"/>
                        </a:rPr>
                        <a:t>// Delay for 500 ms</a:t>
                      </a:r>
                      <a:endParaRPr b="1" sz="1800">
                        <a:solidFill>
                          <a:srgbClr val="888888"/>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	}</a:t>
                      </a:r>
                      <a:endParaRPr b="1" sz="1800">
                        <a:solidFill>
                          <a:srgbClr val="FF0000"/>
                        </a:solidFill>
                        <a:latin typeface="Courier New"/>
                        <a:ea typeface="Courier New"/>
                        <a:cs typeface="Courier New"/>
                        <a:sym typeface="Courier New"/>
                      </a:endParaRPr>
                    </a:p>
                    <a:p>
                      <a:pPr indent="0" lvl="0" marL="0" rtl="0" algn="l">
                        <a:spcBef>
                          <a:spcPts val="0"/>
                        </a:spcBef>
                        <a:spcAft>
                          <a:spcPts val="0"/>
                        </a:spcAft>
                        <a:buSzPts val="1100"/>
                        <a:buNone/>
                      </a:pPr>
                      <a:r>
                        <a:rPr b="1" lang="en-US" sz="1800">
                          <a:solidFill>
                            <a:srgbClr val="FF0000"/>
                          </a:solidFill>
                          <a:latin typeface="Courier New"/>
                          <a:ea typeface="Courier New"/>
                          <a:cs typeface="Courier New"/>
                          <a:sym typeface="Courier New"/>
                        </a:rPr>
                        <a:t>}</a:t>
                      </a:r>
                      <a:endParaRPr b="1" sz="1800">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83" name="Google Shape;283;g2e4afab4411_0_20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Blinking LED on PC15 using SysTick Delay </a:t>
            </a:r>
            <a:endParaRPr>
              <a:latin typeface="Consolas"/>
              <a:ea typeface="Consolas"/>
              <a:cs typeface="Consolas"/>
              <a:sym typeface="Consolas"/>
            </a:endParaRPr>
          </a:p>
        </p:txBody>
      </p:sp>
      <p:sp>
        <p:nvSpPr>
          <p:cNvPr id="284" name="Google Shape;284;g2e4afab4411_0_20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f3902b5c06_0_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290" name="Google Shape;290;g2f3902b5c06_0_0"/>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solidFill>
                  <a:srgbClr val="0070C0"/>
                </a:solidFill>
              </a:rPr>
              <a:t>Question-1</a:t>
            </a:r>
            <a:endParaRPr b="1">
              <a:solidFill>
                <a:srgbClr val="0070C0"/>
              </a:solidFill>
            </a:endParaRPr>
          </a:p>
          <a:p>
            <a:pPr indent="0" lvl="0" marL="0" rtl="0" algn="l">
              <a:spcBef>
                <a:spcPts val="1000"/>
              </a:spcBef>
              <a:spcAft>
                <a:spcPts val="0"/>
              </a:spcAft>
              <a:buSzPts val="1100"/>
              <a:buNone/>
            </a:pPr>
            <a:r>
              <a:rPr lang="en-US"/>
              <a:t>Calculate the </a:t>
            </a:r>
            <a:r>
              <a:rPr i="1" lang="en-US"/>
              <a:t>SysTick Interrupt Period</a:t>
            </a:r>
            <a:r>
              <a:rPr lang="en-US"/>
              <a:t>. Given that the </a:t>
            </a:r>
            <a:r>
              <a:rPr i="1" lang="en-US"/>
              <a:t>SysTick Counter Clock Frequency</a:t>
            </a:r>
            <a:r>
              <a:rPr lang="en-US"/>
              <a:t> is 72MHz and </a:t>
            </a:r>
            <a:r>
              <a:rPr i="1" lang="en-US"/>
              <a:t>SysTick_LOAD </a:t>
            </a:r>
            <a:r>
              <a:rPr lang="en-US"/>
              <a:t>is 71,999.</a:t>
            </a:r>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rPr lang="en-US">
                <a:solidFill>
                  <a:srgbClr val="0070C0"/>
                </a:solidFill>
              </a:rPr>
              <a:t>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solidFill>
                <a:srgbClr val="FF0000"/>
              </a:solidFill>
            </a:endParaRPr>
          </a:p>
        </p:txBody>
      </p:sp>
      <p:pic>
        <p:nvPicPr>
          <p:cNvPr id="291" name="Google Shape;291;g2f3902b5c06_0_0"/>
          <p:cNvPicPr preferRelativeResize="0"/>
          <p:nvPr/>
        </p:nvPicPr>
        <p:blipFill>
          <a:blip r:embed="rId3">
            <a:alphaModFix/>
          </a:blip>
          <a:stretch>
            <a:fillRect/>
          </a:stretch>
        </p:blipFill>
        <p:spPr>
          <a:xfrm>
            <a:off x="914400" y="2551350"/>
            <a:ext cx="10783826" cy="452825"/>
          </a:xfrm>
          <a:prstGeom prst="rect">
            <a:avLst/>
          </a:prstGeom>
          <a:noFill/>
          <a:ln>
            <a:noFill/>
          </a:ln>
        </p:spPr>
      </p:pic>
      <p:pic>
        <p:nvPicPr>
          <p:cNvPr id="292" name="Google Shape;292;g2f3902b5c06_0_0"/>
          <p:cNvPicPr preferRelativeResize="0"/>
          <p:nvPr/>
        </p:nvPicPr>
        <p:blipFill rotWithShape="1">
          <a:blip r:embed="rId4">
            <a:alphaModFix/>
          </a:blip>
          <a:srcRect b="0" l="53725" r="0" t="0"/>
          <a:stretch/>
        </p:blipFill>
        <p:spPr>
          <a:xfrm>
            <a:off x="4765788" y="3160687"/>
            <a:ext cx="3329375" cy="452825"/>
          </a:xfrm>
          <a:prstGeom prst="rect">
            <a:avLst/>
          </a:prstGeom>
          <a:noFill/>
          <a:ln>
            <a:noFill/>
          </a:ln>
        </p:spPr>
      </p:pic>
      <p:pic>
        <p:nvPicPr>
          <p:cNvPr id="293" name="Google Shape;293;g2f3902b5c06_0_0"/>
          <p:cNvPicPr preferRelativeResize="0"/>
          <p:nvPr/>
        </p:nvPicPr>
        <p:blipFill rotWithShape="1">
          <a:blip r:embed="rId5">
            <a:alphaModFix/>
          </a:blip>
          <a:srcRect b="0" l="69258" r="0" t="0"/>
          <a:stretch/>
        </p:blipFill>
        <p:spPr>
          <a:xfrm>
            <a:off x="4765793" y="3774163"/>
            <a:ext cx="1978374" cy="538500"/>
          </a:xfrm>
          <a:prstGeom prst="rect">
            <a:avLst/>
          </a:prstGeom>
          <a:noFill/>
          <a:ln>
            <a:noFill/>
          </a:ln>
        </p:spPr>
      </p:pic>
      <p:pic>
        <p:nvPicPr>
          <p:cNvPr id="294" name="Google Shape;294;g2f3902b5c06_0_0"/>
          <p:cNvPicPr preferRelativeResize="0"/>
          <p:nvPr/>
        </p:nvPicPr>
        <p:blipFill rotWithShape="1">
          <a:blip r:embed="rId6">
            <a:alphaModFix/>
          </a:blip>
          <a:srcRect b="0" l="72903" r="0" t="0"/>
          <a:stretch/>
        </p:blipFill>
        <p:spPr>
          <a:xfrm>
            <a:off x="4719950" y="4473300"/>
            <a:ext cx="1591502" cy="387525"/>
          </a:xfrm>
          <a:prstGeom prst="rect">
            <a:avLst/>
          </a:prstGeom>
          <a:noFill/>
          <a:ln>
            <a:noFill/>
          </a:ln>
        </p:spPr>
      </p:pic>
      <p:pic>
        <p:nvPicPr>
          <p:cNvPr id="295" name="Google Shape;295;g2f3902b5c06_0_0"/>
          <p:cNvPicPr preferRelativeResize="0"/>
          <p:nvPr/>
        </p:nvPicPr>
        <p:blipFill rotWithShape="1">
          <a:blip r:embed="rId7">
            <a:alphaModFix/>
          </a:blip>
          <a:srcRect b="0" l="80425" r="0" t="0"/>
          <a:stretch/>
        </p:blipFill>
        <p:spPr>
          <a:xfrm>
            <a:off x="4719952" y="5021475"/>
            <a:ext cx="1190645" cy="387525"/>
          </a:xfrm>
          <a:prstGeom prst="rect">
            <a:avLst/>
          </a:prstGeom>
          <a:noFill/>
          <a:ln>
            <a:noFill/>
          </a:ln>
        </p:spPr>
      </p:pic>
      <p:sp>
        <p:nvSpPr>
          <p:cNvPr id="296" name="Google Shape;296;g2f3902b5c06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f3902b5c06_0_2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302" name="Google Shape;302;g2f3902b5c06_0_22"/>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solidFill>
                  <a:srgbClr val="0070C0"/>
                </a:solidFill>
              </a:rPr>
              <a:t>Question-2</a:t>
            </a:r>
            <a:endParaRPr b="1">
              <a:solidFill>
                <a:srgbClr val="0070C0"/>
              </a:solidFill>
            </a:endParaRPr>
          </a:p>
          <a:p>
            <a:pPr indent="0" lvl="0" marL="0" rtl="0" algn="l">
              <a:spcBef>
                <a:spcPts val="1000"/>
              </a:spcBef>
              <a:spcAft>
                <a:spcPts val="0"/>
              </a:spcAft>
              <a:buSzPts val="1100"/>
              <a:buNone/>
            </a:pPr>
            <a:r>
              <a:rPr lang="en-US"/>
              <a:t>Calculate the </a:t>
            </a:r>
            <a:r>
              <a:rPr i="1" lang="en-US"/>
              <a:t>SysTick_LOAD </a:t>
            </a:r>
            <a:r>
              <a:rPr lang="en-US"/>
              <a:t>for 1ms</a:t>
            </a:r>
            <a:r>
              <a:rPr lang="en-US"/>
              <a:t> </a:t>
            </a:r>
            <a:r>
              <a:rPr i="1" lang="en-US"/>
              <a:t>SysTick Interrupt Period</a:t>
            </a:r>
            <a:r>
              <a:rPr lang="en-US"/>
              <a:t>. Given that the </a:t>
            </a:r>
            <a:r>
              <a:rPr i="1" lang="en-US"/>
              <a:t>SysTick Counter Clock Frequency</a:t>
            </a:r>
            <a:r>
              <a:rPr lang="en-US"/>
              <a:t> is 72MHz.</a:t>
            </a:r>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t/>
            </a:r>
            <a:endParaRPr>
              <a:solidFill>
                <a:srgbClr val="0070C0"/>
              </a:solidFill>
            </a:endParaRPr>
          </a:p>
          <a:p>
            <a:pPr indent="0" lvl="0" marL="0" rtl="0" algn="l">
              <a:spcBef>
                <a:spcPts val="1000"/>
              </a:spcBef>
              <a:spcAft>
                <a:spcPts val="0"/>
              </a:spcAft>
              <a:buSzPts val="1100"/>
              <a:buNone/>
            </a:pPr>
            <a:r>
              <a:rPr lang="en-US">
                <a:solidFill>
                  <a:srgbClr val="0070C0"/>
                </a:solidFill>
              </a:rPr>
              <a:t>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t/>
            </a:r>
            <a:endParaRPr>
              <a:solidFill>
                <a:srgbClr val="FF0000"/>
              </a:solidFill>
            </a:endParaRPr>
          </a:p>
        </p:txBody>
      </p:sp>
      <p:pic>
        <p:nvPicPr>
          <p:cNvPr id="303" name="Google Shape;303;g2f3902b5c06_0_22"/>
          <p:cNvPicPr preferRelativeResize="0"/>
          <p:nvPr/>
        </p:nvPicPr>
        <p:blipFill>
          <a:blip r:embed="rId3">
            <a:alphaModFix/>
          </a:blip>
          <a:stretch>
            <a:fillRect/>
          </a:stretch>
        </p:blipFill>
        <p:spPr>
          <a:xfrm>
            <a:off x="914400" y="2551350"/>
            <a:ext cx="10783826" cy="452825"/>
          </a:xfrm>
          <a:prstGeom prst="rect">
            <a:avLst/>
          </a:prstGeom>
          <a:noFill/>
          <a:ln>
            <a:noFill/>
          </a:ln>
        </p:spPr>
      </p:pic>
      <p:sp>
        <p:nvSpPr>
          <p:cNvPr id="304" name="Google Shape;304;g2f3902b5c06_0_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05" name="Google Shape;305;g2f3902b5c06_0_22"/>
          <p:cNvPicPr preferRelativeResize="0"/>
          <p:nvPr/>
        </p:nvPicPr>
        <p:blipFill>
          <a:blip r:embed="rId4">
            <a:alphaModFix/>
          </a:blip>
          <a:stretch>
            <a:fillRect/>
          </a:stretch>
        </p:blipFill>
        <p:spPr>
          <a:xfrm>
            <a:off x="914397" y="3071822"/>
            <a:ext cx="2843225" cy="689950"/>
          </a:xfrm>
          <a:prstGeom prst="rect">
            <a:avLst/>
          </a:prstGeom>
          <a:noFill/>
          <a:ln>
            <a:noFill/>
          </a:ln>
        </p:spPr>
      </p:pic>
      <p:pic>
        <p:nvPicPr>
          <p:cNvPr id="306" name="Google Shape;306;g2f3902b5c06_0_22"/>
          <p:cNvPicPr preferRelativeResize="0"/>
          <p:nvPr/>
        </p:nvPicPr>
        <p:blipFill>
          <a:blip r:embed="rId5">
            <a:alphaModFix/>
          </a:blip>
          <a:stretch>
            <a:fillRect/>
          </a:stretch>
        </p:blipFill>
        <p:spPr>
          <a:xfrm>
            <a:off x="914400" y="3905625"/>
            <a:ext cx="2433651" cy="287450"/>
          </a:xfrm>
          <a:prstGeom prst="rect">
            <a:avLst/>
          </a:prstGeom>
          <a:noFill/>
          <a:ln>
            <a:noFill/>
          </a:ln>
        </p:spPr>
      </p:pic>
      <p:pic>
        <p:nvPicPr>
          <p:cNvPr id="307" name="Google Shape;307;g2f3902b5c06_0_22"/>
          <p:cNvPicPr preferRelativeResize="0"/>
          <p:nvPr/>
        </p:nvPicPr>
        <p:blipFill>
          <a:blip r:embed="rId6">
            <a:alphaModFix/>
          </a:blip>
          <a:stretch>
            <a:fillRect/>
          </a:stretch>
        </p:blipFill>
        <p:spPr>
          <a:xfrm>
            <a:off x="914400" y="4481525"/>
            <a:ext cx="1704974" cy="227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f3902b5c06_0_5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313" name="Google Shape;313;g2f3902b5c06_0_50"/>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solidFill>
                  <a:srgbClr val="0070C0"/>
                </a:solidFill>
              </a:rPr>
              <a:t>Question-3</a:t>
            </a:r>
            <a:endParaRPr>
              <a:solidFill>
                <a:srgbClr val="0070C0"/>
              </a:solidFill>
            </a:endParaRPr>
          </a:p>
          <a:p>
            <a:pPr indent="0" lvl="0" marL="0" rtl="0" algn="l">
              <a:spcBef>
                <a:spcPts val="1000"/>
              </a:spcBef>
              <a:spcAft>
                <a:spcPts val="0"/>
              </a:spcAft>
              <a:buSzPts val="1100"/>
              <a:buNone/>
            </a:pPr>
            <a:r>
              <a:rPr lang="en-US"/>
              <a:t>Write a function to make 1ms delay using SysTick. Bits 0, 2 and 16 of SysTick-&gt;CTRL register are Enable SysTick, Clock Source and Count Flag respectively.</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delay_ms</a:t>
            </a:r>
            <a:r>
              <a:rPr lang="en-US" sz="2000">
                <a:solidFill>
                  <a:srgbClr val="FF0000"/>
                </a:solidFill>
                <a:latin typeface="Consolas"/>
                <a:ea typeface="Consolas"/>
                <a:cs typeface="Consolas"/>
                <a:sym typeface="Consolas"/>
              </a:rPr>
              <a:t>(void) {</a:t>
            </a:r>
            <a:endParaRPr sz="2000">
              <a:solidFill>
                <a:srgbClr val="FF0000"/>
              </a:solidFill>
              <a:latin typeface="Consolas"/>
              <a:ea typeface="Consolas"/>
              <a:cs typeface="Consolas"/>
              <a:sym typeface="Consolas"/>
            </a:endParaRPr>
          </a:p>
          <a:p>
            <a:pPr indent="457200" lvl="0" marL="0" rtl="0" algn="l">
              <a:spcBef>
                <a:spcPts val="1000"/>
              </a:spcBef>
              <a:spcAft>
                <a:spcPts val="0"/>
              </a:spcAft>
              <a:buSzPts val="1100"/>
              <a:buNone/>
            </a:pPr>
            <a:r>
              <a:rPr lang="en-US" sz="2000">
                <a:solidFill>
                  <a:srgbClr val="FF0000"/>
                </a:solidFill>
                <a:latin typeface="Consolas"/>
                <a:ea typeface="Consolas"/>
                <a:cs typeface="Consolas"/>
                <a:sym typeface="Consolas"/>
              </a:rPr>
              <a:t>SysTick-&gt;LOAD = 72000 - 1;</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SysTick-&gt;VAL = 0;</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SysTick-&gt;CTRL = 5;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while (!(SysTick-&gt;CTRL &amp; (1 &lt;&lt; 16)));</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a:solidFill>
                <a:srgbClr val="FF0000"/>
              </a:solidFill>
            </a:endParaRPr>
          </a:p>
        </p:txBody>
      </p:sp>
      <p:sp>
        <p:nvSpPr>
          <p:cNvPr id="314" name="Google Shape;314;g2f3902b5c06_0_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f3902b5c06_0_6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320" name="Google Shape;320;g2f3902b5c06_0_61"/>
          <p:cNvSpPr txBox="1"/>
          <p:nvPr>
            <p:ph idx="1" type="body"/>
          </p:nvPr>
        </p:nvSpPr>
        <p:spPr>
          <a:xfrm>
            <a:off x="838200" y="903527"/>
            <a:ext cx="10515600" cy="595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solidFill>
                  <a:srgbClr val="0070C0"/>
                </a:solidFill>
              </a:rPr>
              <a:t>Question-4</a:t>
            </a:r>
            <a:endParaRPr>
              <a:solidFill>
                <a:srgbClr val="0070C0"/>
              </a:solidFill>
            </a:endParaRPr>
          </a:p>
          <a:p>
            <a:pPr indent="0" lvl="0" marL="0" rtl="0" algn="l">
              <a:spcBef>
                <a:spcPts val="1000"/>
              </a:spcBef>
              <a:spcAft>
                <a:spcPts val="0"/>
              </a:spcAft>
              <a:buSzPts val="1100"/>
              <a:buNone/>
            </a:pPr>
            <a:r>
              <a:rPr lang="en-US"/>
              <a:t>Write a function to make 4 ms delay using SysTick. Bits 0, 2 and 16 of SysTick-&gt;CTRL register are Enable SysTick, Clock Source and Count Flag respectively.</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void </a:t>
            </a:r>
            <a:r>
              <a:rPr b="1" lang="en-US" sz="2000">
                <a:solidFill>
                  <a:srgbClr val="FF0000"/>
                </a:solidFill>
                <a:latin typeface="Consolas"/>
                <a:ea typeface="Consolas"/>
                <a:cs typeface="Consolas"/>
                <a:sym typeface="Consolas"/>
              </a:rPr>
              <a:t>delay_t</a:t>
            </a:r>
            <a:r>
              <a:rPr lang="en-US" sz="2000">
                <a:solidFill>
                  <a:srgbClr val="FF0000"/>
                </a:solidFill>
                <a:latin typeface="Consolas"/>
                <a:ea typeface="Consolas"/>
                <a:cs typeface="Consolas"/>
                <a:sym typeface="Consolas"/>
              </a:rPr>
              <a:t>(</a:t>
            </a:r>
            <a:r>
              <a:rPr lang="en-US" sz="2000">
                <a:solidFill>
                  <a:srgbClr val="FF0000"/>
                </a:solidFill>
                <a:latin typeface="Consolas"/>
                <a:ea typeface="Consolas"/>
                <a:cs typeface="Consolas"/>
                <a:sym typeface="Consolas"/>
              </a:rPr>
              <a:t>unsigned long t</a:t>
            </a:r>
            <a:r>
              <a:rPr lang="en-US" sz="2000">
                <a:solidFill>
                  <a:srgbClr val="FF0000"/>
                </a:solidFill>
                <a:latin typeface="Consolas"/>
                <a:ea typeface="Consolas"/>
                <a:cs typeface="Consolas"/>
                <a:sym typeface="Consolas"/>
              </a:rPr>
              <a:t>) {</a:t>
            </a:r>
            <a:endParaRPr sz="2000">
              <a:solidFill>
                <a:srgbClr val="FF0000"/>
              </a:solidFill>
              <a:latin typeface="Consolas"/>
              <a:ea typeface="Consolas"/>
              <a:cs typeface="Consolas"/>
              <a:sym typeface="Consolas"/>
            </a:endParaRPr>
          </a:p>
          <a:p>
            <a:pPr indent="457200" lvl="0" marL="0" rtl="0" algn="l">
              <a:spcBef>
                <a:spcPts val="1000"/>
              </a:spcBef>
              <a:spcAft>
                <a:spcPts val="0"/>
              </a:spcAft>
              <a:buSzPts val="1100"/>
              <a:buNone/>
            </a:pPr>
            <a:r>
              <a:rPr lang="en-US" sz="2000">
                <a:solidFill>
                  <a:srgbClr val="FF0000"/>
                </a:solidFill>
                <a:latin typeface="Consolas"/>
                <a:ea typeface="Consolas"/>
                <a:cs typeface="Consolas"/>
                <a:sym typeface="Consolas"/>
              </a:rPr>
              <a:t>SysTick-&gt;LOAD = 72000 - 1;</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SysTick-&gt;VAL = 0;</a:t>
            </a:r>
            <a:endParaRPr sz="2000">
              <a:solidFill>
                <a:srgbClr val="888888"/>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SysTick-&gt;CTRL = 5;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t/>
            </a:r>
            <a:endParaRPr sz="2000">
              <a:solidFill>
                <a:srgbClr val="FF0000"/>
              </a:solidFill>
              <a:latin typeface="Consolas"/>
              <a:ea typeface="Consolas"/>
              <a:cs typeface="Consolas"/>
              <a:sym typeface="Consolas"/>
            </a:endParaRPr>
          </a:p>
          <a:p>
            <a:pPr indent="457200" lvl="0" marL="0" rtl="0" algn="l">
              <a:spcBef>
                <a:spcPts val="1000"/>
              </a:spcBef>
              <a:spcAft>
                <a:spcPts val="0"/>
              </a:spcAft>
              <a:buSzPts val="1100"/>
              <a:buNone/>
            </a:pPr>
            <a:r>
              <a:rPr lang="en-US" sz="2000">
                <a:solidFill>
                  <a:srgbClr val="FF0000"/>
                </a:solidFill>
                <a:latin typeface="Consolas"/>
                <a:ea typeface="Consolas"/>
                <a:cs typeface="Consolas"/>
                <a:sym typeface="Consolas"/>
              </a:rPr>
              <a:t>while (t--)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while (!(SysTick-&gt;CTRL &amp; (1 &lt;&lt; 16)));</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	}</a:t>
            </a:r>
            <a:endParaRPr sz="2000">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sz="2000">
                <a:solidFill>
                  <a:srgbClr val="FF0000"/>
                </a:solidFill>
                <a:latin typeface="Consolas"/>
                <a:ea typeface="Consolas"/>
                <a:cs typeface="Consolas"/>
                <a:sym typeface="Consolas"/>
              </a:rPr>
              <a:t>}</a:t>
            </a:r>
            <a:endParaRPr>
              <a:solidFill>
                <a:srgbClr val="FF0000"/>
              </a:solidFill>
            </a:endParaRPr>
          </a:p>
        </p:txBody>
      </p:sp>
      <p:sp>
        <p:nvSpPr>
          <p:cNvPr id="321" name="Google Shape;321;g2f3902b5c06_0_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5383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References</a:t>
            </a:r>
            <a:endParaRPr/>
          </a:p>
        </p:txBody>
      </p:sp>
      <p:sp>
        <p:nvSpPr>
          <p:cNvPr id="99" name="Google Shape;99;p2"/>
          <p:cNvSpPr txBox="1"/>
          <p:nvPr>
            <p:ph idx="1" type="body"/>
          </p:nvPr>
        </p:nvSpPr>
        <p:spPr>
          <a:xfrm>
            <a:off x="838200" y="903514"/>
            <a:ext cx="10515600" cy="5273449"/>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406400" lvl="0" marL="457200" rtl="0" algn="l">
              <a:lnSpc>
                <a:spcPct val="90000"/>
              </a:lnSpc>
              <a:spcBef>
                <a:spcPts val="1000"/>
              </a:spcBef>
              <a:spcAft>
                <a:spcPts val="0"/>
              </a:spcAft>
              <a:buSzPts val="2800"/>
              <a:buFont typeface="Calibri"/>
              <a:buAutoNum type="arabicPeriod"/>
            </a:pPr>
            <a:r>
              <a:rPr lang="en-US"/>
              <a:t>Embedded Systems with ARM Cortex-M Microcontrollers in Assembly Language and C 3e by Dr. Yifeng Zhu [Chapter 11]</a:t>
            </a:r>
            <a:endParaRPr/>
          </a:p>
          <a:p>
            <a:pPr indent="-406400" lvl="0" marL="457200" rtl="0" algn="l">
              <a:lnSpc>
                <a:spcPct val="90000"/>
              </a:lnSpc>
              <a:spcBef>
                <a:spcPts val="1000"/>
              </a:spcBef>
              <a:spcAft>
                <a:spcPts val="0"/>
              </a:spcAft>
              <a:buSzPts val="2800"/>
              <a:buFont typeface="Calibri"/>
              <a:buAutoNum type="arabicPeriod"/>
            </a:pPr>
            <a:r>
              <a:rPr lang="en-US"/>
              <a:t>STM32f103xx Datasheet </a:t>
            </a:r>
            <a:r>
              <a:rPr lang="en-US" u="sng">
                <a:solidFill>
                  <a:schemeClr val="hlink"/>
                </a:solidFill>
                <a:hlinkClick r:id="rId3"/>
              </a:rPr>
              <a:t>https://www.st.com/resource/en/datasheet/stm32f103c8.pdf</a:t>
            </a:r>
            <a:endParaRPr/>
          </a:p>
          <a:p>
            <a:pPr indent="-406400" lvl="0" marL="457200" rtl="0" algn="l">
              <a:lnSpc>
                <a:spcPct val="90000"/>
              </a:lnSpc>
              <a:spcBef>
                <a:spcPts val="1000"/>
              </a:spcBef>
              <a:spcAft>
                <a:spcPts val="0"/>
              </a:spcAft>
              <a:buSzPts val="2800"/>
              <a:buFont typeface="Calibri"/>
              <a:buAutoNum type="arabicPeriod"/>
            </a:pPr>
            <a:r>
              <a:rPr lang="en-US"/>
              <a:t>STM32f103xx Programming Manual</a:t>
            </a:r>
            <a:br>
              <a:rPr lang="en-US"/>
            </a:br>
            <a:r>
              <a:rPr lang="en-US" u="sng">
                <a:solidFill>
                  <a:schemeClr val="hlink"/>
                </a:solidFill>
                <a:hlinkClick r:id="rId4"/>
              </a:rPr>
              <a:t>https://www.st.com/resource/en/programming_manual/pm0056-stm32f10xxx20xxx21xxxl1xxxx-cortexm3-programming-manual-stmicroelectronics.pdf</a:t>
            </a:r>
            <a:endParaRPr/>
          </a:p>
        </p:txBody>
      </p:sp>
      <p:sp>
        <p:nvSpPr>
          <p:cNvPr id="100" name="Google Shape;100;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nvSpPr>
        <p:spPr>
          <a:xfrm>
            <a:off x="3462906" y="2828835"/>
            <a:ext cx="526618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Consolas"/>
                <a:ea typeface="Consolas"/>
                <a:cs typeface="Consolas"/>
                <a:sym typeface="Consolas"/>
              </a:rPr>
              <a:t>Thank You!</a:t>
            </a:r>
            <a:endParaRPr b="0" i="0" sz="1400" u="none" cap="none" strike="noStrike">
              <a:solidFill>
                <a:srgbClr val="000000"/>
              </a:solidFill>
              <a:latin typeface="Arial"/>
              <a:ea typeface="Arial"/>
              <a:cs typeface="Arial"/>
              <a:sym typeface="Arial"/>
            </a:endParaRPr>
          </a:p>
        </p:txBody>
      </p:sp>
      <p:pic>
        <p:nvPicPr>
          <p:cNvPr id="327" name="Google Shape;327;p38"/>
          <p:cNvPicPr preferRelativeResize="0"/>
          <p:nvPr/>
        </p:nvPicPr>
        <p:blipFill rotWithShape="1">
          <a:blip r:embed="rId3">
            <a:alphaModFix/>
          </a:blip>
          <a:srcRect b="0" l="0" r="0" t="0"/>
          <a:stretch/>
        </p:blipFill>
        <p:spPr>
          <a:xfrm>
            <a:off x="5050971" y="1338943"/>
            <a:ext cx="2090057" cy="2090057"/>
          </a:xfrm>
          <a:prstGeom prst="rect">
            <a:avLst/>
          </a:prstGeom>
          <a:noFill/>
          <a:ln>
            <a:noFill/>
          </a:ln>
        </p:spPr>
      </p:pic>
      <p:sp>
        <p:nvSpPr>
          <p:cNvPr id="328" name="Google Shape;328;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e4502ca81e_0_1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System Timer</a:t>
            </a:r>
            <a:endParaRPr/>
          </a:p>
        </p:txBody>
      </p:sp>
      <p:sp>
        <p:nvSpPr>
          <p:cNvPr id="106" name="Google Shape;106;g2e4502ca81e_0_1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t/>
            </a:r>
            <a:endParaRPr/>
          </a:p>
          <a:p>
            <a:pPr indent="0" lvl="0" marL="0" rtl="0" algn="l">
              <a:spcBef>
                <a:spcPts val="1000"/>
              </a:spcBef>
              <a:spcAft>
                <a:spcPts val="0"/>
              </a:spcAft>
              <a:buClr>
                <a:schemeClr val="dk1"/>
              </a:buClr>
              <a:buSzPts val="1100"/>
              <a:buFont typeface="Arial"/>
              <a:buNone/>
            </a:pPr>
            <a:r>
              <a:rPr lang="en-US"/>
              <a:t>The system tick timer (SysTick) is a simple 24-bit down counter to produce a small fixed time quantum. Software uses SysTick to create time delays or generate periodic interrupts to execute a task repeatedly.</a:t>
            </a:r>
            <a:endParaRPr/>
          </a:p>
          <a:p>
            <a:pPr indent="0" lvl="0" marL="457200" rtl="0" algn="l">
              <a:spcBef>
                <a:spcPts val="1000"/>
              </a:spcBef>
              <a:spcAft>
                <a:spcPts val="0"/>
              </a:spcAft>
              <a:buClr>
                <a:schemeClr val="dk1"/>
              </a:buClr>
              <a:buSzPts val="1100"/>
              <a:buFont typeface="Arial"/>
              <a:buNone/>
            </a:pPr>
            <a:r>
              <a:rPr lang="en-US"/>
              <a:t>• The timer counts down from N-1 to 0, and the processor generates a SysTick interrupt once the counter reaches zero.</a:t>
            </a:r>
            <a:endParaRPr/>
          </a:p>
          <a:p>
            <a:pPr indent="0" lvl="0" marL="457200" rtl="0" algn="l">
              <a:spcBef>
                <a:spcPts val="1000"/>
              </a:spcBef>
              <a:spcAft>
                <a:spcPts val="0"/>
              </a:spcAft>
              <a:buClr>
                <a:schemeClr val="dk1"/>
              </a:buClr>
              <a:buSzPts val="1100"/>
              <a:buFont typeface="Arial"/>
              <a:buNone/>
            </a:pPr>
            <a:r>
              <a:rPr lang="en-US"/>
              <a:t>• After reaching zero, the SysTick counter loads the value held in a speCial register named the SysTick Reload register and counts down again.</a:t>
            </a:r>
            <a:endParaRPr/>
          </a:p>
          <a:p>
            <a:pPr indent="0" lvl="0" marL="457200" rtl="0" algn="l">
              <a:spcBef>
                <a:spcPts val="1000"/>
              </a:spcBef>
              <a:spcAft>
                <a:spcPts val="0"/>
              </a:spcAft>
              <a:buSzPts val="1100"/>
              <a:buNone/>
            </a:pPr>
            <a:r>
              <a:rPr lang="en-US"/>
              <a:t>• The SysTick timer does not stop counting down when the processor is halted. The processor still generates SysTick interrupts during the process of debugging.</a:t>
            </a:r>
            <a:endParaRPr/>
          </a:p>
        </p:txBody>
      </p:sp>
      <p:sp>
        <p:nvSpPr>
          <p:cNvPr id="107" name="Google Shape;107;g2e4502ca81e_0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e4afab4411_0_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System Timer</a:t>
            </a:r>
            <a:endParaRPr/>
          </a:p>
        </p:txBody>
      </p:sp>
      <p:sp>
        <p:nvSpPr>
          <p:cNvPr id="113" name="Google Shape;113;g2e4afab4411_0_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spcBef>
                <a:spcPts val="1000"/>
              </a:spcBef>
              <a:spcAft>
                <a:spcPts val="0"/>
              </a:spcAft>
              <a:buSzPts val="1100"/>
              <a:buNone/>
            </a:pPr>
            <a:r>
              <a:rPr lang="en-US"/>
              <a:t>Another usage of SysTick timer is to create a useful hardware timer for the CPU scheduler in real-time operating systems (RTOS). </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When multiple tasks run concurrently, the processor allocates a time slot to each task according to some scheduling policy, such as the round robin. To achieve that, the processor utilizes a hardware timer to generate interrupts at regular time intervals. These interrupts inform the processor to stop the current task, save the context registers of the present task to the stack, and then select a new task in the job waiting queue to serve.</a:t>
            </a:r>
            <a:endParaRPr/>
          </a:p>
        </p:txBody>
      </p:sp>
      <p:sp>
        <p:nvSpPr>
          <p:cNvPr id="114" name="Google Shape;114;g2e4afab4411_0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e4afab4411_0_1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System Timer</a:t>
            </a:r>
            <a:endParaRPr/>
          </a:p>
        </p:txBody>
      </p:sp>
      <p:pic>
        <p:nvPicPr>
          <p:cNvPr id="120" name="Google Shape;120;g2e4afab4411_0_10"/>
          <p:cNvPicPr preferRelativeResize="0"/>
          <p:nvPr/>
        </p:nvPicPr>
        <p:blipFill rotWithShape="1">
          <a:blip r:embed="rId3">
            <a:alphaModFix/>
          </a:blip>
          <a:srcRect b="0" l="0" r="0" t="9982"/>
          <a:stretch/>
        </p:blipFill>
        <p:spPr>
          <a:xfrm>
            <a:off x="838200" y="1896562"/>
            <a:ext cx="5772675" cy="3064875"/>
          </a:xfrm>
          <a:prstGeom prst="rect">
            <a:avLst/>
          </a:prstGeom>
          <a:noFill/>
          <a:ln>
            <a:noFill/>
          </a:ln>
        </p:spPr>
      </p:pic>
      <p:sp>
        <p:nvSpPr>
          <p:cNvPr id="121" name="Google Shape;121;g2e4afab4411_0_10"/>
          <p:cNvSpPr/>
          <p:nvPr/>
        </p:nvSpPr>
        <p:spPr>
          <a:xfrm>
            <a:off x="971050" y="2336575"/>
            <a:ext cx="2852400" cy="538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2" name="Google Shape;122;g2e4afab4411_0_10"/>
          <p:cNvSpPr txBox="1"/>
          <p:nvPr/>
        </p:nvSpPr>
        <p:spPr>
          <a:xfrm>
            <a:off x="7115950" y="1896575"/>
            <a:ext cx="3353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FF0000"/>
                </a:solidFill>
                <a:latin typeface="Consolas"/>
                <a:ea typeface="Consolas"/>
                <a:cs typeface="Consolas"/>
                <a:sym typeface="Consolas"/>
              </a:rPr>
              <a:t>The starting address of SysTick is</a:t>
            </a:r>
            <a:endParaRPr sz="2800">
              <a:solidFill>
                <a:srgbClr val="FF0000"/>
              </a:solidFill>
              <a:latin typeface="Consolas"/>
              <a:ea typeface="Consolas"/>
              <a:cs typeface="Consolas"/>
              <a:sym typeface="Consolas"/>
            </a:endParaRPr>
          </a:p>
          <a:p>
            <a:pPr indent="0" lvl="0" marL="0" rtl="0" algn="l">
              <a:spcBef>
                <a:spcPts val="0"/>
              </a:spcBef>
              <a:spcAft>
                <a:spcPts val="0"/>
              </a:spcAft>
              <a:buNone/>
            </a:pPr>
            <a:r>
              <a:rPr lang="en-US" sz="2800">
                <a:solidFill>
                  <a:srgbClr val="FF0000"/>
                </a:solidFill>
                <a:latin typeface="Consolas"/>
                <a:ea typeface="Consolas"/>
                <a:cs typeface="Consolas"/>
                <a:sym typeface="Consolas"/>
              </a:rPr>
              <a:t>0xE000E010</a:t>
            </a:r>
            <a:endParaRPr sz="2800">
              <a:solidFill>
                <a:srgbClr val="FF0000"/>
              </a:solidFill>
              <a:latin typeface="Consolas"/>
              <a:ea typeface="Consolas"/>
              <a:cs typeface="Consolas"/>
              <a:sym typeface="Consolas"/>
            </a:endParaRPr>
          </a:p>
        </p:txBody>
      </p:sp>
      <p:sp>
        <p:nvSpPr>
          <p:cNvPr id="123" name="Google Shape;123;g2e4afab4411_0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4afab4411_0_1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System Timer</a:t>
            </a:r>
            <a:endParaRPr/>
          </a:p>
        </p:txBody>
      </p:sp>
      <p:sp>
        <p:nvSpPr>
          <p:cNvPr id="129" name="Google Shape;129;g2e4afab4411_0_18"/>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spcBef>
                <a:spcPts val="1000"/>
              </a:spcBef>
              <a:spcAft>
                <a:spcPts val="0"/>
              </a:spcAft>
              <a:buSzPts val="1100"/>
              <a:buNone/>
            </a:pPr>
            <a:r>
              <a:rPr lang="en-US"/>
              <a:t>There are </a:t>
            </a:r>
            <a:r>
              <a:rPr lang="en-US" u="sng"/>
              <a:t>four 32-bit registers for configuring system timers</a:t>
            </a:r>
            <a:r>
              <a:rPr lang="en-US"/>
              <a:t>. Chip manufacturers may have different names for these registers, but their memory addresses are the same for each ARM Cortex-M family.</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a:t>Their memory addresses are–</a:t>
            </a:r>
            <a:endParaRPr/>
          </a:p>
          <a:p>
            <a:pPr indent="0" lvl="0" marL="0" rtl="0" algn="l">
              <a:spcBef>
                <a:spcPts val="1000"/>
              </a:spcBef>
              <a:spcAft>
                <a:spcPts val="0"/>
              </a:spcAft>
              <a:buSzPts val="1100"/>
              <a:buNone/>
            </a:pPr>
            <a:r>
              <a:rPr lang="en-US">
                <a:solidFill>
                  <a:srgbClr val="FF0000"/>
                </a:solidFill>
                <a:latin typeface="Consolas"/>
                <a:ea typeface="Consolas"/>
                <a:cs typeface="Consolas"/>
                <a:sym typeface="Consolas"/>
              </a:rPr>
              <a:t>SysTick_CTRL 		0xE000E010</a:t>
            </a:r>
            <a:endParaRPr>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a:solidFill>
                  <a:srgbClr val="FF0000"/>
                </a:solidFill>
                <a:latin typeface="Consolas"/>
                <a:ea typeface="Consolas"/>
                <a:cs typeface="Consolas"/>
                <a:sym typeface="Consolas"/>
              </a:rPr>
              <a:t>SysTick_LOAD 		0xE000E014</a:t>
            </a:r>
            <a:endParaRPr>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a:solidFill>
                  <a:srgbClr val="FF0000"/>
                </a:solidFill>
                <a:latin typeface="Consolas"/>
                <a:ea typeface="Consolas"/>
                <a:cs typeface="Consolas"/>
                <a:sym typeface="Consolas"/>
              </a:rPr>
              <a:t>SysTick_VAL 		0xE000E018</a:t>
            </a:r>
            <a:endParaRPr>
              <a:solidFill>
                <a:srgbClr val="FF0000"/>
              </a:solidFill>
              <a:latin typeface="Consolas"/>
              <a:ea typeface="Consolas"/>
              <a:cs typeface="Consolas"/>
              <a:sym typeface="Consolas"/>
            </a:endParaRPr>
          </a:p>
          <a:p>
            <a:pPr indent="0" lvl="0" marL="0" rtl="0" algn="l">
              <a:spcBef>
                <a:spcPts val="1000"/>
              </a:spcBef>
              <a:spcAft>
                <a:spcPts val="0"/>
              </a:spcAft>
              <a:buSzPts val="1100"/>
              <a:buNone/>
            </a:pPr>
            <a:r>
              <a:rPr lang="en-US">
                <a:solidFill>
                  <a:srgbClr val="FF0000"/>
                </a:solidFill>
                <a:latin typeface="Consolas"/>
                <a:ea typeface="Consolas"/>
                <a:cs typeface="Consolas"/>
                <a:sym typeface="Consolas"/>
              </a:rPr>
              <a:t>SysTick_CALIB 		0xE000E01C</a:t>
            </a:r>
            <a:endParaRPr>
              <a:solidFill>
                <a:srgbClr val="FF0000"/>
              </a:solidFill>
              <a:latin typeface="Consolas"/>
              <a:ea typeface="Consolas"/>
              <a:cs typeface="Consolas"/>
              <a:sym typeface="Consolas"/>
            </a:endParaRPr>
          </a:p>
        </p:txBody>
      </p:sp>
      <p:sp>
        <p:nvSpPr>
          <p:cNvPr id="130" name="Google Shape;130;g2e4afab4411_0_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e4afab4411_0_2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a:t>
            </a:r>
            <a:r>
              <a:rPr lang="en-US">
                <a:latin typeface="Consolas"/>
                <a:ea typeface="Consolas"/>
                <a:cs typeface="Consolas"/>
                <a:sym typeface="Consolas"/>
              </a:rPr>
              <a:t>Control And Status Register</a:t>
            </a:r>
            <a:r>
              <a:rPr lang="en-US">
                <a:latin typeface="Consolas"/>
                <a:ea typeface="Consolas"/>
                <a:cs typeface="Consolas"/>
                <a:sym typeface="Consolas"/>
              </a:rPr>
              <a:t> (STK_CTRL)</a:t>
            </a:r>
            <a:endParaRPr/>
          </a:p>
        </p:txBody>
      </p:sp>
      <p:pic>
        <p:nvPicPr>
          <p:cNvPr id="136" name="Google Shape;136;g2e4afab4411_0_27"/>
          <p:cNvPicPr preferRelativeResize="0"/>
          <p:nvPr/>
        </p:nvPicPr>
        <p:blipFill>
          <a:blip r:embed="rId3">
            <a:alphaModFix/>
          </a:blip>
          <a:stretch>
            <a:fillRect/>
          </a:stretch>
        </p:blipFill>
        <p:spPr>
          <a:xfrm>
            <a:off x="838200" y="3519700"/>
            <a:ext cx="8420026" cy="3262100"/>
          </a:xfrm>
          <a:prstGeom prst="rect">
            <a:avLst/>
          </a:prstGeom>
          <a:noFill/>
          <a:ln>
            <a:noFill/>
          </a:ln>
        </p:spPr>
      </p:pic>
      <p:pic>
        <p:nvPicPr>
          <p:cNvPr id="137" name="Google Shape;137;g2e4afab4411_0_27"/>
          <p:cNvPicPr preferRelativeResize="0"/>
          <p:nvPr/>
        </p:nvPicPr>
        <p:blipFill>
          <a:blip r:embed="rId4">
            <a:alphaModFix/>
          </a:blip>
          <a:stretch>
            <a:fillRect/>
          </a:stretch>
        </p:blipFill>
        <p:spPr>
          <a:xfrm>
            <a:off x="838200" y="1435350"/>
            <a:ext cx="8047550" cy="1922338"/>
          </a:xfrm>
          <a:prstGeom prst="rect">
            <a:avLst/>
          </a:prstGeom>
          <a:noFill/>
          <a:ln cap="flat" cmpd="sng" w="38100">
            <a:solidFill>
              <a:srgbClr val="FF0000"/>
            </a:solidFill>
            <a:prstDash val="solid"/>
            <a:round/>
            <a:headEnd len="sm" w="sm" type="none"/>
            <a:tailEnd len="sm" w="sm" type="none"/>
          </a:ln>
        </p:spPr>
      </p:pic>
      <p:sp>
        <p:nvSpPr>
          <p:cNvPr id="138" name="Google Shape;138;g2e4afab4411_0_27"/>
          <p:cNvSpPr/>
          <p:nvPr/>
        </p:nvSpPr>
        <p:spPr>
          <a:xfrm>
            <a:off x="8496625" y="5841425"/>
            <a:ext cx="761700" cy="94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9" name="Google Shape;139;g2e4afab4411_0_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e4afab4411_0_3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SysTick Control And Status Register (STK_CTRL)</a:t>
            </a:r>
            <a:endParaRPr/>
          </a:p>
        </p:txBody>
      </p:sp>
      <p:pic>
        <p:nvPicPr>
          <p:cNvPr id="145" name="Google Shape;145;g2e4afab4411_0_35"/>
          <p:cNvPicPr preferRelativeResize="0"/>
          <p:nvPr/>
        </p:nvPicPr>
        <p:blipFill>
          <a:blip r:embed="rId3">
            <a:alphaModFix/>
          </a:blip>
          <a:stretch>
            <a:fillRect/>
          </a:stretch>
        </p:blipFill>
        <p:spPr>
          <a:xfrm>
            <a:off x="838200" y="3519700"/>
            <a:ext cx="8420026" cy="3262100"/>
          </a:xfrm>
          <a:prstGeom prst="rect">
            <a:avLst/>
          </a:prstGeom>
          <a:noFill/>
          <a:ln>
            <a:noFill/>
          </a:ln>
        </p:spPr>
      </p:pic>
      <p:pic>
        <p:nvPicPr>
          <p:cNvPr id="146" name="Google Shape;146;g2e4afab4411_0_35"/>
          <p:cNvPicPr preferRelativeResize="0"/>
          <p:nvPr/>
        </p:nvPicPr>
        <p:blipFill>
          <a:blip r:embed="rId4">
            <a:alphaModFix/>
          </a:blip>
          <a:stretch>
            <a:fillRect/>
          </a:stretch>
        </p:blipFill>
        <p:spPr>
          <a:xfrm>
            <a:off x="838200" y="1435350"/>
            <a:ext cx="8022950" cy="1146125"/>
          </a:xfrm>
          <a:prstGeom prst="rect">
            <a:avLst/>
          </a:prstGeom>
          <a:noFill/>
          <a:ln cap="flat" cmpd="sng" w="38100">
            <a:solidFill>
              <a:srgbClr val="FF0000"/>
            </a:solidFill>
            <a:prstDash val="solid"/>
            <a:round/>
            <a:headEnd len="sm" w="sm" type="none"/>
            <a:tailEnd len="sm" w="sm" type="none"/>
          </a:ln>
        </p:spPr>
      </p:pic>
      <p:sp>
        <p:nvSpPr>
          <p:cNvPr id="147" name="Google Shape;147;g2e4afab4411_0_35"/>
          <p:cNvSpPr/>
          <p:nvPr/>
        </p:nvSpPr>
        <p:spPr>
          <a:xfrm>
            <a:off x="7963225" y="5841425"/>
            <a:ext cx="761700" cy="94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8" name="Google Shape;148;g2e4afab4411_0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2024-03-27T20:38:46Z</dcterms:created>
  <dc:creator>Md. Farhan Shakib</dc:creator>
</cp:coreProperties>
</file>