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hNuI3cuy/kO+xgzmK1zwl4Iw2a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BE4CAB-211F-4FCF-B4C3-922C4A09A764}">
  <a:tblStyle styleId="{1CBE4CAB-211F-4FCF-B4C3-922C4A09A7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4bdb0eb89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2e4bdb0eb89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4bdb0eb89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2e4bdb0eb89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4bdb0eb89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2e4bdb0eb89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4bdb0eb89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2e4bdb0eb89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4bdb0eb89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g2e4bdb0eb89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4bdb0eb89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2e4bdb0eb89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4bdb0eb89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2e4bdb0eb89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4bdb0eb89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2e4bdb0eb89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4bdb0eb89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2e4bdb0eb89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e4bdb0eb89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2e4bdb0eb89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4502ca81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g2e4502ca81e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4bdb0eb89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2e4bdb0eb89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e4bdb0eb89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2e4bdb0eb89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e4bdb0eb89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2e4bdb0eb89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e4bdb0eb89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2e4bdb0eb89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e4bdb0eb89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2e4bdb0eb89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e4bdb0eb89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g2e4bdb0eb89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e4cf48474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2e4cf48474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f395285c6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g2f395285c6e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4502ca81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g2e4502ca81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4bdb0eb89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g2e4bdb0eb89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4bdb0eb8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2e4bdb0eb89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4bdb0eb89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2e4bdb0eb89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663434e3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2e663434e3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4bdb0eb89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2e4bdb0eb89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8"/>
          <p:cNvSpPr/>
          <p:nvPr>
            <p:ph idx="2" type="pic"/>
          </p:nvPr>
        </p:nvSpPr>
        <p:spPr>
          <a:xfrm>
            <a:off x="5183188" y="987425"/>
            <a:ext cx="6172200" cy="4873625"/>
          </a:xfrm>
          <a:prstGeom prst="rect">
            <a:avLst/>
          </a:prstGeom>
          <a:noFill/>
          <a:ln>
            <a:noFill/>
          </a:ln>
        </p:spPr>
      </p:sp>
      <p:sp>
        <p:nvSpPr>
          <p:cNvPr id="64" name="Google Shape;64;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st.com/resource/en/datasheet/stm32f103c8.pdf" TargetMode="External"/><Relationship Id="rId4" Type="http://schemas.openxmlformats.org/officeDocument/2006/relationships/hyperlink" Target="https://www.st.com/resource/en/programming_manual/pm0056-stm32f10xxx20xxx21xxxl1xxxx-cortexm3-programming-manual-stmicroelectronics.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576943" y="841830"/>
            <a:ext cx="11190514" cy="26681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onsolas"/>
              <a:buNone/>
            </a:pPr>
            <a:r>
              <a:rPr lang="en-US">
                <a:latin typeface="Consolas"/>
                <a:ea typeface="Consolas"/>
                <a:cs typeface="Consolas"/>
                <a:sym typeface="Consolas"/>
              </a:rPr>
              <a:t>External</a:t>
            </a:r>
            <a:endParaRPr>
              <a:latin typeface="Consolas"/>
              <a:ea typeface="Consolas"/>
              <a:cs typeface="Consolas"/>
              <a:sym typeface="Consolas"/>
            </a:endParaRPr>
          </a:p>
          <a:p>
            <a:pPr indent="0" lvl="0" marL="0" rtl="0" algn="ctr">
              <a:lnSpc>
                <a:spcPct val="90000"/>
              </a:lnSpc>
              <a:spcBef>
                <a:spcPts val="0"/>
              </a:spcBef>
              <a:spcAft>
                <a:spcPts val="0"/>
              </a:spcAft>
              <a:buClr>
                <a:schemeClr val="dk1"/>
              </a:buClr>
              <a:buSzPts val="6000"/>
              <a:buFont typeface="Consolas"/>
              <a:buNone/>
            </a:pPr>
            <a:r>
              <a:rPr lang="en-US">
                <a:latin typeface="Consolas"/>
                <a:ea typeface="Consolas"/>
                <a:cs typeface="Consolas"/>
                <a:sym typeface="Consolas"/>
              </a:rPr>
              <a:t>Interrupts</a:t>
            </a:r>
            <a:endParaRPr>
              <a:latin typeface="Consolas"/>
              <a:ea typeface="Consolas"/>
              <a:cs typeface="Consolas"/>
              <a:sym typeface="Consolas"/>
            </a:endParaRPr>
          </a:p>
        </p:txBody>
      </p:sp>
      <p:sp>
        <p:nvSpPr>
          <p:cNvPr id="85" name="Google Shape;85;p1"/>
          <p:cNvSpPr/>
          <p:nvPr/>
        </p:nvSpPr>
        <p:spPr>
          <a:xfrm>
            <a:off x="1817912" y="2110582"/>
            <a:ext cx="8980800" cy="65400"/>
          </a:xfrm>
          <a:prstGeom prst="rect">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txBox="1"/>
          <p:nvPr/>
        </p:nvSpPr>
        <p:spPr>
          <a:xfrm>
            <a:off x="1524000" y="3602037"/>
            <a:ext cx="9144000" cy="26682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Slide by-</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Md. Farhan Shakib</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Lecturer, Dept. of CSE, RUET</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farhan.shakib@cse.ruet.ac.bd</a:t>
            </a:r>
            <a:endParaRPr b="0" i="0" sz="2400" u="none" cap="none" strike="noStrike">
              <a:solidFill>
                <a:srgbClr val="000000"/>
              </a:solidFill>
              <a:latin typeface="Calibri"/>
              <a:ea typeface="Calibri"/>
              <a:cs typeface="Calibri"/>
              <a:sym typeface="Calibri"/>
            </a:endParaRPr>
          </a:p>
        </p:txBody>
      </p:sp>
      <p:sp>
        <p:nvSpPr>
          <p:cNvPr id="87" name="Google Shape;87;p1"/>
          <p:cNvSpPr/>
          <p:nvPr/>
        </p:nvSpPr>
        <p:spPr>
          <a:xfrm>
            <a:off x="1817912" y="2948782"/>
            <a:ext cx="8980800" cy="65400"/>
          </a:xfrm>
          <a:prstGeom prst="rect">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e4bdb0eb89_0_32"/>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Handling An External Interrupt on PA0</a:t>
            </a:r>
            <a:endParaRPr/>
          </a:p>
        </p:txBody>
      </p:sp>
      <p:sp>
        <p:nvSpPr>
          <p:cNvPr id="151" name="Google Shape;151;g2e4bdb0eb89_0_32"/>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rPr b="1" lang="en-US"/>
              <a:t>Step-1: Enabling AFIO</a:t>
            </a:r>
            <a:endParaRPr b="1"/>
          </a:p>
          <a:p>
            <a:pPr indent="0" lvl="0" marL="0" rtl="0" algn="l">
              <a:spcBef>
                <a:spcPts val="1000"/>
              </a:spcBef>
              <a:spcAft>
                <a:spcPts val="0"/>
              </a:spcAft>
              <a:buSzPts val="1100"/>
              <a:buNone/>
            </a:pPr>
            <a:r>
              <a:rPr lang="en-US"/>
              <a:t>Because External Interrupt is an Alternate function (AFIO) of the GPIO, </a:t>
            </a:r>
            <a:r>
              <a:rPr lang="en-US"/>
              <a:t>first</a:t>
            </a:r>
            <a:r>
              <a:rPr lang="en-US"/>
              <a:t> we need to enable </a:t>
            </a:r>
            <a:r>
              <a:rPr lang="en-US"/>
              <a:t>alternate</a:t>
            </a:r>
            <a:r>
              <a:rPr lang="en-US"/>
              <a:t> function from APB2ENR just like enabling any GPIO port.</a:t>
            </a:r>
            <a:endParaRPr/>
          </a:p>
        </p:txBody>
      </p:sp>
      <p:pic>
        <p:nvPicPr>
          <p:cNvPr id="152" name="Google Shape;152;g2e4bdb0eb89_0_32"/>
          <p:cNvPicPr preferRelativeResize="0"/>
          <p:nvPr/>
        </p:nvPicPr>
        <p:blipFill>
          <a:blip r:embed="rId3">
            <a:alphaModFix/>
          </a:blip>
          <a:stretch>
            <a:fillRect/>
          </a:stretch>
        </p:blipFill>
        <p:spPr>
          <a:xfrm>
            <a:off x="838201" y="3144750"/>
            <a:ext cx="8244001" cy="1908050"/>
          </a:xfrm>
          <a:prstGeom prst="rect">
            <a:avLst/>
          </a:prstGeom>
          <a:noFill/>
          <a:ln>
            <a:noFill/>
          </a:ln>
        </p:spPr>
      </p:pic>
      <p:sp>
        <p:nvSpPr>
          <p:cNvPr id="153" name="Google Shape;153;g2e4bdb0eb89_0_32"/>
          <p:cNvSpPr/>
          <p:nvPr/>
        </p:nvSpPr>
        <p:spPr>
          <a:xfrm>
            <a:off x="8254200" y="4099975"/>
            <a:ext cx="813300" cy="925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4" name="Google Shape;154;g2e4bdb0eb89_0_32"/>
          <p:cNvSpPr txBox="1"/>
          <p:nvPr/>
        </p:nvSpPr>
        <p:spPr>
          <a:xfrm>
            <a:off x="971050" y="5507975"/>
            <a:ext cx="10382700" cy="800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FF0000"/>
                </a:solidFill>
                <a:latin typeface="Consolas"/>
                <a:ea typeface="Consolas"/>
                <a:cs typeface="Consolas"/>
                <a:sym typeface="Consolas"/>
              </a:rPr>
              <a:t>RCC-&gt;APB2ENR |= 1UL&lt;&lt;0;</a:t>
            </a:r>
            <a:endParaRPr sz="20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000">
                <a:solidFill>
                  <a:srgbClr val="FF0000"/>
                </a:solidFill>
                <a:latin typeface="Consolas"/>
                <a:ea typeface="Consolas"/>
                <a:cs typeface="Consolas"/>
                <a:sym typeface="Consolas"/>
              </a:rPr>
              <a:t>RCC-&gt;APB2ENR |= 1UL&lt;&lt;2;</a:t>
            </a:r>
            <a:endParaRPr sz="2000">
              <a:solidFill>
                <a:srgbClr val="FF0000"/>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e4bdb0eb89_0_4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Handling An External Interrupt on PA0</a:t>
            </a:r>
            <a:endParaRPr/>
          </a:p>
        </p:txBody>
      </p:sp>
      <p:sp>
        <p:nvSpPr>
          <p:cNvPr id="160" name="Google Shape;160;g2e4bdb0eb89_0_40"/>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rPr b="1" lang="en-US"/>
              <a:t>Step-2:</a:t>
            </a:r>
            <a:r>
              <a:rPr lang="en-US"/>
              <a:t> </a:t>
            </a:r>
            <a:r>
              <a:rPr b="1" lang="en-US"/>
              <a:t>Configure EXTICR registers</a:t>
            </a:r>
            <a:endParaRPr/>
          </a:p>
          <a:p>
            <a:pPr indent="0" lvl="0" marL="0" rtl="0" algn="l">
              <a:spcBef>
                <a:spcPts val="1000"/>
              </a:spcBef>
              <a:spcAft>
                <a:spcPts val="0"/>
              </a:spcAft>
              <a:buSzPts val="1100"/>
              <a:buNone/>
            </a:pPr>
            <a:r>
              <a:rPr lang="en-US"/>
              <a:t>Each EXTICR registers can configure up to four EXTIs, four bits for each of them. These bits configure which pin we are connecting to the EXTI. </a:t>
            </a:r>
            <a:endParaRPr/>
          </a:p>
        </p:txBody>
      </p:sp>
      <p:pic>
        <p:nvPicPr>
          <p:cNvPr id="161" name="Google Shape;161;g2e4bdb0eb89_0_40"/>
          <p:cNvPicPr preferRelativeResize="0"/>
          <p:nvPr/>
        </p:nvPicPr>
        <p:blipFill>
          <a:blip r:embed="rId3">
            <a:alphaModFix/>
          </a:blip>
          <a:stretch>
            <a:fillRect/>
          </a:stretch>
        </p:blipFill>
        <p:spPr>
          <a:xfrm>
            <a:off x="838200" y="2297200"/>
            <a:ext cx="7524750" cy="2181225"/>
          </a:xfrm>
          <a:prstGeom prst="rect">
            <a:avLst/>
          </a:prstGeom>
          <a:noFill/>
          <a:ln>
            <a:noFill/>
          </a:ln>
        </p:spPr>
      </p:pic>
      <p:pic>
        <p:nvPicPr>
          <p:cNvPr id="162" name="Google Shape;162;g2e4bdb0eb89_0_40"/>
          <p:cNvPicPr preferRelativeResize="0"/>
          <p:nvPr/>
        </p:nvPicPr>
        <p:blipFill>
          <a:blip r:embed="rId4">
            <a:alphaModFix/>
          </a:blip>
          <a:stretch>
            <a:fillRect/>
          </a:stretch>
        </p:blipFill>
        <p:spPr>
          <a:xfrm>
            <a:off x="838200" y="4638000"/>
            <a:ext cx="6496050" cy="1924050"/>
          </a:xfrm>
          <a:prstGeom prst="rect">
            <a:avLst/>
          </a:prstGeom>
          <a:noFill/>
          <a:ln cap="flat" cmpd="sng" w="38100">
            <a:solidFill>
              <a:srgbClr val="FF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e4bdb0eb89_0_63"/>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Handling An External Interrupt on PA0</a:t>
            </a:r>
            <a:endParaRPr/>
          </a:p>
        </p:txBody>
      </p:sp>
      <p:sp>
        <p:nvSpPr>
          <p:cNvPr id="168" name="Google Shape;168;g2e4bdb0eb89_0_63"/>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rPr b="1" lang="en-US"/>
              <a:t>Step-2:</a:t>
            </a:r>
            <a:r>
              <a:rPr lang="en-US"/>
              <a:t> </a:t>
            </a:r>
            <a:r>
              <a:rPr b="1" lang="en-US"/>
              <a:t>Configure EXTICR registers</a:t>
            </a:r>
            <a:r>
              <a:rPr lang="en-US"/>
              <a:t> </a:t>
            </a:r>
            <a:endParaRPr/>
          </a:p>
          <a:p>
            <a:pPr indent="0" lvl="0" marL="0" rtl="0" algn="l">
              <a:spcBef>
                <a:spcPts val="1000"/>
              </a:spcBef>
              <a:spcAft>
                <a:spcPts val="0"/>
              </a:spcAft>
              <a:buSzPts val="1100"/>
              <a:buNone/>
            </a:pPr>
            <a:r>
              <a:rPr lang="en-US"/>
              <a:t>In this example, we are connecting PA0 to EXTI0. So, we need to configure EXTICR[0] and set its value to 0000.</a:t>
            </a:r>
            <a:endParaRPr/>
          </a:p>
        </p:txBody>
      </p:sp>
      <p:sp>
        <p:nvSpPr>
          <p:cNvPr id="169" name="Google Shape;169;g2e4bdb0eb89_0_63"/>
          <p:cNvSpPr txBox="1"/>
          <p:nvPr/>
        </p:nvSpPr>
        <p:spPr>
          <a:xfrm>
            <a:off x="971050" y="5507975"/>
            <a:ext cx="10382700" cy="800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FF0000"/>
                </a:solidFill>
                <a:latin typeface="Consolas"/>
                <a:ea typeface="Consolas"/>
                <a:cs typeface="Consolas"/>
                <a:sym typeface="Consolas"/>
              </a:rPr>
              <a:t>AFIO-&gt;EXTICR[0] &amp;= ~(15UL&lt;&lt;0);  </a:t>
            </a:r>
            <a:r>
              <a:rPr lang="en-US" sz="2000">
                <a:solidFill>
                  <a:srgbClr val="888888"/>
                </a:solidFill>
                <a:latin typeface="Consolas"/>
                <a:ea typeface="Consolas"/>
                <a:cs typeface="Consolas"/>
                <a:sym typeface="Consolas"/>
              </a:rPr>
              <a:t>//Clear EXTI0 bits</a:t>
            </a:r>
            <a:endParaRPr sz="2000">
              <a:solidFill>
                <a:srgbClr val="888888"/>
              </a:solidFill>
              <a:latin typeface="Consolas"/>
              <a:ea typeface="Consolas"/>
              <a:cs typeface="Consolas"/>
              <a:sym typeface="Consolas"/>
            </a:endParaRPr>
          </a:p>
          <a:p>
            <a:pPr indent="0" lvl="0" marL="0" rtl="0" algn="l">
              <a:spcBef>
                <a:spcPts val="0"/>
              </a:spcBef>
              <a:spcAft>
                <a:spcPts val="0"/>
              </a:spcAft>
              <a:buNone/>
            </a:pPr>
            <a:r>
              <a:rPr lang="en-US" sz="2000">
                <a:solidFill>
                  <a:srgbClr val="FF0000"/>
                </a:solidFill>
                <a:latin typeface="Consolas"/>
                <a:ea typeface="Consolas"/>
                <a:cs typeface="Consolas"/>
                <a:sym typeface="Consolas"/>
              </a:rPr>
              <a:t>AFIO-&gt;EXTICR[0] |= (0UL&lt;&lt;0);    </a:t>
            </a:r>
            <a:r>
              <a:rPr lang="en-US" sz="2000">
                <a:solidFill>
                  <a:srgbClr val="888888"/>
                </a:solidFill>
                <a:latin typeface="Consolas"/>
                <a:ea typeface="Consolas"/>
                <a:cs typeface="Consolas"/>
                <a:sym typeface="Consolas"/>
              </a:rPr>
              <a:t>//Set EXTI0 to PA0</a:t>
            </a:r>
            <a:endParaRPr sz="2000">
              <a:solidFill>
                <a:srgbClr val="888888"/>
              </a:solidFill>
              <a:latin typeface="Consolas"/>
              <a:ea typeface="Consolas"/>
              <a:cs typeface="Consolas"/>
              <a:sym typeface="Consolas"/>
            </a:endParaRPr>
          </a:p>
        </p:txBody>
      </p:sp>
      <p:pic>
        <p:nvPicPr>
          <p:cNvPr id="170" name="Google Shape;170;g2e4bdb0eb89_0_63"/>
          <p:cNvPicPr preferRelativeResize="0"/>
          <p:nvPr/>
        </p:nvPicPr>
        <p:blipFill>
          <a:blip r:embed="rId3">
            <a:alphaModFix/>
          </a:blip>
          <a:stretch>
            <a:fillRect/>
          </a:stretch>
        </p:blipFill>
        <p:spPr>
          <a:xfrm>
            <a:off x="971050" y="3704894"/>
            <a:ext cx="8739300" cy="1347906"/>
          </a:xfrm>
          <a:prstGeom prst="rect">
            <a:avLst/>
          </a:prstGeom>
          <a:noFill/>
          <a:ln>
            <a:noFill/>
          </a:ln>
        </p:spPr>
      </p:pic>
      <p:sp>
        <p:nvSpPr>
          <p:cNvPr id="171" name="Google Shape;171;g2e4bdb0eb89_0_63"/>
          <p:cNvSpPr/>
          <p:nvPr/>
        </p:nvSpPr>
        <p:spPr>
          <a:xfrm>
            <a:off x="7282825" y="4236550"/>
            <a:ext cx="2356500" cy="925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e4bdb0eb89_0_75"/>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Handling An External Interrupt on PA0</a:t>
            </a:r>
            <a:endParaRPr/>
          </a:p>
        </p:txBody>
      </p:sp>
      <p:sp>
        <p:nvSpPr>
          <p:cNvPr id="177" name="Google Shape;177;g2e4bdb0eb89_0_75"/>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rPr b="1" lang="en-US"/>
              <a:t>Step-3:</a:t>
            </a:r>
            <a:r>
              <a:rPr lang="en-US"/>
              <a:t> </a:t>
            </a:r>
            <a:r>
              <a:rPr b="1" lang="en-US"/>
              <a:t>Unmask EXTI</a:t>
            </a:r>
            <a:endParaRPr/>
          </a:p>
          <a:p>
            <a:pPr indent="0" lvl="0" marL="0" rtl="0" algn="l">
              <a:spcBef>
                <a:spcPts val="1000"/>
              </a:spcBef>
              <a:spcAft>
                <a:spcPts val="0"/>
              </a:spcAft>
              <a:buSzPts val="1100"/>
              <a:buNone/>
            </a:pPr>
            <a:r>
              <a:rPr lang="en-US"/>
              <a:t>An interrupt can only be generated if the corresponding bit in the interrupt mask register is 1 (or unmasked).</a:t>
            </a:r>
            <a:endParaRPr/>
          </a:p>
        </p:txBody>
      </p:sp>
      <p:pic>
        <p:nvPicPr>
          <p:cNvPr id="178" name="Google Shape;178;g2e4bdb0eb89_0_75"/>
          <p:cNvPicPr preferRelativeResize="0"/>
          <p:nvPr/>
        </p:nvPicPr>
        <p:blipFill>
          <a:blip r:embed="rId3">
            <a:alphaModFix/>
          </a:blip>
          <a:stretch>
            <a:fillRect/>
          </a:stretch>
        </p:blipFill>
        <p:spPr>
          <a:xfrm>
            <a:off x="971051" y="2382100"/>
            <a:ext cx="8042675" cy="2670700"/>
          </a:xfrm>
          <a:prstGeom prst="rect">
            <a:avLst/>
          </a:prstGeom>
          <a:noFill/>
          <a:ln>
            <a:noFill/>
          </a:ln>
        </p:spPr>
      </p:pic>
      <p:pic>
        <p:nvPicPr>
          <p:cNvPr id="179" name="Google Shape;179;g2e4bdb0eb89_0_75"/>
          <p:cNvPicPr preferRelativeResize="0"/>
          <p:nvPr/>
        </p:nvPicPr>
        <p:blipFill>
          <a:blip r:embed="rId4">
            <a:alphaModFix/>
          </a:blip>
          <a:stretch>
            <a:fillRect/>
          </a:stretch>
        </p:blipFill>
        <p:spPr>
          <a:xfrm>
            <a:off x="971061" y="5376525"/>
            <a:ext cx="4573714" cy="800400"/>
          </a:xfrm>
          <a:prstGeom prst="rect">
            <a:avLst/>
          </a:prstGeom>
          <a:noFill/>
          <a:ln cap="flat" cmpd="sng" w="38100">
            <a:solidFill>
              <a:srgbClr val="FF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e4bdb0eb89_0_88"/>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Handling An External Interrupt on PA0</a:t>
            </a:r>
            <a:endParaRPr/>
          </a:p>
        </p:txBody>
      </p:sp>
      <p:sp>
        <p:nvSpPr>
          <p:cNvPr id="185" name="Google Shape;185;g2e4bdb0eb89_0_88"/>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rPr b="1" lang="en-US"/>
              <a:t>Step-3:</a:t>
            </a:r>
            <a:r>
              <a:rPr lang="en-US"/>
              <a:t> </a:t>
            </a:r>
            <a:r>
              <a:rPr b="1" lang="en-US"/>
              <a:t>Unmask EXTI</a:t>
            </a:r>
            <a:endParaRPr/>
          </a:p>
          <a:p>
            <a:pPr indent="0" lvl="0" marL="0" rtl="0" algn="l">
              <a:spcBef>
                <a:spcPts val="1000"/>
              </a:spcBef>
              <a:spcAft>
                <a:spcPts val="0"/>
              </a:spcAft>
              <a:buSzPts val="1100"/>
              <a:buNone/>
            </a:pPr>
            <a:r>
              <a:rPr lang="en-US"/>
              <a:t>In this example, we need to unmask EXTI0</a:t>
            </a:r>
            <a:endParaRPr/>
          </a:p>
        </p:txBody>
      </p:sp>
      <p:sp>
        <p:nvSpPr>
          <p:cNvPr id="186" name="Google Shape;186;g2e4bdb0eb89_0_88"/>
          <p:cNvSpPr txBox="1"/>
          <p:nvPr/>
        </p:nvSpPr>
        <p:spPr>
          <a:xfrm>
            <a:off x="971050" y="5507975"/>
            <a:ext cx="10382700" cy="492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FF0000"/>
                </a:solidFill>
                <a:latin typeface="Consolas"/>
                <a:ea typeface="Consolas"/>
                <a:cs typeface="Consolas"/>
                <a:sym typeface="Consolas"/>
              </a:rPr>
              <a:t>EXTI-&gt;IMR |= (1UL&lt;&lt;0);</a:t>
            </a:r>
            <a:r>
              <a:rPr lang="en-US" sz="2000">
                <a:solidFill>
                  <a:srgbClr val="FF0000"/>
                </a:solidFill>
                <a:latin typeface="Consolas"/>
                <a:ea typeface="Consolas"/>
                <a:cs typeface="Consolas"/>
                <a:sym typeface="Consolas"/>
              </a:rPr>
              <a:t>  </a:t>
            </a:r>
            <a:r>
              <a:rPr lang="en-US" sz="2000">
                <a:solidFill>
                  <a:srgbClr val="888888"/>
                </a:solidFill>
                <a:latin typeface="Consolas"/>
                <a:ea typeface="Consolas"/>
                <a:cs typeface="Consolas"/>
                <a:sym typeface="Consolas"/>
              </a:rPr>
              <a:t>//Unmask EXTI0</a:t>
            </a:r>
            <a:endParaRPr sz="2000">
              <a:solidFill>
                <a:srgbClr val="888888"/>
              </a:solidFill>
              <a:latin typeface="Consolas"/>
              <a:ea typeface="Consolas"/>
              <a:cs typeface="Consolas"/>
              <a:sym typeface="Consolas"/>
            </a:endParaRPr>
          </a:p>
        </p:txBody>
      </p:sp>
      <p:pic>
        <p:nvPicPr>
          <p:cNvPr id="187" name="Google Shape;187;g2e4bdb0eb89_0_88"/>
          <p:cNvPicPr preferRelativeResize="0"/>
          <p:nvPr/>
        </p:nvPicPr>
        <p:blipFill rotWithShape="1">
          <a:blip r:embed="rId3">
            <a:alphaModFix/>
          </a:blip>
          <a:srcRect b="0" l="0" r="0" t="34084"/>
          <a:stretch/>
        </p:blipFill>
        <p:spPr>
          <a:xfrm>
            <a:off x="971050" y="3292450"/>
            <a:ext cx="8042675" cy="1760350"/>
          </a:xfrm>
          <a:prstGeom prst="rect">
            <a:avLst/>
          </a:prstGeom>
          <a:noFill/>
          <a:ln>
            <a:noFill/>
          </a:ln>
        </p:spPr>
      </p:pic>
      <p:sp>
        <p:nvSpPr>
          <p:cNvPr id="188" name="Google Shape;188;g2e4bdb0eb89_0_88"/>
          <p:cNvSpPr/>
          <p:nvPr/>
        </p:nvSpPr>
        <p:spPr>
          <a:xfrm>
            <a:off x="8253875" y="4127000"/>
            <a:ext cx="759900" cy="925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e4bdb0eb89_0_99"/>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Handling An External Interrupt on PA0</a:t>
            </a:r>
            <a:endParaRPr/>
          </a:p>
        </p:txBody>
      </p:sp>
      <p:sp>
        <p:nvSpPr>
          <p:cNvPr id="194" name="Google Shape;194;g2e4bdb0eb89_0_99"/>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rPr b="1" lang="en-US"/>
              <a:t>Step-4:</a:t>
            </a:r>
            <a:r>
              <a:rPr lang="en-US"/>
              <a:t> </a:t>
            </a:r>
            <a:r>
              <a:rPr b="1" lang="en-US"/>
              <a:t>Select Rising/Falling edge that triggers the exception</a:t>
            </a:r>
            <a:endParaRPr/>
          </a:p>
          <a:p>
            <a:pPr indent="0" lvl="0" marL="0" rtl="0" algn="l">
              <a:spcBef>
                <a:spcPts val="1000"/>
              </a:spcBef>
              <a:spcAft>
                <a:spcPts val="0"/>
              </a:spcAft>
              <a:buSzPts val="1100"/>
              <a:buNone/>
            </a:pPr>
            <a:r>
              <a:rPr lang="en-US"/>
              <a:t>Select the active edge that can trigger EXTI. The signal can be a rising edge, a falling edge or both.</a:t>
            </a:r>
            <a:endParaRPr/>
          </a:p>
        </p:txBody>
      </p:sp>
      <p:pic>
        <p:nvPicPr>
          <p:cNvPr id="195" name="Google Shape;195;g2e4bdb0eb89_0_99"/>
          <p:cNvPicPr preferRelativeResize="0"/>
          <p:nvPr/>
        </p:nvPicPr>
        <p:blipFill>
          <a:blip r:embed="rId3">
            <a:alphaModFix/>
          </a:blip>
          <a:stretch>
            <a:fillRect/>
          </a:stretch>
        </p:blipFill>
        <p:spPr>
          <a:xfrm>
            <a:off x="971050" y="2443521"/>
            <a:ext cx="8042674" cy="2609279"/>
          </a:xfrm>
          <a:prstGeom prst="rect">
            <a:avLst/>
          </a:prstGeom>
          <a:noFill/>
          <a:ln>
            <a:noFill/>
          </a:ln>
        </p:spPr>
      </p:pic>
      <p:pic>
        <p:nvPicPr>
          <p:cNvPr id="196" name="Google Shape;196;g2e4bdb0eb89_0_99"/>
          <p:cNvPicPr preferRelativeResize="0"/>
          <p:nvPr/>
        </p:nvPicPr>
        <p:blipFill>
          <a:blip r:embed="rId4">
            <a:alphaModFix/>
          </a:blip>
          <a:stretch>
            <a:fillRect/>
          </a:stretch>
        </p:blipFill>
        <p:spPr>
          <a:xfrm>
            <a:off x="971050" y="5373458"/>
            <a:ext cx="5354200" cy="634875"/>
          </a:xfrm>
          <a:prstGeom prst="rect">
            <a:avLst/>
          </a:prstGeom>
          <a:noFill/>
          <a:ln cap="flat" cmpd="sng" w="38100">
            <a:solidFill>
              <a:srgbClr val="FF0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e4bdb0eb89_0_111"/>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Handling An External Interrupt on PA0</a:t>
            </a:r>
            <a:endParaRPr/>
          </a:p>
        </p:txBody>
      </p:sp>
      <p:sp>
        <p:nvSpPr>
          <p:cNvPr id="202" name="Google Shape;202;g2e4bdb0eb89_0_111"/>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rPr b="1" lang="en-US"/>
              <a:t>Step-4:</a:t>
            </a:r>
            <a:r>
              <a:rPr lang="en-US"/>
              <a:t> </a:t>
            </a:r>
            <a:r>
              <a:rPr b="1" lang="en-US"/>
              <a:t>Select Rising/Falling edge that triggers the exception</a:t>
            </a:r>
            <a:endParaRPr/>
          </a:p>
          <a:p>
            <a:pPr indent="0" lvl="0" marL="0" rtl="0" algn="l">
              <a:spcBef>
                <a:spcPts val="1000"/>
              </a:spcBef>
              <a:spcAft>
                <a:spcPts val="0"/>
              </a:spcAft>
              <a:buSzPts val="1100"/>
              <a:buNone/>
            </a:pPr>
            <a:r>
              <a:rPr lang="en-US"/>
              <a:t>Select the active edge that can trigger EXTI. The signal can be a rising edge, a falling edge or both.</a:t>
            </a:r>
            <a:endParaRPr/>
          </a:p>
        </p:txBody>
      </p:sp>
      <p:pic>
        <p:nvPicPr>
          <p:cNvPr id="203" name="Google Shape;203;g2e4bdb0eb89_0_111"/>
          <p:cNvPicPr preferRelativeResize="0"/>
          <p:nvPr/>
        </p:nvPicPr>
        <p:blipFill>
          <a:blip r:embed="rId3">
            <a:alphaModFix/>
          </a:blip>
          <a:stretch>
            <a:fillRect/>
          </a:stretch>
        </p:blipFill>
        <p:spPr>
          <a:xfrm>
            <a:off x="971051" y="2399231"/>
            <a:ext cx="8042674" cy="2653570"/>
          </a:xfrm>
          <a:prstGeom prst="rect">
            <a:avLst/>
          </a:prstGeom>
          <a:noFill/>
          <a:ln>
            <a:noFill/>
          </a:ln>
        </p:spPr>
      </p:pic>
      <p:pic>
        <p:nvPicPr>
          <p:cNvPr id="204" name="Google Shape;204;g2e4bdb0eb89_0_111"/>
          <p:cNvPicPr preferRelativeResize="0"/>
          <p:nvPr/>
        </p:nvPicPr>
        <p:blipFill>
          <a:blip r:embed="rId4">
            <a:alphaModFix/>
          </a:blip>
          <a:stretch>
            <a:fillRect/>
          </a:stretch>
        </p:blipFill>
        <p:spPr>
          <a:xfrm>
            <a:off x="971050" y="5373450"/>
            <a:ext cx="5428850" cy="725925"/>
          </a:xfrm>
          <a:prstGeom prst="rect">
            <a:avLst/>
          </a:prstGeom>
          <a:noFill/>
          <a:ln cap="flat" cmpd="sng" w="38100">
            <a:solidFill>
              <a:srgbClr val="FF000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e4bdb0eb89_0_122"/>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Handling An External Interrupt on PA0</a:t>
            </a:r>
            <a:endParaRPr/>
          </a:p>
        </p:txBody>
      </p:sp>
      <p:sp>
        <p:nvSpPr>
          <p:cNvPr id="210" name="Google Shape;210;g2e4bdb0eb89_0_122"/>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rPr b="1" lang="en-US"/>
              <a:t>Step-4:</a:t>
            </a:r>
            <a:r>
              <a:rPr lang="en-US"/>
              <a:t> </a:t>
            </a:r>
            <a:r>
              <a:rPr b="1" lang="en-US"/>
              <a:t>Select Rising/Falling edge that triggers the exception</a:t>
            </a:r>
            <a:endParaRPr/>
          </a:p>
          <a:p>
            <a:pPr indent="0" lvl="0" marL="0" rtl="0" algn="l">
              <a:spcBef>
                <a:spcPts val="1000"/>
              </a:spcBef>
              <a:spcAft>
                <a:spcPts val="0"/>
              </a:spcAft>
              <a:buSzPts val="1100"/>
              <a:buNone/>
            </a:pPr>
            <a:r>
              <a:rPr lang="en-US"/>
              <a:t>In this example we will be using both edges.</a:t>
            </a:r>
            <a:endParaRPr/>
          </a:p>
        </p:txBody>
      </p:sp>
      <p:sp>
        <p:nvSpPr>
          <p:cNvPr id="211" name="Google Shape;211;g2e4bdb0eb89_0_122"/>
          <p:cNvSpPr txBox="1"/>
          <p:nvPr/>
        </p:nvSpPr>
        <p:spPr>
          <a:xfrm>
            <a:off x="838200" y="2088100"/>
            <a:ext cx="10382700" cy="800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FF0000"/>
                </a:solidFill>
                <a:latin typeface="Consolas"/>
                <a:ea typeface="Consolas"/>
                <a:cs typeface="Consolas"/>
                <a:sym typeface="Consolas"/>
              </a:rPr>
              <a:t>EXTI-&gt;RTSR |= (1UL&lt;&lt;0);  </a:t>
            </a:r>
            <a:r>
              <a:rPr lang="en-US" sz="2000">
                <a:solidFill>
                  <a:srgbClr val="888888"/>
                </a:solidFill>
                <a:latin typeface="Consolas"/>
                <a:ea typeface="Consolas"/>
                <a:cs typeface="Consolas"/>
                <a:sym typeface="Consolas"/>
              </a:rPr>
              <a:t>// Trigger on rising edge</a:t>
            </a:r>
            <a:endParaRPr sz="2000">
              <a:solidFill>
                <a:srgbClr val="888888"/>
              </a:solidFill>
              <a:latin typeface="Consolas"/>
              <a:ea typeface="Consolas"/>
              <a:cs typeface="Consolas"/>
              <a:sym typeface="Consolas"/>
            </a:endParaRPr>
          </a:p>
          <a:p>
            <a:pPr indent="0" lvl="0" marL="0" rtl="0" algn="l">
              <a:spcBef>
                <a:spcPts val="0"/>
              </a:spcBef>
              <a:spcAft>
                <a:spcPts val="0"/>
              </a:spcAft>
              <a:buNone/>
            </a:pPr>
            <a:r>
              <a:rPr lang="en-US" sz="2000">
                <a:solidFill>
                  <a:srgbClr val="FF0000"/>
                </a:solidFill>
                <a:latin typeface="Consolas"/>
                <a:ea typeface="Consolas"/>
                <a:cs typeface="Consolas"/>
                <a:sym typeface="Consolas"/>
              </a:rPr>
              <a:t>EXTI-&gt;FTSR |= (1UL&lt;&lt;0);  </a:t>
            </a:r>
            <a:r>
              <a:rPr lang="en-US" sz="2000">
                <a:solidFill>
                  <a:srgbClr val="888888"/>
                </a:solidFill>
                <a:latin typeface="Consolas"/>
                <a:ea typeface="Consolas"/>
                <a:cs typeface="Consolas"/>
                <a:sym typeface="Consolas"/>
              </a:rPr>
              <a:t>// Trigger on falling edge</a:t>
            </a:r>
            <a:endParaRPr sz="2000">
              <a:solidFill>
                <a:srgbClr val="888888"/>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e4bdb0eb89_0_131"/>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Handling An External Interrupt on PA0</a:t>
            </a:r>
            <a:endParaRPr/>
          </a:p>
        </p:txBody>
      </p:sp>
      <p:sp>
        <p:nvSpPr>
          <p:cNvPr id="217" name="Google Shape;217;g2e4bdb0eb89_0_131"/>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rPr b="1" lang="en-US"/>
              <a:t>Step-5:</a:t>
            </a:r>
            <a:r>
              <a:rPr lang="en-US"/>
              <a:t> </a:t>
            </a:r>
            <a:r>
              <a:rPr b="1" lang="en-US"/>
              <a:t>Enable interrupt EXTI k on NVIC controller</a:t>
            </a:r>
            <a:endParaRPr/>
          </a:p>
          <a:p>
            <a:pPr indent="0" lvl="0" marL="0" rtl="0" algn="l">
              <a:spcBef>
                <a:spcPts val="1000"/>
              </a:spcBef>
              <a:spcAft>
                <a:spcPts val="0"/>
              </a:spcAft>
              <a:buSzPts val="1100"/>
              <a:buNone/>
            </a:pPr>
            <a:r>
              <a:rPr lang="en-US"/>
              <a:t>Enable interrupt EXTI on NVIC controller via NVIC_EnableiRQ.</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rPr lang="en-US"/>
              <a:t>For any EXTI number</a:t>
            </a:r>
            <a:r>
              <a:rPr i="1" lang="en-US"/>
              <a:t> x</a:t>
            </a:r>
            <a:r>
              <a:rPr lang="en-US"/>
              <a:t>, you need to use </a:t>
            </a:r>
            <a:r>
              <a:rPr lang="en-US">
                <a:solidFill>
                  <a:srgbClr val="FF0000"/>
                </a:solidFill>
                <a:latin typeface="Consolas"/>
                <a:ea typeface="Consolas"/>
                <a:cs typeface="Consolas"/>
                <a:sym typeface="Consolas"/>
              </a:rPr>
              <a:t>EXTIx_IRQn</a:t>
            </a:r>
            <a:endParaRPr/>
          </a:p>
        </p:txBody>
      </p:sp>
      <p:sp>
        <p:nvSpPr>
          <p:cNvPr id="218" name="Google Shape;218;g2e4bdb0eb89_0_131"/>
          <p:cNvSpPr txBox="1"/>
          <p:nvPr/>
        </p:nvSpPr>
        <p:spPr>
          <a:xfrm>
            <a:off x="838200" y="2109675"/>
            <a:ext cx="10382700" cy="492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FF0000"/>
                </a:solidFill>
                <a:latin typeface="Consolas"/>
                <a:ea typeface="Consolas"/>
                <a:cs typeface="Consolas"/>
                <a:sym typeface="Consolas"/>
              </a:rPr>
              <a:t>NVIC_EnableIRQ(EXTI0_IRQn);  </a:t>
            </a:r>
            <a:r>
              <a:rPr lang="en-US" sz="2000">
                <a:solidFill>
                  <a:srgbClr val="888888"/>
                </a:solidFill>
                <a:latin typeface="Consolas"/>
                <a:ea typeface="Consolas"/>
                <a:cs typeface="Consolas"/>
                <a:sym typeface="Consolas"/>
              </a:rPr>
              <a:t>// Enable EXTI0 interrupt in NVIC</a:t>
            </a:r>
            <a:endParaRPr sz="2000">
              <a:solidFill>
                <a:srgbClr val="888888"/>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e4bdb0eb89_0_146"/>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Handling An External Interrupt on PA0</a:t>
            </a:r>
            <a:endParaRPr/>
          </a:p>
        </p:txBody>
      </p:sp>
      <p:sp>
        <p:nvSpPr>
          <p:cNvPr id="224" name="Google Shape;224;g2e4bdb0eb89_0_146"/>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rPr b="1" lang="en-US"/>
              <a:t>Step-6:</a:t>
            </a:r>
            <a:r>
              <a:rPr lang="en-US"/>
              <a:t> </a:t>
            </a:r>
            <a:r>
              <a:rPr b="1" lang="en-US"/>
              <a:t>Disable pending register if in pending state</a:t>
            </a:r>
            <a:endParaRPr/>
          </a:p>
          <a:p>
            <a:pPr indent="0" lvl="0" marL="0" rtl="0" algn="l">
              <a:spcBef>
                <a:spcPts val="1000"/>
              </a:spcBef>
              <a:spcAft>
                <a:spcPts val="0"/>
              </a:spcAft>
              <a:buSzPts val="1100"/>
              <a:buNone/>
            </a:pPr>
            <a:r>
              <a:t/>
            </a:r>
            <a:endParaRPr/>
          </a:p>
        </p:txBody>
      </p:sp>
      <p:pic>
        <p:nvPicPr>
          <p:cNvPr id="225" name="Google Shape;225;g2e4bdb0eb89_0_146"/>
          <p:cNvPicPr preferRelativeResize="0"/>
          <p:nvPr/>
        </p:nvPicPr>
        <p:blipFill>
          <a:blip r:embed="rId3">
            <a:alphaModFix/>
          </a:blip>
          <a:stretch>
            <a:fillRect/>
          </a:stretch>
        </p:blipFill>
        <p:spPr>
          <a:xfrm>
            <a:off x="971051" y="2399226"/>
            <a:ext cx="8084628" cy="2653575"/>
          </a:xfrm>
          <a:prstGeom prst="rect">
            <a:avLst/>
          </a:prstGeom>
          <a:noFill/>
          <a:ln>
            <a:noFill/>
          </a:ln>
        </p:spPr>
      </p:pic>
      <p:pic>
        <p:nvPicPr>
          <p:cNvPr id="226" name="Google Shape;226;g2e4bdb0eb89_0_146"/>
          <p:cNvPicPr preferRelativeResize="0"/>
          <p:nvPr/>
        </p:nvPicPr>
        <p:blipFill>
          <a:blip r:embed="rId4">
            <a:alphaModFix/>
          </a:blip>
          <a:stretch>
            <a:fillRect/>
          </a:stretch>
        </p:blipFill>
        <p:spPr>
          <a:xfrm>
            <a:off x="971038" y="5373438"/>
            <a:ext cx="6619875" cy="981075"/>
          </a:xfrm>
          <a:prstGeom prst="rect">
            <a:avLst/>
          </a:prstGeom>
          <a:noFill/>
          <a:ln cap="flat" cmpd="sng" w="38100">
            <a:solidFill>
              <a:srgbClr val="FF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e4502ca81e_0_4"/>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336550" lvl="0" marL="514350" rtl="0" algn="l">
              <a:lnSpc>
                <a:spcPct val="90000"/>
              </a:lnSpc>
              <a:spcBef>
                <a:spcPts val="0"/>
              </a:spcBef>
              <a:spcAft>
                <a:spcPts val="0"/>
              </a:spcAft>
              <a:buClr>
                <a:schemeClr val="dk1"/>
              </a:buClr>
              <a:buSzPts val="2800"/>
              <a:buFont typeface="Calibri"/>
              <a:buNone/>
            </a:pPr>
            <a:r>
              <a:t/>
            </a:r>
            <a:endParaRPr/>
          </a:p>
          <a:p>
            <a:pPr indent="0" lvl="0" marL="0" rtl="0" algn="l">
              <a:lnSpc>
                <a:spcPct val="90000"/>
              </a:lnSpc>
              <a:spcBef>
                <a:spcPts val="1000"/>
              </a:spcBef>
              <a:spcAft>
                <a:spcPts val="0"/>
              </a:spcAft>
              <a:buSzPts val="1800"/>
              <a:buNone/>
            </a:pPr>
            <a:r>
              <a:rPr lang="en-US">
                <a:solidFill>
                  <a:srgbClr val="FF0000"/>
                </a:solidFill>
              </a:rPr>
              <a:t>Different from the book. Slide explains the concept in context of</a:t>
            </a:r>
            <a:endParaRPr>
              <a:solidFill>
                <a:srgbClr val="FF0000"/>
              </a:solidFill>
            </a:endParaRPr>
          </a:p>
          <a:p>
            <a:pPr indent="0" lvl="0" marL="0" rtl="0" algn="l">
              <a:lnSpc>
                <a:spcPct val="90000"/>
              </a:lnSpc>
              <a:spcBef>
                <a:spcPts val="1000"/>
              </a:spcBef>
              <a:spcAft>
                <a:spcPts val="0"/>
              </a:spcAft>
              <a:buSzPts val="1800"/>
              <a:buNone/>
            </a:pPr>
            <a:r>
              <a:rPr lang="en-US">
                <a:solidFill>
                  <a:srgbClr val="FF0000"/>
                </a:solidFill>
              </a:rPr>
              <a:t>STM32f103xx MCU. While the book uses different MCU. So, the</a:t>
            </a:r>
            <a:endParaRPr>
              <a:solidFill>
                <a:srgbClr val="FF0000"/>
              </a:solidFill>
            </a:endParaRPr>
          </a:p>
          <a:p>
            <a:pPr indent="0" lvl="0" marL="0" rtl="0" algn="l">
              <a:lnSpc>
                <a:spcPct val="90000"/>
              </a:lnSpc>
              <a:spcBef>
                <a:spcPts val="1000"/>
              </a:spcBef>
              <a:spcAft>
                <a:spcPts val="0"/>
              </a:spcAft>
              <a:buSzPts val="1800"/>
              <a:buNone/>
            </a:pPr>
            <a:r>
              <a:rPr lang="en-US">
                <a:solidFill>
                  <a:srgbClr val="FF0000"/>
                </a:solidFill>
              </a:rPr>
              <a:t>addresses and implementation will also be different.</a:t>
            </a:r>
            <a:endParaRPr>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e4bdb0eb89_0_157"/>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Handling An External Interrupt on PA0</a:t>
            </a:r>
            <a:endParaRPr/>
          </a:p>
        </p:txBody>
      </p:sp>
      <p:sp>
        <p:nvSpPr>
          <p:cNvPr id="232" name="Google Shape;232;g2e4bdb0eb89_0_157"/>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rPr b="1" lang="en-US"/>
              <a:t>Step-6:</a:t>
            </a:r>
            <a:r>
              <a:rPr lang="en-US"/>
              <a:t> </a:t>
            </a:r>
            <a:r>
              <a:rPr b="1" lang="en-US"/>
              <a:t>Disable pending register if in pending state</a:t>
            </a:r>
            <a:endParaRPr/>
          </a:p>
          <a:p>
            <a:pPr indent="0" lvl="0" marL="0" rtl="0" algn="l">
              <a:spcBef>
                <a:spcPts val="1000"/>
              </a:spcBef>
              <a:spcAft>
                <a:spcPts val="0"/>
              </a:spcAft>
              <a:buSzPts val="1100"/>
              <a:buNone/>
            </a:pPr>
            <a:r>
              <a:t/>
            </a:r>
            <a:endParaRPr/>
          </a:p>
        </p:txBody>
      </p:sp>
      <p:sp>
        <p:nvSpPr>
          <p:cNvPr id="233" name="Google Shape;233;g2e4bdb0eb89_0_157"/>
          <p:cNvSpPr txBox="1"/>
          <p:nvPr/>
        </p:nvSpPr>
        <p:spPr>
          <a:xfrm>
            <a:off x="838200" y="2088100"/>
            <a:ext cx="10382700" cy="11082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FF0000"/>
                </a:solidFill>
                <a:latin typeface="Consolas"/>
                <a:ea typeface="Consolas"/>
                <a:cs typeface="Consolas"/>
                <a:sym typeface="Consolas"/>
              </a:rPr>
              <a:t>if (EXTI-&gt;PR &amp; (1UL&lt;&lt;0)) { </a:t>
            </a:r>
            <a:r>
              <a:rPr lang="en-US" sz="2000">
                <a:solidFill>
                  <a:srgbClr val="888888"/>
                </a:solidFill>
                <a:latin typeface="Consolas"/>
                <a:ea typeface="Consolas"/>
                <a:cs typeface="Consolas"/>
                <a:sym typeface="Consolas"/>
              </a:rPr>
              <a:t>// Check if EXTI0 interrupt pending</a:t>
            </a:r>
            <a:endParaRPr sz="2000">
              <a:solidFill>
                <a:srgbClr val="888888"/>
              </a:solidFill>
              <a:latin typeface="Consolas"/>
              <a:ea typeface="Consolas"/>
              <a:cs typeface="Consolas"/>
              <a:sym typeface="Consolas"/>
            </a:endParaRPr>
          </a:p>
          <a:p>
            <a:pPr indent="457200" lvl="0" marL="0" rtl="0" algn="l">
              <a:spcBef>
                <a:spcPts val="0"/>
              </a:spcBef>
              <a:spcAft>
                <a:spcPts val="0"/>
              </a:spcAft>
              <a:buNone/>
            </a:pPr>
            <a:r>
              <a:rPr lang="en-US" sz="2000">
                <a:solidFill>
                  <a:srgbClr val="FF0000"/>
                </a:solidFill>
                <a:latin typeface="Consolas"/>
                <a:ea typeface="Consolas"/>
                <a:cs typeface="Consolas"/>
                <a:sym typeface="Consolas"/>
              </a:rPr>
              <a:t>EXTI-&gt;PR |= (1UL&lt;&lt;0);  </a:t>
            </a:r>
            <a:r>
              <a:rPr lang="en-US" sz="2000">
                <a:solidFill>
                  <a:srgbClr val="888888"/>
                </a:solidFill>
                <a:latin typeface="Consolas"/>
                <a:ea typeface="Consolas"/>
                <a:cs typeface="Consolas"/>
                <a:sym typeface="Consolas"/>
              </a:rPr>
              <a:t> // Clear the interrupt pending bit</a:t>
            </a:r>
            <a:endParaRPr sz="2000">
              <a:solidFill>
                <a:srgbClr val="888888"/>
              </a:solidFill>
              <a:latin typeface="Consolas"/>
              <a:ea typeface="Consolas"/>
              <a:cs typeface="Consolas"/>
              <a:sym typeface="Consolas"/>
            </a:endParaRPr>
          </a:p>
          <a:p>
            <a:pPr indent="0" lvl="0" marL="0" rtl="0" algn="l">
              <a:spcBef>
                <a:spcPts val="0"/>
              </a:spcBef>
              <a:spcAft>
                <a:spcPts val="0"/>
              </a:spcAft>
              <a:buNone/>
            </a:pPr>
            <a:r>
              <a:rPr lang="en-US" sz="2000">
                <a:solidFill>
                  <a:srgbClr val="FF0000"/>
                </a:solidFill>
                <a:latin typeface="Consolas"/>
                <a:ea typeface="Consolas"/>
                <a:cs typeface="Consolas"/>
                <a:sym typeface="Consolas"/>
              </a:rPr>
              <a:t>}</a:t>
            </a:r>
            <a:endParaRPr sz="2000">
              <a:solidFill>
                <a:srgbClr val="FF0000"/>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e4bdb0eb89_0_166"/>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Handling An External Interrupt on PA0</a:t>
            </a:r>
            <a:endParaRPr/>
          </a:p>
        </p:txBody>
      </p:sp>
      <p:sp>
        <p:nvSpPr>
          <p:cNvPr id="239" name="Google Shape;239;g2e4bdb0eb89_0_166"/>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rPr b="1" lang="en-US"/>
              <a:t>Step-7:</a:t>
            </a:r>
            <a:r>
              <a:rPr lang="en-US"/>
              <a:t> </a:t>
            </a:r>
            <a:r>
              <a:rPr b="1" lang="en-US"/>
              <a:t>Write the interrupt handler</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rPr lang="en-US"/>
              <a:t>We are actually overriding </a:t>
            </a:r>
            <a:r>
              <a:rPr lang="en-US">
                <a:solidFill>
                  <a:srgbClr val="FF0000"/>
                </a:solidFill>
                <a:latin typeface="Consolas"/>
                <a:ea typeface="Consolas"/>
                <a:cs typeface="Consolas"/>
                <a:sym typeface="Consolas"/>
              </a:rPr>
              <a:t>EXTI0_IRQHandler</a:t>
            </a:r>
            <a:endParaRPr sz="3600"/>
          </a:p>
        </p:txBody>
      </p:sp>
      <p:sp>
        <p:nvSpPr>
          <p:cNvPr id="240" name="Google Shape;240;g2e4bdb0eb89_0_166"/>
          <p:cNvSpPr txBox="1"/>
          <p:nvPr/>
        </p:nvSpPr>
        <p:spPr>
          <a:xfrm>
            <a:off x="838200" y="2088100"/>
            <a:ext cx="10382700" cy="14160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FF0000"/>
                </a:solidFill>
                <a:latin typeface="Consolas"/>
                <a:ea typeface="Consolas"/>
                <a:cs typeface="Consolas"/>
                <a:sym typeface="Consolas"/>
              </a:rPr>
              <a:t>void EXTI0_IRQHandler(void) {</a:t>
            </a:r>
            <a:endParaRPr sz="2000">
              <a:solidFill>
                <a:srgbClr val="FF0000"/>
              </a:solidFill>
              <a:latin typeface="Consolas"/>
              <a:ea typeface="Consolas"/>
              <a:cs typeface="Consolas"/>
              <a:sym typeface="Consolas"/>
            </a:endParaRPr>
          </a:p>
          <a:p>
            <a:pPr indent="0" lvl="0" marL="0" rtl="0" algn="l">
              <a:spcBef>
                <a:spcPts val="0"/>
              </a:spcBef>
              <a:spcAft>
                <a:spcPts val="0"/>
              </a:spcAft>
              <a:buNone/>
            </a:pPr>
            <a:r>
              <a:rPr lang="en-US" sz="2000">
                <a:solidFill>
                  <a:srgbClr val="888888"/>
                </a:solidFill>
                <a:latin typeface="Consolas"/>
                <a:ea typeface="Consolas"/>
                <a:cs typeface="Consolas"/>
                <a:sym typeface="Consolas"/>
              </a:rPr>
              <a:t>	// Contains code you want to run </a:t>
            </a:r>
            <a:r>
              <a:rPr lang="en-US" sz="2000">
                <a:solidFill>
                  <a:srgbClr val="888888"/>
                </a:solidFill>
                <a:latin typeface="Consolas"/>
                <a:ea typeface="Consolas"/>
                <a:cs typeface="Consolas"/>
                <a:sym typeface="Consolas"/>
              </a:rPr>
              <a:t>when</a:t>
            </a:r>
            <a:r>
              <a:rPr lang="en-US" sz="2000">
                <a:solidFill>
                  <a:srgbClr val="888888"/>
                </a:solidFill>
                <a:latin typeface="Consolas"/>
                <a:ea typeface="Consolas"/>
                <a:cs typeface="Consolas"/>
                <a:sym typeface="Consolas"/>
              </a:rPr>
              <a:t> the interrupt has </a:t>
            </a:r>
            <a:r>
              <a:rPr lang="en-US" sz="2000">
                <a:solidFill>
                  <a:srgbClr val="888888"/>
                </a:solidFill>
                <a:latin typeface="Consolas"/>
                <a:ea typeface="Consolas"/>
                <a:cs typeface="Consolas"/>
                <a:sym typeface="Consolas"/>
              </a:rPr>
              <a:t>occurred</a:t>
            </a:r>
            <a:endParaRPr sz="2000">
              <a:solidFill>
                <a:srgbClr val="888888"/>
              </a:solidFill>
              <a:latin typeface="Consolas"/>
              <a:ea typeface="Consolas"/>
              <a:cs typeface="Consolas"/>
              <a:sym typeface="Consolas"/>
            </a:endParaRPr>
          </a:p>
          <a:p>
            <a:pPr indent="0" lvl="0" marL="0" rtl="0" algn="l">
              <a:spcBef>
                <a:spcPts val="0"/>
              </a:spcBef>
              <a:spcAft>
                <a:spcPts val="0"/>
              </a:spcAft>
              <a:buNone/>
            </a:pPr>
            <a:r>
              <a:rPr lang="en-US" sz="2000">
                <a:solidFill>
                  <a:srgbClr val="888888"/>
                </a:solidFill>
                <a:latin typeface="Consolas"/>
                <a:ea typeface="Consolas"/>
                <a:cs typeface="Consolas"/>
                <a:sym typeface="Consolas"/>
              </a:rPr>
              <a:t>	// For example- turn on/off LED</a:t>
            </a:r>
            <a:endParaRPr sz="2000">
              <a:solidFill>
                <a:srgbClr val="888888"/>
              </a:solidFill>
              <a:latin typeface="Consolas"/>
              <a:ea typeface="Consolas"/>
              <a:cs typeface="Consolas"/>
              <a:sym typeface="Consolas"/>
            </a:endParaRPr>
          </a:p>
          <a:p>
            <a:pPr indent="0" lvl="0" marL="0" rtl="0" algn="l">
              <a:spcBef>
                <a:spcPts val="0"/>
              </a:spcBef>
              <a:spcAft>
                <a:spcPts val="0"/>
              </a:spcAft>
              <a:buNone/>
            </a:pPr>
            <a:r>
              <a:rPr lang="en-US" sz="2000">
                <a:solidFill>
                  <a:srgbClr val="FF0000"/>
                </a:solidFill>
                <a:latin typeface="Consolas"/>
                <a:ea typeface="Consolas"/>
                <a:cs typeface="Consolas"/>
                <a:sym typeface="Consolas"/>
              </a:rPr>
              <a:t>}</a:t>
            </a:r>
            <a:endParaRPr sz="2000">
              <a:solidFill>
                <a:srgbClr val="FF0000"/>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e4bdb0eb89_0_173"/>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Handling An External Interrupt on PA0</a:t>
            </a:r>
            <a:endParaRPr/>
          </a:p>
        </p:txBody>
      </p:sp>
      <p:sp>
        <p:nvSpPr>
          <p:cNvPr id="246" name="Google Shape;246;g2e4bdb0eb89_0_173"/>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rPr b="1" lang="en-US"/>
              <a:t>Step-7:</a:t>
            </a:r>
            <a:r>
              <a:rPr lang="en-US"/>
              <a:t> </a:t>
            </a:r>
            <a:r>
              <a:rPr b="1" lang="en-US"/>
              <a:t>Write the interrupt handler</a:t>
            </a:r>
            <a:endParaRPr/>
          </a:p>
          <a:p>
            <a:pPr indent="0" lvl="0" marL="0" rtl="0" algn="l">
              <a:spcBef>
                <a:spcPts val="1000"/>
              </a:spcBef>
              <a:spcAft>
                <a:spcPts val="0"/>
              </a:spcAft>
              <a:buSzPts val="1100"/>
              <a:buNone/>
            </a:pPr>
            <a:r>
              <a:rPr lang="en-US"/>
              <a:t>List of IRQHandlers–</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t/>
            </a:r>
            <a:endParaRPr/>
          </a:p>
        </p:txBody>
      </p:sp>
      <p:graphicFrame>
        <p:nvGraphicFramePr>
          <p:cNvPr id="247" name="Google Shape;247;g2e4bdb0eb89_0_173"/>
          <p:cNvGraphicFramePr/>
          <p:nvPr/>
        </p:nvGraphicFramePr>
        <p:xfrm>
          <a:off x="2022138" y="2082025"/>
          <a:ext cx="3000000" cy="3000000"/>
        </p:xfrm>
        <a:graphic>
          <a:graphicData uri="http://schemas.openxmlformats.org/drawingml/2006/table">
            <a:tbl>
              <a:tblPr>
                <a:noFill/>
                <a:tableStyleId>{1CBE4CAB-211F-4FCF-B4C3-922C4A09A764}</a:tableStyleId>
              </a:tblPr>
              <a:tblGrid>
                <a:gridCol w="2450450"/>
                <a:gridCol w="1225175"/>
                <a:gridCol w="4472100"/>
              </a:tblGrid>
              <a:tr h="381000">
                <a:tc>
                  <a:txBody>
                    <a:bodyPr/>
                    <a:lstStyle/>
                    <a:p>
                      <a:pPr indent="0" lvl="0" marL="0" rtl="0" algn="l">
                        <a:spcBef>
                          <a:spcPts val="0"/>
                        </a:spcBef>
                        <a:spcAft>
                          <a:spcPts val="0"/>
                        </a:spcAft>
                        <a:buNone/>
                      </a:pPr>
                      <a:r>
                        <a:rPr b="1" lang="en-US" sz="1800"/>
                        <a:t>PIN </a:t>
                      </a:r>
                      <a:r>
                        <a:rPr b="1" lang="en-US" sz="1800"/>
                        <a:t>#</a:t>
                      </a:r>
                      <a:endParaRPr b="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800"/>
                        <a:t>EXTI #</a:t>
                      </a:r>
                      <a:endParaRPr b="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90000"/>
                        </a:lnSpc>
                        <a:spcBef>
                          <a:spcPts val="1000"/>
                        </a:spcBef>
                        <a:spcAft>
                          <a:spcPts val="0"/>
                        </a:spcAft>
                        <a:buNone/>
                      </a:pPr>
                      <a:r>
                        <a:rPr b="1" lang="en-US" sz="1800">
                          <a:solidFill>
                            <a:schemeClr val="dk1"/>
                          </a:solidFill>
                          <a:latin typeface="Calibri"/>
                          <a:ea typeface="Calibri"/>
                          <a:cs typeface="Calibri"/>
                          <a:sym typeface="Calibri"/>
                        </a:rPr>
                        <a:t>IRQHandler Function</a:t>
                      </a:r>
                      <a:endParaRPr b="1" sz="1800">
                        <a:solidFill>
                          <a:schemeClr val="dk1"/>
                        </a:solidFill>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800"/>
                        <a:t>PA0, PB0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t>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rgbClr val="FF0000"/>
                          </a:solidFill>
                          <a:latin typeface="Consolas"/>
                          <a:ea typeface="Consolas"/>
                          <a:cs typeface="Consolas"/>
                          <a:sym typeface="Consolas"/>
                        </a:rPr>
                        <a:t>EXTI0_IRQHandler</a:t>
                      </a:r>
                      <a:endParaRPr sz="1800">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1800">
                          <a:solidFill>
                            <a:schemeClr val="dk1"/>
                          </a:solidFill>
                        </a:rPr>
                        <a:t>PA1, PB1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rgbClr val="FF0000"/>
                          </a:solidFill>
                          <a:latin typeface="Consolas"/>
                          <a:ea typeface="Consolas"/>
                          <a:cs typeface="Consolas"/>
                          <a:sym typeface="Consolas"/>
                        </a:rPr>
                        <a:t>EXTI1_IRQHandler</a:t>
                      </a:r>
                      <a:endParaRPr sz="1800">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1800">
                          <a:solidFill>
                            <a:schemeClr val="dk1"/>
                          </a:solidFill>
                        </a:rPr>
                        <a:t>PA2, PB2</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t>2</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rgbClr val="FF0000"/>
                          </a:solidFill>
                          <a:latin typeface="Consolas"/>
                          <a:ea typeface="Consolas"/>
                          <a:cs typeface="Consolas"/>
                          <a:sym typeface="Consolas"/>
                        </a:rPr>
                        <a:t>EXTI2_IRQHandler</a:t>
                      </a:r>
                      <a:endParaRPr sz="1800">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1800">
                          <a:solidFill>
                            <a:schemeClr val="dk1"/>
                          </a:solidFill>
                        </a:rPr>
                        <a:t>PA3, PB3</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t>3</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rgbClr val="FF0000"/>
                          </a:solidFill>
                          <a:latin typeface="Consolas"/>
                          <a:ea typeface="Consolas"/>
                          <a:cs typeface="Consolas"/>
                          <a:sym typeface="Consolas"/>
                        </a:rPr>
                        <a:t>EXTI3_IRQHandler</a:t>
                      </a:r>
                      <a:endParaRPr sz="1800">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1800">
                          <a:solidFill>
                            <a:schemeClr val="dk1"/>
                          </a:solidFill>
                        </a:rPr>
                        <a:t>PA4, PB4</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t>4</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rgbClr val="FF0000"/>
                          </a:solidFill>
                          <a:latin typeface="Consolas"/>
                          <a:ea typeface="Consolas"/>
                          <a:cs typeface="Consolas"/>
                          <a:sym typeface="Consolas"/>
                        </a:rPr>
                        <a:t>EXTI4_IRQHandler</a:t>
                      </a:r>
                      <a:endParaRPr sz="1800">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800"/>
                        <a:t>PA</a:t>
                      </a:r>
                      <a:r>
                        <a:rPr lang="en-US" sz="1800"/>
                        <a:t>5 - PA9</a:t>
                      </a:r>
                      <a:endParaRPr sz="1800"/>
                    </a:p>
                    <a:p>
                      <a:pPr indent="0" lvl="0" marL="0" rtl="0" algn="l">
                        <a:spcBef>
                          <a:spcPts val="0"/>
                        </a:spcBef>
                        <a:spcAft>
                          <a:spcPts val="0"/>
                        </a:spcAft>
                        <a:buNone/>
                      </a:pPr>
                      <a:r>
                        <a:rPr lang="en-US" sz="1800">
                          <a:solidFill>
                            <a:schemeClr val="dk1"/>
                          </a:solidFill>
                        </a:rPr>
                        <a:t>PB5 - PB9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t>5 - 9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rgbClr val="FF0000"/>
                          </a:solidFill>
                          <a:latin typeface="Consolas"/>
                          <a:ea typeface="Consolas"/>
                          <a:cs typeface="Consolas"/>
                          <a:sym typeface="Consolas"/>
                        </a:rPr>
                        <a:t>EXTI9_5_IRQHandler</a:t>
                      </a:r>
                      <a:endParaRPr sz="1800">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1800">
                          <a:solidFill>
                            <a:schemeClr val="dk1"/>
                          </a:solidFill>
                        </a:rPr>
                        <a:t>PA10 - PA15</a:t>
                      </a:r>
                      <a:endParaRPr sz="1800">
                        <a:solidFill>
                          <a:schemeClr val="dk1"/>
                        </a:solidFill>
                      </a:endParaRPr>
                    </a:p>
                    <a:p>
                      <a:pPr indent="0" lvl="0" marL="0" rtl="0" algn="l">
                        <a:spcBef>
                          <a:spcPts val="0"/>
                        </a:spcBef>
                        <a:spcAft>
                          <a:spcPts val="0"/>
                        </a:spcAft>
                        <a:buNone/>
                      </a:pPr>
                      <a:r>
                        <a:rPr lang="en-US" sz="1800">
                          <a:solidFill>
                            <a:schemeClr val="dk1"/>
                          </a:solidFill>
                        </a:rPr>
                        <a:t>PB10 - PB15</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PC13 - PC15</a:t>
                      </a:r>
                      <a:endParaRPr sz="1800">
                        <a:solidFill>
                          <a:schemeClr val="dk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t>10 - 15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rgbClr val="FF0000"/>
                          </a:solidFill>
                          <a:latin typeface="Consolas"/>
                          <a:ea typeface="Consolas"/>
                          <a:cs typeface="Consolas"/>
                          <a:sym typeface="Consolas"/>
                        </a:rPr>
                        <a:t>EXTI15_10_IRQHandler</a:t>
                      </a:r>
                      <a:endParaRPr sz="1800">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e4bdb0eb89_0_27"/>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Detect Button Press on PA0 and control LED Connected to PC15</a:t>
            </a:r>
            <a:endParaRPr/>
          </a:p>
        </p:txBody>
      </p:sp>
      <p:sp>
        <p:nvSpPr>
          <p:cNvPr id="253" name="Google Shape;253;g2e4bdb0eb89_0_27"/>
          <p:cNvSpPr txBox="1"/>
          <p:nvPr>
            <p:ph idx="1" type="body"/>
          </p:nvPr>
        </p:nvSpPr>
        <p:spPr>
          <a:xfrm>
            <a:off x="838200" y="1380700"/>
            <a:ext cx="10515600" cy="5234700"/>
          </a:xfrm>
          <a:prstGeom prst="rect">
            <a:avLst/>
          </a:pr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100"/>
              <a:buNone/>
            </a:pPr>
            <a:r>
              <a:rPr lang="en-US" sz="1800">
                <a:solidFill>
                  <a:srgbClr val="FF0000"/>
                </a:solidFill>
                <a:latin typeface="Consolas"/>
                <a:ea typeface="Consolas"/>
                <a:cs typeface="Consolas"/>
                <a:sym typeface="Consolas"/>
              </a:rPr>
              <a:t>#include "stm32f10x.h" </a:t>
            </a:r>
            <a:r>
              <a:rPr lang="en-US" sz="1800">
                <a:solidFill>
                  <a:srgbClr val="888888"/>
                </a:solidFill>
                <a:latin typeface="Consolas"/>
                <a:ea typeface="Consolas"/>
                <a:cs typeface="Consolas"/>
                <a:sym typeface="Consolas"/>
              </a:rPr>
              <a:t>// Device header</a:t>
            </a:r>
            <a:endParaRPr sz="1800">
              <a:solidFill>
                <a:srgbClr val="888888"/>
              </a:solidFill>
              <a:latin typeface="Consolas"/>
              <a:ea typeface="Consolas"/>
              <a:cs typeface="Consolas"/>
              <a:sym typeface="Consolas"/>
            </a:endParaRPr>
          </a:p>
          <a:p>
            <a:pPr indent="0" lvl="0" marL="0" rtl="0" algn="l">
              <a:lnSpc>
                <a:spcPct val="90000"/>
              </a:lnSpc>
              <a:spcBef>
                <a:spcPts val="1000"/>
              </a:spcBef>
              <a:spcAft>
                <a:spcPts val="0"/>
              </a:spcAft>
              <a:buSzPts val="1100"/>
              <a:buNone/>
            </a:pPr>
            <a:r>
              <a:t/>
            </a:r>
            <a:endParaRPr sz="1800">
              <a:solidFill>
                <a:srgbClr val="FF0000"/>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void GPIO_Config(void) {</a:t>
            </a:r>
            <a:endParaRPr sz="1800">
              <a:solidFill>
                <a:srgbClr val="FF0000"/>
              </a:solidFill>
              <a:latin typeface="Consolas"/>
              <a:ea typeface="Consolas"/>
              <a:cs typeface="Consolas"/>
              <a:sym typeface="Consolas"/>
            </a:endParaRPr>
          </a:p>
          <a:p>
            <a:pPr indent="457200" lvl="0" marL="0" rtl="0" algn="l">
              <a:spcBef>
                <a:spcPts val="1000"/>
              </a:spcBef>
              <a:spcAft>
                <a:spcPts val="0"/>
              </a:spcAft>
              <a:buClr>
                <a:schemeClr val="dk1"/>
              </a:buClr>
              <a:buSzPts val="1100"/>
              <a:buFont typeface="Arial"/>
              <a:buNone/>
            </a:pPr>
            <a:r>
              <a:rPr lang="en-US" sz="1800">
                <a:solidFill>
                  <a:srgbClr val="888888"/>
                </a:solidFill>
                <a:latin typeface="Consolas"/>
                <a:ea typeface="Consolas"/>
                <a:cs typeface="Consolas"/>
                <a:sym typeface="Consolas"/>
              </a:rPr>
              <a:t>// Enable clock for GPIOA, GPIOC, and AFIO</a:t>
            </a:r>
            <a:endParaRPr sz="1800">
              <a:solidFill>
                <a:srgbClr val="888888"/>
              </a:solidFill>
              <a:latin typeface="Consolas"/>
              <a:ea typeface="Consolas"/>
              <a:cs typeface="Consolas"/>
              <a:sym typeface="Consolas"/>
            </a:endParaRPr>
          </a:p>
          <a:p>
            <a:pPr indent="457200" lvl="0" marL="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RCC-&gt;APB2ENR |= (1UL&lt;&lt;2) | (1</a:t>
            </a:r>
            <a:r>
              <a:rPr lang="en-US" sz="1800">
                <a:solidFill>
                  <a:srgbClr val="FF0000"/>
                </a:solidFill>
                <a:latin typeface="Consolas"/>
                <a:ea typeface="Consolas"/>
                <a:cs typeface="Consolas"/>
                <a:sym typeface="Consolas"/>
              </a:rPr>
              <a:t>UL</a:t>
            </a:r>
            <a:r>
              <a:rPr lang="en-US" sz="1800">
                <a:solidFill>
                  <a:srgbClr val="FF0000"/>
                </a:solidFill>
                <a:latin typeface="Consolas"/>
                <a:ea typeface="Consolas"/>
                <a:cs typeface="Consolas"/>
                <a:sym typeface="Consolas"/>
              </a:rPr>
              <a:t>&lt;&lt;4) | (1</a:t>
            </a:r>
            <a:r>
              <a:rPr lang="en-US" sz="1800">
                <a:solidFill>
                  <a:srgbClr val="FF0000"/>
                </a:solidFill>
                <a:latin typeface="Consolas"/>
                <a:ea typeface="Consolas"/>
                <a:cs typeface="Consolas"/>
                <a:sym typeface="Consolas"/>
              </a:rPr>
              <a:t>UL</a:t>
            </a:r>
            <a:r>
              <a:rPr lang="en-US" sz="1800">
                <a:solidFill>
                  <a:srgbClr val="FF0000"/>
                </a:solidFill>
                <a:latin typeface="Consolas"/>
                <a:ea typeface="Consolas"/>
                <a:cs typeface="Consolas"/>
                <a:sym typeface="Consolas"/>
              </a:rPr>
              <a:t>&lt;&lt;0); </a:t>
            </a:r>
            <a:r>
              <a:rPr lang="en-US" sz="1800">
                <a:solidFill>
                  <a:srgbClr val="888888"/>
                </a:solidFill>
                <a:latin typeface="Consolas"/>
                <a:ea typeface="Consolas"/>
                <a:cs typeface="Consolas"/>
                <a:sym typeface="Consolas"/>
              </a:rPr>
              <a:t>// You can enable separately</a:t>
            </a:r>
            <a:endParaRPr sz="1800">
              <a:solidFill>
                <a:srgbClr val="FF0000"/>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t/>
            </a:r>
            <a:endParaRPr sz="1800">
              <a:solidFill>
                <a:srgbClr val="FF0000"/>
              </a:solidFill>
              <a:latin typeface="Consolas"/>
              <a:ea typeface="Consolas"/>
              <a:cs typeface="Consolas"/>
              <a:sym typeface="Consolas"/>
            </a:endParaRPr>
          </a:p>
          <a:p>
            <a:pPr indent="457200" lvl="0" marL="0" rtl="0" algn="l">
              <a:spcBef>
                <a:spcPts val="1000"/>
              </a:spcBef>
              <a:spcAft>
                <a:spcPts val="0"/>
              </a:spcAft>
              <a:buClr>
                <a:schemeClr val="dk1"/>
              </a:buClr>
              <a:buSzPts val="1100"/>
              <a:buFont typeface="Arial"/>
              <a:buNone/>
            </a:pPr>
            <a:r>
              <a:rPr lang="en-US" sz="1800">
                <a:solidFill>
                  <a:srgbClr val="888888"/>
                </a:solidFill>
                <a:latin typeface="Consolas"/>
                <a:ea typeface="Consolas"/>
                <a:cs typeface="Consolas"/>
                <a:sym typeface="Consolas"/>
              </a:rPr>
              <a:t>// Configure PA0 as input floating</a:t>
            </a:r>
            <a:endParaRPr sz="1800">
              <a:solidFill>
                <a:srgbClr val="888888"/>
              </a:solidFill>
              <a:latin typeface="Consolas"/>
              <a:ea typeface="Consolas"/>
              <a:cs typeface="Consolas"/>
              <a:sym typeface="Consolas"/>
            </a:endParaRPr>
          </a:p>
          <a:p>
            <a:pPr indent="457200" lvl="0" marL="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GPIOA-&gt;CRL &amp;= ~(15</a:t>
            </a:r>
            <a:r>
              <a:rPr lang="en-US" sz="1800">
                <a:solidFill>
                  <a:srgbClr val="FF0000"/>
                </a:solidFill>
                <a:latin typeface="Consolas"/>
                <a:ea typeface="Consolas"/>
                <a:cs typeface="Consolas"/>
                <a:sym typeface="Consolas"/>
              </a:rPr>
              <a:t>UL</a:t>
            </a:r>
            <a:r>
              <a:rPr lang="en-US" sz="1800">
                <a:solidFill>
                  <a:srgbClr val="FF0000"/>
                </a:solidFill>
                <a:latin typeface="Consolas"/>
                <a:ea typeface="Consolas"/>
                <a:cs typeface="Consolas"/>
                <a:sym typeface="Consolas"/>
              </a:rPr>
              <a:t>&lt;&lt;0); </a:t>
            </a:r>
            <a:r>
              <a:rPr lang="en-US" sz="1800">
                <a:solidFill>
                  <a:srgbClr val="888888"/>
                </a:solidFill>
                <a:latin typeface="Consolas"/>
                <a:ea typeface="Consolas"/>
                <a:cs typeface="Consolas"/>
                <a:sym typeface="Consolas"/>
              </a:rPr>
              <a:t>// Clear mode and configuration bits for PA0</a:t>
            </a:r>
            <a:endParaRPr sz="1800">
              <a:solidFill>
                <a:srgbClr val="888888"/>
              </a:solidFill>
              <a:latin typeface="Consolas"/>
              <a:ea typeface="Consolas"/>
              <a:cs typeface="Consolas"/>
              <a:sym typeface="Consolas"/>
            </a:endParaRPr>
          </a:p>
          <a:p>
            <a:pPr indent="457200" lvl="0" marL="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GPIOA-&gt;CRL |= (4</a:t>
            </a:r>
            <a:r>
              <a:rPr lang="en-US" sz="1800">
                <a:solidFill>
                  <a:srgbClr val="FF0000"/>
                </a:solidFill>
                <a:latin typeface="Consolas"/>
                <a:ea typeface="Consolas"/>
                <a:cs typeface="Consolas"/>
                <a:sym typeface="Consolas"/>
              </a:rPr>
              <a:t>UL</a:t>
            </a:r>
            <a:r>
              <a:rPr lang="en-US" sz="1800">
                <a:solidFill>
                  <a:srgbClr val="FF0000"/>
                </a:solidFill>
                <a:latin typeface="Consolas"/>
                <a:ea typeface="Consolas"/>
                <a:cs typeface="Consolas"/>
                <a:sym typeface="Consolas"/>
              </a:rPr>
              <a:t>&lt;&lt;0); </a:t>
            </a:r>
            <a:r>
              <a:rPr lang="en-US" sz="1800">
                <a:solidFill>
                  <a:srgbClr val="888888"/>
                </a:solidFill>
                <a:latin typeface="Consolas"/>
                <a:ea typeface="Consolas"/>
                <a:cs typeface="Consolas"/>
                <a:sym typeface="Consolas"/>
              </a:rPr>
              <a:t>// Set configuration to input floating</a:t>
            </a:r>
            <a:endParaRPr sz="1800">
              <a:solidFill>
                <a:srgbClr val="888888"/>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t/>
            </a:r>
            <a:endParaRPr sz="1800">
              <a:solidFill>
                <a:srgbClr val="FF0000"/>
              </a:solidFill>
              <a:latin typeface="Consolas"/>
              <a:ea typeface="Consolas"/>
              <a:cs typeface="Consolas"/>
              <a:sym typeface="Consolas"/>
            </a:endParaRPr>
          </a:p>
          <a:p>
            <a:pPr indent="457200" lvl="0" marL="0" rtl="0" algn="l">
              <a:spcBef>
                <a:spcPts val="1000"/>
              </a:spcBef>
              <a:spcAft>
                <a:spcPts val="0"/>
              </a:spcAft>
              <a:buClr>
                <a:schemeClr val="dk1"/>
              </a:buClr>
              <a:buSzPts val="1100"/>
              <a:buFont typeface="Arial"/>
              <a:buNone/>
            </a:pPr>
            <a:r>
              <a:rPr lang="en-US" sz="1800">
                <a:solidFill>
                  <a:srgbClr val="888888"/>
                </a:solidFill>
                <a:latin typeface="Consolas"/>
                <a:ea typeface="Consolas"/>
                <a:cs typeface="Consolas"/>
                <a:sym typeface="Consolas"/>
              </a:rPr>
              <a:t>// Configure PC15 as output push-pull</a:t>
            </a:r>
            <a:endParaRPr sz="1800">
              <a:solidFill>
                <a:srgbClr val="888888"/>
              </a:solidFill>
              <a:latin typeface="Consolas"/>
              <a:ea typeface="Consolas"/>
              <a:cs typeface="Consolas"/>
              <a:sym typeface="Consolas"/>
            </a:endParaRPr>
          </a:p>
          <a:p>
            <a:pPr indent="457200" lvl="0" marL="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GPIOC-&gt;CRH &amp;= ~(15</a:t>
            </a:r>
            <a:r>
              <a:rPr lang="en-US" sz="1800">
                <a:solidFill>
                  <a:srgbClr val="FF0000"/>
                </a:solidFill>
                <a:latin typeface="Consolas"/>
                <a:ea typeface="Consolas"/>
                <a:cs typeface="Consolas"/>
                <a:sym typeface="Consolas"/>
              </a:rPr>
              <a:t>UL</a:t>
            </a:r>
            <a:r>
              <a:rPr lang="en-US" sz="1800">
                <a:solidFill>
                  <a:srgbClr val="FF0000"/>
                </a:solidFill>
                <a:latin typeface="Consolas"/>
                <a:ea typeface="Consolas"/>
                <a:cs typeface="Consolas"/>
                <a:sym typeface="Consolas"/>
              </a:rPr>
              <a:t>&lt;&lt;28); </a:t>
            </a:r>
            <a:r>
              <a:rPr lang="en-US" sz="1800">
                <a:solidFill>
                  <a:srgbClr val="888888"/>
                </a:solidFill>
                <a:latin typeface="Consolas"/>
                <a:ea typeface="Consolas"/>
                <a:cs typeface="Consolas"/>
                <a:sym typeface="Consolas"/>
              </a:rPr>
              <a:t>// Clear mode and configuration bits for PC15</a:t>
            </a:r>
            <a:endParaRPr sz="1800">
              <a:solidFill>
                <a:srgbClr val="888888"/>
              </a:solidFill>
              <a:latin typeface="Consolas"/>
              <a:ea typeface="Consolas"/>
              <a:cs typeface="Consolas"/>
              <a:sym typeface="Consolas"/>
            </a:endParaRPr>
          </a:p>
          <a:p>
            <a:pPr indent="457200" lvl="0" marL="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GPIOC-&gt;CRH |= (3</a:t>
            </a:r>
            <a:r>
              <a:rPr lang="en-US" sz="1800">
                <a:solidFill>
                  <a:srgbClr val="FF0000"/>
                </a:solidFill>
                <a:latin typeface="Consolas"/>
                <a:ea typeface="Consolas"/>
                <a:cs typeface="Consolas"/>
                <a:sym typeface="Consolas"/>
              </a:rPr>
              <a:t>UL</a:t>
            </a:r>
            <a:r>
              <a:rPr lang="en-US" sz="1800">
                <a:solidFill>
                  <a:srgbClr val="FF0000"/>
                </a:solidFill>
                <a:latin typeface="Consolas"/>
                <a:ea typeface="Consolas"/>
                <a:cs typeface="Consolas"/>
                <a:sym typeface="Consolas"/>
              </a:rPr>
              <a:t>&lt;&lt;28); </a:t>
            </a:r>
            <a:r>
              <a:rPr lang="en-US" sz="1800">
                <a:solidFill>
                  <a:srgbClr val="888888"/>
                </a:solidFill>
                <a:latin typeface="Consolas"/>
                <a:ea typeface="Consolas"/>
                <a:cs typeface="Consolas"/>
                <a:sym typeface="Consolas"/>
              </a:rPr>
              <a:t>// Set mode to 50 MHz output push-pull</a:t>
            </a:r>
            <a:endParaRPr sz="1800">
              <a:solidFill>
                <a:srgbClr val="888888"/>
              </a:solidFill>
              <a:latin typeface="Consolas"/>
              <a:ea typeface="Consolas"/>
              <a:cs typeface="Consolas"/>
              <a:sym typeface="Consolas"/>
            </a:endParaRPr>
          </a:p>
          <a:p>
            <a:pPr indent="0" lvl="0" marL="0" rtl="0" algn="l">
              <a:lnSpc>
                <a:spcPct val="90000"/>
              </a:lnSpc>
              <a:spcBef>
                <a:spcPts val="1000"/>
              </a:spcBef>
              <a:spcAft>
                <a:spcPts val="0"/>
              </a:spcAft>
              <a:buSzPts val="1100"/>
              <a:buNone/>
            </a:pPr>
            <a:r>
              <a:rPr lang="en-US" sz="1800">
                <a:solidFill>
                  <a:srgbClr val="FF0000"/>
                </a:solidFill>
                <a:latin typeface="Consolas"/>
                <a:ea typeface="Consolas"/>
                <a:cs typeface="Consolas"/>
                <a:sym typeface="Consolas"/>
              </a:rPr>
              <a:t>}</a:t>
            </a:r>
            <a:endParaRPr sz="1800">
              <a:solidFill>
                <a:srgbClr val="FF0000"/>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e4bdb0eb89_0_197"/>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Detect Button Press on PA0 and control LED Connected to PC15</a:t>
            </a:r>
            <a:endParaRPr/>
          </a:p>
        </p:txBody>
      </p:sp>
      <p:sp>
        <p:nvSpPr>
          <p:cNvPr id="259" name="Google Shape;259;g2e4bdb0eb89_0_197"/>
          <p:cNvSpPr txBox="1"/>
          <p:nvPr>
            <p:ph idx="1" type="body"/>
          </p:nvPr>
        </p:nvSpPr>
        <p:spPr>
          <a:xfrm>
            <a:off x="838200" y="1380700"/>
            <a:ext cx="10515600" cy="5234700"/>
          </a:xfrm>
          <a:prstGeom prst="rect">
            <a:avLst/>
          </a:pr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1000"/>
              </a:spcBef>
              <a:spcAft>
                <a:spcPts val="0"/>
              </a:spcAft>
              <a:buSzPts val="1100"/>
              <a:buNone/>
            </a:pPr>
            <a:r>
              <a:rPr lang="en-US" sz="1800">
                <a:solidFill>
                  <a:srgbClr val="FF0000"/>
                </a:solidFill>
                <a:latin typeface="Consolas"/>
                <a:ea typeface="Consolas"/>
                <a:cs typeface="Consolas"/>
                <a:sym typeface="Consolas"/>
              </a:rPr>
              <a:t>void EXTI_Config(void) {</a:t>
            </a:r>
            <a:endParaRPr sz="18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1800">
                <a:solidFill>
                  <a:srgbClr val="FF0000"/>
                </a:solidFill>
                <a:latin typeface="Consolas"/>
                <a:ea typeface="Consolas"/>
                <a:cs typeface="Consolas"/>
                <a:sym typeface="Consolas"/>
              </a:rPr>
              <a:t>	</a:t>
            </a:r>
            <a:r>
              <a:rPr lang="en-US" sz="1800">
                <a:solidFill>
                  <a:srgbClr val="888888"/>
                </a:solidFill>
                <a:latin typeface="Consolas"/>
                <a:ea typeface="Consolas"/>
                <a:cs typeface="Consolas"/>
                <a:sym typeface="Consolas"/>
              </a:rPr>
              <a:t>// Configure EXTI line 0 to be triggered by PA0</a:t>
            </a:r>
            <a:endParaRPr sz="18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1800">
                <a:solidFill>
                  <a:srgbClr val="FF0000"/>
                </a:solidFill>
                <a:latin typeface="Consolas"/>
                <a:ea typeface="Consolas"/>
                <a:cs typeface="Consolas"/>
                <a:sym typeface="Consolas"/>
              </a:rPr>
              <a:t>	AFIO-&gt;EXTICR[0] &amp;= ~(15UL&lt;&lt;0);  </a:t>
            </a:r>
            <a:r>
              <a:rPr lang="en-US" sz="1800">
                <a:solidFill>
                  <a:srgbClr val="888888"/>
                </a:solidFill>
                <a:latin typeface="Consolas"/>
                <a:ea typeface="Consolas"/>
                <a:cs typeface="Consolas"/>
                <a:sym typeface="Consolas"/>
              </a:rPr>
              <a:t>// Clear EXTI0 bits</a:t>
            </a:r>
            <a:endParaRPr sz="18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1800">
                <a:solidFill>
                  <a:srgbClr val="FF0000"/>
                </a:solidFill>
                <a:latin typeface="Consolas"/>
                <a:ea typeface="Consolas"/>
                <a:cs typeface="Consolas"/>
                <a:sym typeface="Consolas"/>
              </a:rPr>
              <a:t>	AFIO-&gt;EXTICR[0] |= (0UL&lt;&lt;0);   </a:t>
            </a:r>
            <a:r>
              <a:rPr lang="en-US" sz="1800">
                <a:solidFill>
                  <a:srgbClr val="888888"/>
                </a:solidFill>
                <a:latin typeface="Consolas"/>
                <a:ea typeface="Consolas"/>
                <a:cs typeface="Consolas"/>
                <a:sym typeface="Consolas"/>
              </a:rPr>
              <a:t>// Set EXTI0 to PA0</a:t>
            </a:r>
            <a:endParaRPr sz="18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t/>
            </a:r>
            <a:endParaRPr sz="18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1800">
                <a:solidFill>
                  <a:srgbClr val="FF0000"/>
                </a:solidFill>
                <a:latin typeface="Consolas"/>
                <a:ea typeface="Consolas"/>
                <a:cs typeface="Consolas"/>
                <a:sym typeface="Consolas"/>
              </a:rPr>
              <a:t>	</a:t>
            </a:r>
            <a:r>
              <a:rPr lang="en-US" sz="1800">
                <a:solidFill>
                  <a:srgbClr val="888888"/>
                </a:solidFill>
                <a:latin typeface="Consolas"/>
                <a:ea typeface="Consolas"/>
                <a:cs typeface="Consolas"/>
                <a:sym typeface="Consolas"/>
              </a:rPr>
              <a:t>// Configure EXTI0 line to trigger on rising edge</a:t>
            </a:r>
            <a:endParaRPr sz="18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1800">
                <a:solidFill>
                  <a:srgbClr val="FF0000"/>
                </a:solidFill>
                <a:latin typeface="Consolas"/>
                <a:ea typeface="Consolas"/>
                <a:cs typeface="Consolas"/>
                <a:sym typeface="Consolas"/>
              </a:rPr>
              <a:t>	EXTI-&gt;IMR |= (1UL&lt;&lt;0);   </a:t>
            </a:r>
            <a:r>
              <a:rPr lang="en-US" sz="1800">
                <a:solidFill>
                  <a:srgbClr val="888888"/>
                </a:solidFill>
                <a:latin typeface="Consolas"/>
                <a:ea typeface="Consolas"/>
                <a:cs typeface="Consolas"/>
                <a:sym typeface="Consolas"/>
              </a:rPr>
              <a:t>// Unmask EXTI0</a:t>
            </a:r>
            <a:endParaRPr sz="18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1800">
                <a:solidFill>
                  <a:srgbClr val="FF0000"/>
                </a:solidFill>
                <a:latin typeface="Consolas"/>
                <a:ea typeface="Consolas"/>
                <a:cs typeface="Consolas"/>
                <a:sym typeface="Consolas"/>
              </a:rPr>
              <a:t>	EXTI-&gt;RTSR |= (1UL&lt;&lt;0); </a:t>
            </a:r>
            <a:r>
              <a:rPr lang="en-US" sz="1800">
                <a:solidFill>
                  <a:srgbClr val="888888"/>
                </a:solidFill>
                <a:latin typeface="Consolas"/>
                <a:ea typeface="Consolas"/>
                <a:cs typeface="Consolas"/>
                <a:sym typeface="Consolas"/>
              </a:rPr>
              <a:t> // Trigger on rising edge</a:t>
            </a:r>
            <a:endParaRPr sz="18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1800">
                <a:solidFill>
                  <a:srgbClr val="FF0000"/>
                </a:solidFill>
                <a:latin typeface="Consolas"/>
                <a:ea typeface="Consolas"/>
                <a:cs typeface="Consolas"/>
                <a:sym typeface="Consolas"/>
              </a:rPr>
              <a:t>	EXTI-&gt;FTSR |= (1UL&lt;&lt;0); </a:t>
            </a:r>
            <a:r>
              <a:rPr lang="en-US" sz="1800">
                <a:solidFill>
                  <a:srgbClr val="888888"/>
                </a:solidFill>
                <a:latin typeface="Consolas"/>
                <a:ea typeface="Consolas"/>
                <a:cs typeface="Consolas"/>
                <a:sym typeface="Consolas"/>
              </a:rPr>
              <a:t> // Trigger on falling edge</a:t>
            </a:r>
            <a:endParaRPr sz="1800">
              <a:solidFill>
                <a:srgbClr val="888888"/>
              </a:solidFill>
              <a:latin typeface="Consolas"/>
              <a:ea typeface="Consolas"/>
              <a:cs typeface="Consolas"/>
              <a:sym typeface="Consolas"/>
            </a:endParaRPr>
          </a:p>
          <a:p>
            <a:pPr indent="0" lvl="0" marL="0" rtl="0" algn="l">
              <a:lnSpc>
                <a:spcPct val="90000"/>
              </a:lnSpc>
              <a:spcBef>
                <a:spcPts val="1000"/>
              </a:spcBef>
              <a:spcAft>
                <a:spcPts val="0"/>
              </a:spcAft>
              <a:buSzPts val="1100"/>
              <a:buNone/>
            </a:pPr>
            <a:r>
              <a:rPr lang="en-US" sz="1800">
                <a:solidFill>
                  <a:srgbClr val="FF0000"/>
                </a:solidFill>
                <a:latin typeface="Consolas"/>
                <a:ea typeface="Consolas"/>
                <a:cs typeface="Consolas"/>
                <a:sym typeface="Consolas"/>
              </a:rPr>
              <a:t>}</a:t>
            </a:r>
            <a:endParaRPr sz="1800">
              <a:solidFill>
                <a:srgbClr val="FF0000"/>
              </a:solidFill>
              <a:latin typeface="Consolas"/>
              <a:ea typeface="Consolas"/>
              <a:cs typeface="Consolas"/>
              <a:sym typeface="Consolas"/>
            </a:endParaRPr>
          </a:p>
          <a:p>
            <a:pPr indent="0" lvl="0" marL="0" rtl="0" algn="l">
              <a:lnSpc>
                <a:spcPct val="90000"/>
              </a:lnSpc>
              <a:spcBef>
                <a:spcPts val="1000"/>
              </a:spcBef>
              <a:spcAft>
                <a:spcPts val="0"/>
              </a:spcAft>
              <a:buSzPts val="1100"/>
              <a:buNone/>
            </a:pPr>
            <a:r>
              <a:t/>
            </a:r>
            <a:endParaRPr sz="1800">
              <a:solidFill>
                <a:srgbClr val="FF0000"/>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void NVIC_Config(void) {</a:t>
            </a:r>
            <a:endParaRPr sz="1800">
              <a:solidFill>
                <a:srgbClr val="FF0000"/>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	NVIC_EnableIRQ(EXTI0_IRQn); </a:t>
            </a:r>
            <a:r>
              <a:rPr lang="en-US" sz="1800">
                <a:solidFill>
                  <a:srgbClr val="888888"/>
                </a:solidFill>
                <a:latin typeface="Consolas"/>
                <a:ea typeface="Consolas"/>
                <a:cs typeface="Consolas"/>
                <a:sym typeface="Consolas"/>
              </a:rPr>
              <a:t> // Enable EXTI0 interrupt in NVIC</a:t>
            </a:r>
            <a:endParaRPr sz="1800">
              <a:solidFill>
                <a:srgbClr val="888888"/>
              </a:solidFill>
              <a:latin typeface="Consolas"/>
              <a:ea typeface="Consolas"/>
              <a:cs typeface="Consolas"/>
              <a:sym typeface="Consolas"/>
            </a:endParaRPr>
          </a:p>
          <a:p>
            <a:pPr indent="0" lvl="0" marL="0" rtl="0" algn="l">
              <a:lnSpc>
                <a:spcPct val="90000"/>
              </a:lnSpc>
              <a:spcBef>
                <a:spcPts val="1000"/>
              </a:spcBef>
              <a:spcAft>
                <a:spcPts val="0"/>
              </a:spcAft>
              <a:buSzPts val="1100"/>
              <a:buNone/>
            </a:pPr>
            <a:r>
              <a:rPr lang="en-US" sz="1800">
                <a:solidFill>
                  <a:srgbClr val="FF0000"/>
                </a:solidFill>
                <a:latin typeface="Consolas"/>
                <a:ea typeface="Consolas"/>
                <a:cs typeface="Consolas"/>
                <a:sym typeface="Consolas"/>
              </a:rPr>
              <a:t>}</a:t>
            </a:r>
            <a:endParaRPr sz="1800">
              <a:solidFill>
                <a:srgbClr val="FF0000"/>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e4bdb0eb89_0_191"/>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Detect Button Press on PA0 and control LED Connected to PC15</a:t>
            </a:r>
            <a:endParaRPr/>
          </a:p>
        </p:txBody>
      </p:sp>
      <p:sp>
        <p:nvSpPr>
          <p:cNvPr id="265" name="Google Shape;265;g2e4bdb0eb89_0_191"/>
          <p:cNvSpPr txBox="1"/>
          <p:nvPr>
            <p:ph idx="1" type="body"/>
          </p:nvPr>
        </p:nvSpPr>
        <p:spPr>
          <a:xfrm>
            <a:off x="838200" y="1380700"/>
            <a:ext cx="10515600" cy="5234700"/>
          </a:xfrm>
          <a:prstGeom prst="rect">
            <a:avLst/>
          </a:pr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void EXTI0_IRQHandler(void) {</a:t>
            </a:r>
            <a:endParaRPr sz="1800">
              <a:solidFill>
                <a:srgbClr val="FF0000"/>
              </a:solidFill>
              <a:latin typeface="Consolas"/>
              <a:ea typeface="Consolas"/>
              <a:cs typeface="Consolas"/>
              <a:sym typeface="Consolas"/>
            </a:endParaRPr>
          </a:p>
          <a:p>
            <a:pPr indent="457200" lvl="0" marL="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if (EXTI-&gt;PR &amp; (1UL&lt;&lt;0)) { </a:t>
            </a:r>
            <a:r>
              <a:rPr lang="en-US" sz="1800">
                <a:solidFill>
                  <a:srgbClr val="888888"/>
                </a:solidFill>
                <a:latin typeface="Consolas"/>
                <a:ea typeface="Consolas"/>
                <a:cs typeface="Consolas"/>
                <a:sym typeface="Consolas"/>
              </a:rPr>
              <a:t>// Check if EXTI0 interrupt pending</a:t>
            </a:r>
            <a:endParaRPr sz="1800">
              <a:solidFill>
                <a:srgbClr val="888888"/>
              </a:solidFill>
              <a:latin typeface="Consolas"/>
              <a:ea typeface="Consolas"/>
              <a:cs typeface="Consolas"/>
              <a:sym typeface="Consolas"/>
            </a:endParaRPr>
          </a:p>
          <a:p>
            <a:pPr indent="457200" lvl="0" marL="45720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EXTI-&gt;PR |= (1UL</a:t>
            </a:r>
            <a:r>
              <a:rPr lang="en-US" sz="1800">
                <a:solidFill>
                  <a:srgbClr val="FF0000"/>
                </a:solidFill>
                <a:latin typeface="Consolas"/>
                <a:ea typeface="Consolas"/>
                <a:cs typeface="Consolas"/>
                <a:sym typeface="Consolas"/>
              </a:rPr>
              <a:t>&lt;&lt;</a:t>
            </a:r>
            <a:r>
              <a:rPr lang="en-US" sz="1800">
                <a:solidFill>
                  <a:srgbClr val="FF0000"/>
                </a:solidFill>
                <a:latin typeface="Consolas"/>
                <a:ea typeface="Consolas"/>
                <a:cs typeface="Consolas"/>
                <a:sym typeface="Consolas"/>
              </a:rPr>
              <a:t>0);</a:t>
            </a:r>
            <a:r>
              <a:rPr lang="en-US" sz="1800">
                <a:solidFill>
                  <a:srgbClr val="888888"/>
                </a:solidFill>
                <a:latin typeface="Consolas"/>
                <a:ea typeface="Consolas"/>
                <a:cs typeface="Consolas"/>
                <a:sym typeface="Consolas"/>
              </a:rPr>
              <a:t> // Clear the interrupt pending bit</a:t>
            </a:r>
            <a:endParaRPr sz="1800">
              <a:solidFill>
                <a:srgbClr val="888888"/>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t/>
            </a:r>
            <a:endParaRPr sz="1800">
              <a:solidFill>
                <a:srgbClr val="FF0000"/>
              </a:solidFill>
              <a:latin typeface="Consolas"/>
              <a:ea typeface="Consolas"/>
              <a:cs typeface="Consolas"/>
              <a:sym typeface="Consolas"/>
            </a:endParaRPr>
          </a:p>
          <a:p>
            <a:pPr indent="457200" lvl="0" marL="457200" rtl="0" algn="l">
              <a:spcBef>
                <a:spcPts val="1000"/>
              </a:spcBef>
              <a:spcAft>
                <a:spcPts val="0"/>
              </a:spcAft>
              <a:buClr>
                <a:schemeClr val="dk1"/>
              </a:buClr>
              <a:buSzPts val="1100"/>
              <a:buFont typeface="Arial"/>
              <a:buNone/>
            </a:pPr>
            <a:r>
              <a:rPr lang="en-US" sz="1800">
                <a:solidFill>
                  <a:srgbClr val="888888"/>
                </a:solidFill>
                <a:latin typeface="Consolas"/>
                <a:ea typeface="Consolas"/>
                <a:cs typeface="Consolas"/>
                <a:sym typeface="Consolas"/>
              </a:rPr>
              <a:t>// Toggle PC15 based on PA0 input state</a:t>
            </a:r>
            <a:endParaRPr sz="1800">
              <a:solidFill>
                <a:srgbClr val="888888"/>
              </a:solidFill>
              <a:latin typeface="Consolas"/>
              <a:ea typeface="Consolas"/>
              <a:cs typeface="Consolas"/>
              <a:sym typeface="Consolas"/>
            </a:endParaRPr>
          </a:p>
          <a:p>
            <a:pPr indent="457200" lvl="0" marL="45720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if (GPIOA-&gt;IDR &amp; (1UL</a:t>
            </a:r>
            <a:r>
              <a:rPr lang="en-US" sz="1800">
                <a:solidFill>
                  <a:srgbClr val="FF0000"/>
                </a:solidFill>
                <a:latin typeface="Consolas"/>
                <a:ea typeface="Consolas"/>
                <a:cs typeface="Consolas"/>
                <a:sym typeface="Consolas"/>
              </a:rPr>
              <a:t>&lt;&lt;</a:t>
            </a:r>
            <a:r>
              <a:rPr lang="en-US" sz="1800">
                <a:solidFill>
                  <a:srgbClr val="FF0000"/>
                </a:solidFill>
                <a:latin typeface="Consolas"/>
                <a:ea typeface="Consolas"/>
                <a:cs typeface="Consolas"/>
                <a:sym typeface="Consolas"/>
              </a:rPr>
              <a:t>0)) {</a:t>
            </a:r>
            <a:endParaRPr sz="1800">
              <a:solidFill>
                <a:srgbClr val="FF0000"/>
              </a:solidFill>
              <a:latin typeface="Consolas"/>
              <a:ea typeface="Consolas"/>
              <a:cs typeface="Consolas"/>
              <a:sym typeface="Consolas"/>
            </a:endParaRPr>
          </a:p>
          <a:p>
            <a:pPr indent="457200" lvl="0" marL="91440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GPIOC-&gt;ODR |= (1UL&lt;&lt;15); </a:t>
            </a:r>
            <a:r>
              <a:rPr lang="en-US" sz="1800">
                <a:solidFill>
                  <a:srgbClr val="888888"/>
                </a:solidFill>
                <a:latin typeface="Consolas"/>
                <a:ea typeface="Consolas"/>
                <a:cs typeface="Consolas"/>
                <a:sym typeface="Consolas"/>
              </a:rPr>
              <a:t>// Turn on PC15</a:t>
            </a:r>
            <a:endParaRPr sz="1800">
              <a:solidFill>
                <a:srgbClr val="888888"/>
              </a:solidFill>
              <a:latin typeface="Consolas"/>
              <a:ea typeface="Consolas"/>
              <a:cs typeface="Consolas"/>
              <a:sym typeface="Consolas"/>
            </a:endParaRPr>
          </a:p>
          <a:p>
            <a:pPr indent="457200" lvl="0" marL="45720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a:t>
            </a:r>
            <a:endParaRPr sz="1800">
              <a:solidFill>
                <a:srgbClr val="FF0000"/>
              </a:solidFill>
              <a:latin typeface="Consolas"/>
              <a:ea typeface="Consolas"/>
              <a:cs typeface="Consolas"/>
              <a:sym typeface="Consolas"/>
            </a:endParaRPr>
          </a:p>
          <a:p>
            <a:pPr indent="457200" lvl="0" marL="45720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else {</a:t>
            </a:r>
            <a:endParaRPr sz="1800">
              <a:solidFill>
                <a:srgbClr val="FF0000"/>
              </a:solidFill>
              <a:latin typeface="Consolas"/>
              <a:ea typeface="Consolas"/>
              <a:cs typeface="Consolas"/>
              <a:sym typeface="Consolas"/>
            </a:endParaRPr>
          </a:p>
          <a:p>
            <a:pPr indent="457200" lvl="0" marL="91440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GPIOC-&gt;ODR &amp;= ~(</a:t>
            </a:r>
            <a:r>
              <a:rPr lang="en-US" sz="1800">
                <a:solidFill>
                  <a:srgbClr val="FF0000"/>
                </a:solidFill>
                <a:latin typeface="Consolas"/>
                <a:ea typeface="Consolas"/>
                <a:cs typeface="Consolas"/>
                <a:sym typeface="Consolas"/>
              </a:rPr>
              <a:t>1UL</a:t>
            </a:r>
            <a:r>
              <a:rPr lang="en-US" sz="1800">
                <a:solidFill>
                  <a:srgbClr val="FF0000"/>
                </a:solidFill>
                <a:latin typeface="Consolas"/>
                <a:ea typeface="Consolas"/>
                <a:cs typeface="Consolas"/>
                <a:sym typeface="Consolas"/>
              </a:rPr>
              <a:t>&lt;&lt;15); </a:t>
            </a:r>
            <a:r>
              <a:rPr lang="en-US" sz="1800">
                <a:solidFill>
                  <a:srgbClr val="888888"/>
                </a:solidFill>
                <a:latin typeface="Consolas"/>
                <a:ea typeface="Consolas"/>
                <a:cs typeface="Consolas"/>
                <a:sym typeface="Consolas"/>
              </a:rPr>
              <a:t>// Turn off PC15</a:t>
            </a:r>
            <a:endParaRPr sz="1800">
              <a:solidFill>
                <a:srgbClr val="888888"/>
              </a:solidFill>
              <a:latin typeface="Consolas"/>
              <a:ea typeface="Consolas"/>
              <a:cs typeface="Consolas"/>
              <a:sym typeface="Consolas"/>
            </a:endParaRPr>
          </a:p>
          <a:p>
            <a:pPr indent="457200" lvl="0" marL="45720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a:t>
            </a:r>
            <a:endParaRPr sz="1800">
              <a:solidFill>
                <a:srgbClr val="FF0000"/>
              </a:solidFill>
              <a:latin typeface="Consolas"/>
              <a:ea typeface="Consolas"/>
              <a:cs typeface="Consolas"/>
              <a:sym typeface="Consolas"/>
            </a:endParaRPr>
          </a:p>
          <a:p>
            <a:pPr indent="457200" lvl="0" marL="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a:t>
            </a:r>
            <a:endParaRPr sz="1800">
              <a:solidFill>
                <a:srgbClr val="FF0000"/>
              </a:solidFill>
              <a:latin typeface="Consolas"/>
              <a:ea typeface="Consolas"/>
              <a:cs typeface="Consolas"/>
              <a:sym typeface="Consolas"/>
            </a:endParaRPr>
          </a:p>
          <a:p>
            <a:pPr indent="0" lvl="0" marL="0" rtl="0" algn="l">
              <a:lnSpc>
                <a:spcPct val="90000"/>
              </a:lnSpc>
              <a:spcBef>
                <a:spcPts val="1000"/>
              </a:spcBef>
              <a:spcAft>
                <a:spcPts val="0"/>
              </a:spcAft>
              <a:buSzPts val="1100"/>
              <a:buNone/>
            </a:pPr>
            <a:r>
              <a:rPr lang="en-US" sz="1800">
                <a:solidFill>
                  <a:srgbClr val="FF0000"/>
                </a:solidFill>
                <a:latin typeface="Consolas"/>
                <a:ea typeface="Consolas"/>
                <a:cs typeface="Consolas"/>
                <a:sym typeface="Consolas"/>
              </a:rPr>
              <a:t>}</a:t>
            </a:r>
            <a:endParaRPr sz="1800">
              <a:solidFill>
                <a:srgbClr val="FF0000"/>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e4cf484740_0_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Detect Button Press on PA0 and control LED Connected to PC15</a:t>
            </a:r>
            <a:endParaRPr/>
          </a:p>
        </p:txBody>
      </p:sp>
      <p:sp>
        <p:nvSpPr>
          <p:cNvPr id="271" name="Google Shape;271;g2e4cf484740_0_0"/>
          <p:cNvSpPr txBox="1"/>
          <p:nvPr>
            <p:ph idx="1" type="body"/>
          </p:nvPr>
        </p:nvSpPr>
        <p:spPr>
          <a:xfrm>
            <a:off x="838200" y="1380700"/>
            <a:ext cx="10515600" cy="5234700"/>
          </a:xfrm>
          <a:prstGeom prst="rect">
            <a:avLst/>
          </a:pr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int main(void) {</a:t>
            </a:r>
            <a:endParaRPr sz="1800">
              <a:solidFill>
                <a:srgbClr val="FF0000"/>
              </a:solidFill>
              <a:latin typeface="Consolas"/>
              <a:ea typeface="Consolas"/>
              <a:cs typeface="Consolas"/>
              <a:sym typeface="Consolas"/>
            </a:endParaRPr>
          </a:p>
          <a:p>
            <a:pPr indent="457200" lvl="0" marL="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GPIO_Config();</a:t>
            </a:r>
            <a:endParaRPr sz="1800">
              <a:solidFill>
                <a:srgbClr val="FF0000"/>
              </a:solidFill>
              <a:latin typeface="Consolas"/>
              <a:ea typeface="Consolas"/>
              <a:cs typeface="Consolas"/>
              <a:sym typeface="Consolas"/>
            </a:endParaRPr>
          </a:p>
          <a:p>
            <a:pPr indent="457200" lvl="0" marL="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EXTI_Config();</a:t>
            </a:r>
            <a:endParaRPr sz="1800">
              <a:solidFill>
                <a:srgbClr val="FF0000"/>
              </a:solidFill>
              <a:latin typeface="Consolas"/>
              <a:ea typeface="Consolas"/>
              <a:cs typeface="Consolas"/>
              <a:sym typeface="Consolas"/>
            </a:endParaRPr>
          </a:p>
          <a:p>
            <a:pPr indent="457200" lvl="0" marL="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NVIC_Config();</a:t>
            </a:r>
            <a:endParaRPr sz="1800">
              <a:solidFill>
                <a:srgbClr val="FF0000"/>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t/>
            </a:r>
            <a:endParaRPr sz="1800">
              <a:solidFill>
                <a:srgbClr val="FF0000"/>
              </a:solidFill>
              <a:latin typeface="Consolas"/>
              <a:ea typeface="Consolas"/>
              <a:cs typeface="Consolas"/>
              <a:sym typeface="Consolas"/>
            </a:endParaRPr>
          </a:p>
          <a:p>
            <a:pPr indent="457200" lvl="0" marL="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while(1)</a:t>
            </a:r>
            <a:endParaRPr sz="1800">
              <a:solidFill>
                <a:srgbClr val="FF0000"/>
              </a:solidFill>
              <a:latin typeface="Consolas"/>
              <a:ea typeface="Consolas"/>
              <a:cs typeface="Consolas"/>
              <a:sym typeface="Consolas"/>
            </a:endParaRPr>
          </a:p>
          <a:p>
            <a:pPr indent="457200" lvl="0" marL="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a:t>
            </a:r>
            <a:endParaRPr sz="1800">
              <a:solidFill>
                <a:srgbClr val="FF0000"/>
              </a:solidFill>
              <a:latin typeface="Consolas"/>
              <a:ea typeface="Consolas"/>
              <a:cs typeface="Consolas"/>
              <a:sym typeface="Consolas"/>
            </a:endParaRPr>
          </a:p>
          <a:p>
            <a:pPr indent="457200" lvl="0" marL="457200" rtl="0" algn="l">
              <a:spcBef>
                <a:spcPts val="1000"/>
              </a:spcBef>
              <a:spcAft>
                <a:spcPts val="0"/>
              </a:spcAft>
              <a:buClr>
                <a:schemeClr val="dk1"/>
              </a:buClr>
              <a:buSzPts val="1100"/>
              <a:buFont typeface="Arial"/>
              <a:buNone/>
            </a:pPr>
            <a:r>
              <a:rPr lang="en-US" sz="1800">
                <a:solidFill>
                  <a:srgbClr val="888888"/>
                </a:solidFill>
                <a:latin typeface="Consolas"/>
                <a:ea typeface="Consolas"/>
                <a:cs typeface="Consolas"/>
                <a:sym typeface="Consolas"/>
              </a:rPr>
              <a:t>// Main loop does nothing, waiting for interrupt</a:t>
            </a:r>
            <a:endParaRPr sz="1800">
              <a:solidFill>
                <a:srgbClr val="888888"/>
              </a:solidFill>
              <a:latin typeface="Consolas"/>
              <a:ea typeface="Consolas"/>
              <a:cs typeface="Consolas"/>
              <a:sym typeface="Consolas"/>
            </a:endParaRPr>
          </a:p>
          <a:p>
            <a:pPr indent="457200" lvl="0" marL="0" rtl="0" algn="l">
              <a:spcBef>
                <a:spcPts val="1000"/>
              </a:spcBef>
              <a:spcAft>
                <a:spcPts val="0"/>
              </a:spcAft>
              <a:buClr>
                <a:schemeClr val="dk1"/>
              </a:buClr>
              <a:buSzPts val="1100"/>
              <a:buFont typeface="Arial"/>
              <a:buNone/>
            </a:pPr>
            <a:r>
              <a:rPr lang="en-US" sz="1800">
                <a:solidFill>
                  <a:srgbClr val="FF0000"/>
                </a:solidFill>
                <a:latin typeface="Consolas"/>
                <a:ea typeface="Consolas"/>
                <a:cs typeface="Consolas"/>
                <a:sym typeface="Consolas"/>
              </a:rPr>
              <a:t>}</a:t>
            </a:r>
            <a:endParaRPr sz="1800">
              <a:solidFill>
                <a:srgbClr val="FF0000"/>
              </a:solidFill>
              <a:latin typeface="Consolas"/>
              <a:ea typeface="Consolas"/>
              <a:cs typeface="Consolas"/>
              <a:sym typeface="Consolas"/>
            </a:endParaRPr>
          </a:p>
          <a:p>
            <a:pPr indent="0" lvl="0" marL="0" rtl="0" algn="l">
              <a:lnSpc>
                <a:spcPct val="90000"/>
              </a:lnSpc>
              <a:spcBef>
                <a:spcPts val="1000"/>
              </a:spcBef>
              <a:spcAft>
                <a:spcPts val="0"/>
              </a:spcAft>
              <a:buSzPts val="1100"/>
              <a:buNone/>
            </a:pPr>
            <a:r>
              <a:rPr lang="en-US" sz="1800">
                <a:solidFill>
                  <a:srgbClr val="FF0000"/>
                </a:solidFill>
                <a:latin typeface="Consolas"/>
                <a:ea typeface="Consolas"/>
                <a:cs typeface="Consolas"/>
                <a:sym typeface="Consolas"/>
              </a:rPr>
              <a:t>}</a:t>
            </a:r>
            <a:endParaRPr sz="1800">
              <a:solidFill>
                <a:srgbClr val="FF0000"/>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f395285c6e_0_2"/>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Sample Questions</a:t>
            </a:r>
            <a:endParaRPr>
              <a:latin typeface="Consolas"/>
              <a:ea typeface="Consolas"/>
              <a:cs typeface="Consolas"/>
              <a:sym typeface="Consolas"/>
            </a:endParaRPr>
          </a:p>
        </p:txBody>
      </p:sp>
      <p:sp>
        <p:nvSpPr>
          <p:cNvPr id="277" name="Google Shape;277;g2f395285c6e_0_2"/>
          <p:cNvSpPr txBox="1"/>
          <p:nvPr>
            <p:ph idx="1" type="body"/>
          </p:nvPr>
        </p:nvSpPr>
        <p:spPr>
          <a:xfrm>
            <a:off x="838200" y="903527"/>
            <a:ext cx="10515600" cy="595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a:solidFill>
                  <a:srgbClr val="0070C0"/>
                </a:solidFill>
              </a:rPr>
              <a:t>Question-1</a:t>
            </a:r>
            <a:endParaRPr>
              <a:solidFill>
                <a:srgbClr val="0070C0"/>
              </a:solidFill>
            </a:endParaRPr>
          </a:p>
          <a:p>
            <a:pPr indent="0" lvl="0" marL="0" rtl="0" algn="l">
              <a:spcBef>
                <a:spcPts val="1000"/>
              </a:spcBef>
              <a:spcAft>
                <a:spcPts val="0"/>
              </a:spcAft>
              <a:buSzPts val="1100"/>
              <a:buNone/>
            </a:pPr>
            <a:r>
              <a:rPr lang="en-US"/>
              <a:t>Write a code snippet to handle External Interrupt 0 (EXTI0)</a:t>
            </a:r>
            <a:r>
              <a:rPr lang="en-US">
                <a:solidFill>
                  <a:schemeClr val="accent6"/>
                </a:solidFill>
              </a:rPr>
              <a:t>*</a:t>
            </a:r>
            <a:r>
              <a:rPr lang="en-US"/>
              <a:t> on an STM32F103xx microcontroller. When the interrupt occurs, the code should set GPIO pin PA13 to high. Assume that the necessary configurations for EXTI0 and GPIO PA13 have already been completed.</a:t>
            </a:r>
            <a:endParaRPr/>
          </a:p>
          <a:p>
            <a:pPr indent="0" lvl="0" marL="0" rtl="0" algn="l">
              <a:spcBef>
                <a:spcPts val="100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US" sz="2000">
                <a:solidFill>
                  <a:srgbClr val="FF0000"/>
                </a:solidFill>
                <a:latin typeface="Consolas"/>
                <a:ea typeface="Consolas"/>
                <a:cs typeface="Consolas"/>
                <a:sym typeface="Consolas"/>
              </a:rPr>
              <a:t>void EXTI0_IRQHandler(void) {</a:t>
            </a:r>
            <a:endParaRPr sz="2000">
              <a:solidFill>
                <a:srgbClr val="FF000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US" sz="2000">
                <a:solidFill>
                  <a:srgbClr val="888888"/>
                </a:solidFill>
                <a:latin typeface="Consolas"/>
                <a:ea typeface="Consolas"/>
                <a:cs typeface="Consolas"/>
                <a:sym typeface="Consolas"/>
              </a:rPr>
              <a:t>	</a:t>
            </a:r>
            <a:r>
              <a:rPr lang="en-US" sz="2000">
                <a:solidFill>
                  <a:srgbClr val="FF0000"/>
                </a:solidFill>
                <a:latin typeface="Consolas"/>
                <a:ea typeface="Consolas"/>
                <a:cs typeface="Consolas"/>
                <a:sym typeface="Consolas"/>
              </a:rPr>
              <a:t>GPIOC-&gt;ODR |= 1UL&lt;&lt;13;</a:t>
            </a:r>
            <a:endParaRPr sz="2000">
              <a:solidFill>
                <a:srgbClr val="FF0000"/>
              </a:solidFill>
              <a:latin typeface="Consolas"/>
              <a:ea typeface="Consolas"/>
              <a:cs typeface="Consolas"/>
              <a:sym typeface="Consolas"/>
            </a:endParaRPr>
          </a:p>
          <a:p>
            <a:pPr indent="0" lvl="0" marL="0" rtl="0" algn="l">
              <a:lnSpc>
                <a:spcPct val="100000"/>
              </a:lnSpc>
              <a:spcBef>
                <a:spcPts val="0"/>
              </a:spcBef>
              <a:spcAft>
                <a:spcPts val="0"/>
              </a:spcAft>
              <a:buSzPts val="1100"/>
              <a:buNone/>
            </a:pPr>
            <a:r>
              <a:rPr lang="en-US" sz="2000">
                <a:solidFill>
                  <a:srgbClr val="FF0000"/>
                </a:solidFill>
                <a:latin typeface="Consolas"/>
                <a:ea typeface="Consolas"/>
                <a:cs typeface="Consolas"/>
                <a:sym typeface="Consolas"/>
              </a:rPr>
              <a:t>}</a:t>
            </a:r>
            <a:endParaRPr sz="2000">
              <a:solidFill>
                <a:srgbClr val="FF0000"/>
              </a:solidFill>
              <a:latin typeface="Consolas"/>
              <a:ea typeface="Consolas"/>
              <a:cs typeface="Consolas"/>
              <a:sym typeface="Consolas"/>
            </a:endParaRPr>
          </a:p>
          <a:p>
            <a:pPr indent="0" lvl="0" marL="0" rtl="0" algn="l">
              <a:lnSpc>
                <a:spcPct val="100000"/>
              </a:lnSpc>
              <a:spcBef>
                <a:spcPts val="0"/>
              </a:spcBef>
              <a:spcAft>
                <a:spcPts val="0"/>
              </a:spcAft>
              <a:buSzPts val="1100"/>
              <a:buNone/>
            </a:pPr>
            <a:r>
              <a:t/>
            </a:r>
            <a:endParaRPr sz="2000">
              <a:solidFill>
                <a:srgbClr val="FF0000"/>
              </a:solidFill>
              <a:latin typeface="Consolas"/>
              <a:ea typeface="Consolas"/>
              <a:cs typeface="Consolas"/>
              <a:sym typeface="Consolas"/>
            </a:endParaRPr>
          </a:p>
          <a:p>
            <a:pPr indent="0" lvl="0" marL="0" rtl="0" algn="l">
              <a:lnSpc>
                <a:spcPct val="100000"/>
              </a:lnSpc>
              <a:spcBef>
                <a:spcPts val="0"/>
              </a:spcBef>
              <a:spcAft>
                <a:spcPts val="0"/>
              </a:spcAft>
              <a:buSzPts val="1100"/>
              <a:buNone/>
            </a:pPr>
            <a:r>
              <a:t/>
            </a:r>
            <a:endParaRPr sz="2000">
              <a:solidFill>
                <a:srgbClr val="FF0000"/>
              </a:solidFill>
              <a:latin typeface="Consolas"/>
              <a:ea typeface="Consolas"/>
              <a:cs typeface="Consolas"/>
              <a:sym typeface="Consolas"/>
            </a:endParaRPr>
          </a:p>
          <a:p>
            <a:pPr indent="0" lvl="0" marL="0" rtl="0" algn="l">
              <a:lnSpc>
                <a:spcPct val="100000"/>
              </a:lnSpc>
              <a:spcBef>
                <a:spcPts val="0"/>
              </a:spcBef>
              <a:spcAft>
                <a:spcPts val="0"/>
              </a:spcAft>
              <a:buSzPts val="1100"/>
              <a:buNone/>
            </a:pPr>
            <a:r>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a:solidFill>
                  <a:schemeClr val="accent6"/>
                </a:solidFill>
              </a:rPr>
              <a:t>* Can be any External Interrupt from 0-15.</a:t>
            </a:r>
            <a:endParaRPr sz="2000">
              <a:solidFill>
                <a:srgbClr val="FF0000"/>
              </a:solidFill>
              <a:latin typeface="Consolas"/>
              <a:ea typeface="Consolas"/>
              <a:cs typeface="Consolas"/>
              <a:sym typeface="Consolas"/>
            </a:endParaRPr>
          </a:p>
        </p:txBody>
      </p:sp>
      <p:sp>
        <p:nvSpPr>
          <p:cNvPr id="278" name="Google Shape;278;g2f395285c6e_0_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8"/>
          <p:cNvSpPr txBox="1"/>
          <p:nvPr/>
        </p:nvSpPr>
        <p:spPr>
          <a:xfrm>
            <a:off x="3462906" y="2828835"/>
            <a:ext cx="5266185"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chemeClr val="dk1"/>
                </a:solidFill>
                <a:latin typeface="Consolas"/>
                <a:ea typeface="Consolas"/>
                <a:cs typeface="Consolas"/>
                <a:sym typeface="Consolas"/>
              </a:rPr>
              <a:t>Thank You!</a:t>
            </a:r>
            <a:endParaRPr b="0" i="0" sz="1400" u="none" cap="none" strike="noStrike">
              <a:solidFill>
                <a:srgbClr val="000000"/>
              </a:solidFill>
              <a:latin typeface="Arial"/>
              <a:ea typeface="Arial"/>
              <a:cs typeface="Arial"/>
              <a:sym typeface="Arial"/>
            </a:endParaRPr>
          </a:p>
        </p:txBody>
      </p:sp>
      <p:pic>
        <p:nvPicPr>
          <p:cNvPr id="284" name="Google Shape;284;p38"/>
          <p:cNvPicPr preferRelativeResize="0"/>
          <p:nvPr/>
        </p:nvPicPr>
        <p:blipFill rotWithShape="1">
          <a:blip r:embed="rId3">
            <a:alphaModFix/>
          </a:blip>
          <a:srcRect b="0" l="0" r="0" t="0"/>
          <a:stretch/>
        </p:blipFill>
        <p:spPr>
          <a:xfrm>
            <a:off x="5050971" y="1338943"/>
            <a:ext cx="2090057" cy="20900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38200" y="365125"/>
            <a:ext cx="10515600" cy="53838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References</a:t>
            </a:r>
            <a:endParaRPr/>
          </a:p>
        </p:txBody>
      </p:sp>
      <p:sp>
        <p:nvSpPr>
          <p:cNvPr id="98" name="Google Shape;98;p2"/>
          <p:cNvSpPr txBox="1"/>
          <p:nvPr>
            <p:ph idx="1" type="body"/>
          </p:nvPr>
        </p:nvSpPr>
        <p:spPr>
          <a:xfrm>
            <a:off x="838200" y="903514"/>
            <a:ext cx="10515600" cy="5273449"/>
          </a:xfrm>
          <a:prstGeom prst="rect">
            <a:avLst/>
          </a:prstGeom>
          <a:noFill/>
          <a:ln>
            <a:noFill/>
          </a:ln>
        </p:spPr>
        <p:txBody>
          <a:bodyPr anchorCtr="0" anchor="t" bIns="45700" lIns="91425" spcFirstLastPara="1" rIns="91425" wrap="square" tIns="45700">
            <a:normAutofit/>
          </a:bodyPr>
          <a:lstStyle/>
          <a:p>
            <a:pPr indent="-336550" lvl="0" marL="514350" rtl="0" algn="l">
              <a:lnSpc>
                <a:spcPct val="90000"/>
              </a:lnSpc>
              <a:spcBef>
                <a:spcPts val="0"/>
              </a:spcBef>
              <a:spcAft>
                <a:spcPts val="0"/>
              </a:spcAft>
              <a:buClr>
                <a:schemeClr val="dk1"/>
              </a:buClr>
              <a:buSzPts val="2800"/>
              <a:buFont typeface="Calibri"/>
              <a:buNone/>
            </a:pPr>
            <a:r>
              <a:t/>
            </a:r>
            <a:endParaRPr/>
          </a:p>
          <a:p>
            <a:pPr indent="-406400" lvl="0" marL="457200" rtl="0" algn="l">
              <a:lnSpc>
                <a:spcPct val="90000"/>
              </a:lnSpc>
              <a:spcBef>
                <a:spcPts val="1000"/>
              </a:spcBef>
              <a:spcAft>
                <a:spcPts val="0"/>
              </a:spcAft>
              <a:buSzPts val="2800"/>
              <a:buFont typeface="Calibri"/>
              <a:buAutoNum type="arabicPeriod"/>
            </a:pPr>
            <a:r>
              <a:rPr lang="en-US"/>
              <a:t>Embedded Systems with ARM Cortex-M Microcontrollers in Assembly Language and C 3e by Dr. Yifeng Zhu [Chapter 11]</a:t>
            </a:r>
            <a:endParaRPr/>
          </a:p>
          <a:p>
            <a:pPr indent="-406400" lvl="0" marL="457200" rtl="0" algn="l">
              <a:lnSpc>
                <a:spcPct val="90000"/>
              </a:lnSpc>
              <a:spcBef>
                <a:spcPts val="1000"/>
              </a:spcBef>
              <a:spcAft>
                <a:spcPts val="0"/>
              </a:spcAft>
              <a:buSzPts val="2800"/>
              <a:buFont typeface="Calibri"/>
              <a:buAutoNum type="arabicPeriod"/>
            </a:pPr>
            <a:r>
              <a:rPr lang="en-US"/>
              <a:t>STM32f103xx Datasheet </a:t>
            </a:r>
            <a:r>
              <a:rPr lang="en-US" u="sng">
                <a:solidFill>
                  <a:schemeClr val="hlink"/>
                </a:solidFill>
                <a:hlinkClick r:id="rId3"/>
              </a:rPr>
              <a:t>https://www.st.com/resource/en/datasheet/stm32f103c8.pdf</a:t>
            </a:r>
            <a:endParaRPr/>
          </a:p>
          <a:p>
            <a:pPr indent="-406400" lvl="0" marL="457200" rtl="0" algn="l">
              <a:lnSpc>
                <a:spcPct val="90000"/>
              </a:lnSpc>
              <a:spcBef>
                <a:spcPts val="1000"/>
              </a:spcBef>
              <a:spcAft>
                <a:spcPts val="0"/>
              </a:spcAft>
              <a:buSzPts val="2800"/>
              <a:buFont typeface="Calibri"/>
              <a:buAutoNum type="arabicPeriod"/>
            </a:pPr>
            <a:r>
              <a:rPr lang="en-US"/>
              <a:t>STM32f103xx Programming Manual</a:t>
            </a:r>
            <a:br>
              <a:rPr lang="en-US"/>
            </a:br>
            <a:r>
              <a:rPr lang="en-US" u="sng">
                <a:solidFill>
                  <a:schemeClr val="hlink"/>
                </a:solidFill>
                <a:hlinkClick r:id="rId4"/>
              </a:rPr>
              <a:t>https://www.st.com/resource/en/programming_manual/pm0056-stm32f10xxx20xxx21xxxl1xxxx-cortexm3-programming-manual-stmicroelectronics.pdf</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e4502ca81e_0_1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External Interrupt</a:t>
            </a:r>
            <a:endParaRPr/>
          </a:p>
        </p:txBody>
      </p:sp>
      <p:sp>
        <p:nvSpPr>
          <p:cNvPr id="104" name="Google Shape;104;g2e4502ca81e_0_10"/>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100"/>
              <a:buNone/>
            </a:pPr>
            <a:r>
              <a:t/>
            </a:r>
            <a:endParaRPr/>
          </a:p>
          <a:p>
            <a:pPr indent="0" lvl="0" marL="0" rtl="0" algn="l">
              <a:spcBef>
                <a:spcPts val="1000"/>
              </a:spcBef>
              <a:spcAft>
                <a:spcPts val="0"/>
              </a:spcAft>
              <a:buSzPts val="1100"/>
              <a:buNone/>
            </a:pPr>
            <a:r>
              <a:rPr lang="en-US"/>
              <a:t>External interrupts are interrupts triggered by peripherals or devices, external to the microprocessor core, such as push buttons and keypads. </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rPr lang="en-US"/>
              <a:t>External interrupts are very useful because they allow the microcontroller to monitor external signals efficiently and promptly response to external events.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e4bdb0eb89_0_2"/>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External Interrupt</a:t>
            </a:r>
            <a:endParaRPr/>
          </a:p>
        </p:txBody>
      </p:sp>
      <p:sp>
        <p:nvSpPr>
          <p:cNvPr id="110" name="Google Shape;110;g2e4bdb0eb89_0_2"/>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100"/>
              <a:buNone/>
            </a:pPr>
            <a:r>
              <a:t/>
            </a:r>
            <a:endParaRPr/>
          </a:p>
          <a:p>
            <a:pPr indent="0" lvl="0" marL="0" rtl="0" algn="l">
              <a:spcBef>
                <a:spcPts val="1000"/>
              </a:spcBef>
              <a:spcAft>
                <a:spcPts val="0"/>
              </a:spcAft>
              <a:buSzPts val="1100"/>
              <a:buNone/>
            </a:pPr>
            <a:r>
              <a:rPr lang="en-US"/>
              <a:t>The external interrupt controller supports 16 external interrupts, named EXTI0, EXTI1, ... , EXTI15. Each of these interrupts is only associated with one specific GPIO pin.</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rPr lang="en-US"/>
              <a:t>The GPIO pins with the same pin number in all GPIO ports are assigned to the same external interrupt. In other words, only pins with the pin number k can be the source of external interrupt EXTIk. For example, the processor can map GPIO pin PA0 to EXTI0, PA1 to EXTI1, PA2 to EXTI2, and so 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e4bdb0eb89_0_9"/>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External Interrupt</a:t>
            </a:r>
            <a:endParaRPr/>
          </a:p>
        </p:txBody>
      </p:sp>
      <p:pic>
        <p:nvPicPr>
          <p:cNvPr id="116" name="Google Shape;116;g2e4bdb0eb89_0_9"/>
          <p:cNvPicPr preferRelativeResize="0"/>
          <p:nvPr/>
        </p:nvPicPr>
        <p:blipFill>
          <a:blip r:embed="rId3">
            <a:alphaModFix/>
          </a:blip>
          <a:stretch>
            <a:fillRect/>
          </a:stretch>
        </p:blipFill>
        <p:spPr>
          <a:xfrm>
            <a:off x="740650" y="2223350"/>
            <a:ext cx="3171414" cy="2555100"/>
          </a:xfrm>
          <a:prstGeom prst="rect">
            <a:avLst/>
          </a:prstGeom>
          <a:noFill/>
          <a:ln>
            <a:noFill/>
          </a:ln>
        </p:spPr>
      </p:pic>
      <p:pic>
        <p:nvPicPr>
          <p:cNvPr id="117" name="Google Shape;117;g2e4bdb0eb89_0_9"/>
          <p:cNvPicPr preferRelativeResize="0"/>
          <p:nvPr/>
        </p:nvPicPr>
        <p:blipFill>
          <a:blip r:embed="rId4">
            <a:alphaModFix/>
          </a:blip>
          <a:stretch>
            <a:fillRect/>
          </a:stretch>
        </p:blipFill>
        <p:spPr>
          <a:xfrm>
            <a:off x="4359975" y="2284050"/>
            <a:ext cx="3093005" cy="2555100"/>
          </a:xfrm>
          <a:prstGeom prst="rect">
            <a:avLst/>
          </a:prstGeom>
          <a:noFill/>
          <a:ln>
            <a:noFill/>
          </a:ln>
        </p:spPr>
      </p:pic>
      <p:pic>
        <p:nvPicPr>
          <p:cNvPr id="118" name="Google Shape;118;g2e4bdb0eb89_0_9"/>
          <p:cNvPicPr preferRelativeResize="0"/>
          <p:nvPr/>
        </p:nvPicPr>
        <p:blipFill>
          <a:blip r:embed="rId5">
            <a:alphaModFix/>
          </a:blip>
          <a:stretch>
            <a:fillRect/>
          </a:stretch>
        </p:blipFill>
        <p:spPr>
          <a:xfrm>
            <a:off x="9043875" y="2230725"/>
            <a:ext cx="3171425" cy="2532225"/>
          </a:xfrm>
          <a:prstGeom prst="rect">
            <a:avLst/>
          </a:prstGeom>
          <a:noFill/>
          <a:ln>
            <a:noFill/>
          </a:ln>
        </p:spPr>
      </p:pic>
      <p:sp>
        <p:nvSpPr>
          <p:cNvPr id="119" name="Google Shape;119;g2e4bdb0eb89_0_9"/>
          <p:cNvSpPr txBox="1"/>
          <p:nvPr/>
        </p:nvSpPr>
        <p:spPr>
          <a:xfrm>
            <a:off x="118675" y="2730650"/>
            <a:ext cx="9861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FF0000"/>
                </a:solidFill>
                <a:latin typeface="Calibri"/>
                <a:ea typeface="Calibri"/>
                <a:cs typeface="Calibri"/>
                <a:sym typeface="Calibri"/>
              </a:rPr>
              <a:t>0000</a:t>
            </a:r>
            <a:endParaRPr sz="1700">
              <a:solidFill>
                <a:srgbClr val="FF0000"/>
              </a:solidFill>
              <a:latin typeface="Calibri"/>
              <a:ea typeface="Calibri"/>
              <a:cs typeface="Calibri"/>
              <a:sym typeface="Calibri"/>
            </a:endParaRPr>
          </a:p>
          <a:p>
            <a:pPr indent="0" lvl="0" marL="0" rtl="0" algn="l">
              <a:spcBef>
                <a:spcPts val="0"/>
              </a:spcBef>
              <a:spcAft>
                <a:spcPts val="0"/>
              </a:spcAft>
              <a:buNone/>
            </a:pPr>
            <a:r>
              <a:rPr lang="en-US" sz="1700">
                <a:solidFill>
                  <a:srgbClr val="FF0000"/>
                </a:solidFill>
                <a:latin typeface="Calibri"/>
                <a:ea typeface="Calibri"/>
                <a:cs typeface="Calibri"/>
                <a:sym typeface="Calibri"/>
              </a:rPr>
              <a:t>0001</a:t>
            </a:r>
            <a:endParaRPr sz="1700">
              <a:solidFill>
                <a:srgbClr val="FF0000"/>
              </a:solidFill>
              <a:latin typeface="Calibri"/>
              <a:ea typeface="Calibri"/>
              <a:cs typeface="Calibri"/>
              <a:sym typeface="Calibri"/>
            </a:endParaRPr>
          </a:p>
          <a:p>
            <a:pPr indent="0" lvl="0" marL="0" rtl="0" algn="l">
              <a:spcBef>
                <a:spcPts val="0"/>
              </a:spcBef>
              <a:spcAft>
                <a:spcPts val="0"/>
              </a:spcAft>
              <a:buNone/>
            </a:pPr>
            <a:r>
              <a:rPr lang="en-US" sz="1700">
                <a:solidFill>
                  <a:srgbClr val="FF0000"/>
                </a:solidFill>
                <a:latin typeface="Calibri"/>
                <a:ea typeface="Calibri"/>
                <a:cs typeface="Calibri"/>
                <a:sym typeface="Calibri"/>
              </a:rPr>
              <a:t>0010</a:t>
            </a:r>
            <a:endParaRPr sz="1700">
              <a:solidFill>
                <a:srgbClr val="FF0000"/>
              </a:solidFill>
              <a:latin typeface="Calibri"/>
              <a:ea typeface="Calibri"/>
              <a:cs typeface="Calibri"/>
              <a:sym typeface="Calibri"/>
            </a:endParaRPr>
          </a:p>
          <a:p>
            <a:pPr indent="0" lvl="0" marL="0" rtl="0" algn="l">
              <a:spcBef>
                <a:spcPts val="0"/>
              </a:spcBef>
              <a:spcAft>
                <a:spcPts val="0"/>
              </a:spcAft>
              <a:buNone/>
            </a:pPr>
            <a:r>
              <a:rPr lang="en-US" sz="1700">
                <a:solidFill>
                  <a:srgbClr val="FF0000"/>
                </a:solidFill>
                <a:latin typeface="Calibri"/>
                <a:ea typeface="Calibri"/>
                <a:cs typeface="Calibri"/>
                <a:sym typeface="Calibri"/>
              </a:rPr>
              <a:t>0011</a:t>
            </a:r>
            <a:endParaRPr sz="1700">
              <a:solidFill>
                <a:srgbClr val="FF0000"/>
              </a:solidFill>
              <a:latin typeface="Calibri"/>
              <a:ea typeface="Calibri"/>
              <a:cs typeface="Calibri"/>
              <a:sym typeface="Calibri"/>
            </a:endParaRPr>
          </a:p>
          <a:p>
            <a:pPr indent="0" lvl="0" marL="0" rtl="0" algn="l">
              <a:spcBef>
                <a:spcPts val="0"/>
              </a:spcBef>
              <a:spcAft>
                <a:spcPts val="0"/>
              </a:spcAft>
              <a:buNone/>
            </a:pPr>
            <a:r>
              <a:rPr lang="en-US" sz="1700">
                <a:solidFill>
                  <a:srgbClr val="FF0000"/>
                </a:solidFill>
                <a:latin typeface="Calibri"/>
                <a:ea typeface="Calibri"/>
                <a:cs typeface="Calibri"/>
                <a:sym typeface="Calibri"/>
              </a:rPr>
              <a:t>0100</a:t>
            </a:r>
            <a:endParaRPr sz="1700">
              <a:solidFill>
                <a:srgbClr val="FF0000"/>
              </a:solidFill>
              <a:latin typeface="Calibri"/>
              <a:ea typeface="Calibri"/>
              <a:cs typeface="Calibri"/>
              <a:sym typeface="Calibri"/>
            </a:endParaRPr>
          </a:p>
          <a:p>
            <a:pPr indent="0" lvl="0" marL="0" rtl="0" algn="l">
              <a:spcBef>
                <a:spcPts val="0"/>
              </a:spcBef>
              <a:spcAft>
                <a:spcPts val="0"/>
              </a:spcAft>
              <a:buNone/>
            </a:pPr>
            <a:r>
              <a:rPr lang="en-US" sz="1700">
                <a:solidFill>
                  <a:srgbClr val="FF0000"/>
                </a:solidFill>
                <a:latin typeface="Calibri"/>
                <a:ea typeface="Calibri"/>
                <a:cs typeface="Calibri"/>
                <a:sym typeface="Calibri"/>
              </a:rPr>
              <a:t>0101</a:t>
            </a:r>
            <a:endParaRPr sz="1700">
              <a:solidFill>
                <a:srgbClr val="FF0000"/>
              </a:solidFill>
              <a:latin typeface="Calibri"/>
              <a:ea typeface="Calibri"/>
              <a:cs typeface="Calibri"/>
              <a:sym typeface="Calibri"/>
            </a:endParaRPr>
          </a:p>
          <a:p>
            <a:pPr indent="0" lvl="0" marL="0" rtl="0" algn="l">
              <a:spcBef>
                <a:spcPts val="0"/>
              </a:spcBef>
              <a:spcAft>
                <a:spcPts val="0"/>
              </a:spcAft>
              <a:buNone/>
            </a:pPr>
            <a:r>
              <a:rPr lang="en-US" sz="1700">
                <a:solidFill>
                  <a:srgbClr val="FF0000"/>
                </a:solidFill>
                <a:latin typeface="Calibri"/>
                <a:ea typeface="Calibri"/>
                <a:cs typeface="Calibri"/>
                <a:sym typeface="Calibri"/>
              </a:rPr>
              <a:t>0110</a:t>
            </a:r>
            <a:endParaRPr sz="1700">
              <a:solidFill>
                <a:srgbClr val="FF0000"/>
              </a:solidFill>
              <a:latin typeface="Calibri"/>
              <a:ea typeface="Calibri"/>
              <a:cs typeface="Calibri"/>
              <a:sym typeface="Calibri"/>
            </a:endParaRPr>
          </a:p>
        </p:txBody>
      </p:sp>
      <p:sp>
        <p:nvSpPr>
          <p:cNvPr id="120" name="Google Shape;120;g2e4bdb0eb89_0_9"/>
          <p:cNvSpPr txBox="1"/>
          <p:nvPr/>
        </p:nvSpPr>
        <p:spPr>
          <a:xfrm>
            <a:off x="3822125" y="2730650"/>
            <a:ext cx="9861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FF0000"/>
                </a:solidFill>
                <a:latin typeface="Calibri"/>
                <a:ea typeface="Calibri"/>
                <a:cs typeface="Calibri"/>
                <a:sym typeface="Calibri"/>
              </a:rPr>
              <a:t>0000</a:t>
            </a:r>
            <a:endParaRPr sz="1700">
              <a:solidFill>
                <a:srgbClr val="FF0000"/>
              </a:solidFill>
              <a:latin typeface="Calibri"/>
              <a:ea typeface="Calibri"/>
              <a:cs typeface="Calibri"/>
              <a:sym typeface="Calibri"/>
            </a:endParaRPr>
          </a:p>
          <a:p>
            <a:pPr indent="0" lvl="0" marL="0" rtl="0" algn="l">
              <a:spcBef>
                <a:spcPts val="0"/>
              </a:spcBef>
              <a:spcAft>
                <a:spcPts val="0"/>
              </a:spcAft>
              <a:buNone/>
            </a:pPr>
            <a:r>
              <a:rPr lang="en-US" sz="1700">
                <a:solidFill>
                  <a:srgbClr val="FF0000"/>
                </a:solidFill>
                <a:latin typeface="Calibri"/>
                <a:ea typeface="Calibri"/>
                <a:cs typeface="Calibri"/>
                <a:sym typeface="Calibri"/>
              </a:rPr>
              <a:t>0001</a:t>
            </a:r>
            <a:endParaRPr sz="1700">
              <a:solidFill>
                <a:srgbClr val="FF0000"/>
              </a:solidFill>
              <a:latin typeface="Calibri"/>
              <a:ea typeface="Calibri"/>
              <a:cs typeface="Calibri"/>
              <a:sym typeface="Calibri"/>
            </a:endParaRPr>
          </a:p>
          <a:p>
            <a:pPr indent="0" lvl="0" marL="0" rtl="0" algn="l">
              <a:spcBef>
                <a:spcPts val="0"/>
              </a:spcBef>
              <a:spcAft>
                <a:spcPts val="0"/>
              </a:spcAft>
              <a:buNone/>
            </a:pPr>
            <a:r>
              <a:rPr lang="en-US" sz="1700">
                <a:solidFill>
                  <a:srgbClr val="FF0000"/>
                </a:solidFill>
                <a:latin typeface="Calibri"/>
                <a:ea typeface="Calibri"/>
                <a:cs typeface="Calibri"/>
                <a:sym typeface="Calibri"/>
              </a:rPr>
              <a:t>0010</a:t>
            </a:r>
            <a:endParaRPr sz="1700">
              <a:solidFill>
                <a:srgbClr val="FF0000"/>
              </a:solidFill>
              <a:latin typeface="Calibri"/>
              <a:ea typeface="Calibri"/>
              <a:cs typeface="Calibri"/>
              <a:sym typeface="Calibri"/>
            </a:endParaRPr>
          </a:p>
          <a:p>
            <a:pPr indent="0" lvl="0" marL="0" rtl="0" algn="l">
              <a:spcBef>
                <a:spcPts val="0"/>
              </a:spcBef>
              <a:spcAft>
                <a:spcPts val="0"/>
              </a:spcAft>
              <a:buNone/>
            </a:pPr>
            <a:r>
              <a:rPr lang="en-US" sz="1700">
                <a:solidFill>
                  <a:srgbClr val="FF0000"/>
                </a:solidFill>
                <a:latin typeface="Calibri"/>
                <a:ea typeface="Calibri"/>
                <a:cs typeface="Calibri"/>
                <a:sym typeface="Calibri"/>
              </a:rPr>
              <a:t>0011</a:t>
            </a:r>
            <a:endParaRPr sz="1700">
              <a:solidFill>
                <a:srgbClr val="FF0000"/>
              </a:solidFill>
              <a:latin typeface="Calibri"/>
              <a:ea typeface="Calibri"/>
              <a:cs typeface="Calibri"/>
              <a:sym typeface="Calibri"/>
            </a:endParaRPr>
          </a:p>
          <a:p>
            <a:pPr indent="0" lvl="0" marL="0" rtl="0" algn="l">
              <a:spcBef>
                <a:spcPts val="0"/>
              </a:spcBef>
              <a:spcAft>
                <a:spcPts val="0"/>
              </a:spcAft>
              <a:buNone/>
            </a:pPr>
            <a:r>
              <a:rPr lang="en-US" sz="1700">
                <a:solidFill>
                  <a:srgbClr val="FF0000"/>
                </a:solidFill>
                <a:latin typeface="Calibri"/>
                <a:ea typeface="Calibri"/>
                <a:cs typeface="Calibri"/>
                <a:sym typeface="Calibri"/>
              </a:rPr>
              <a:t>0100</a:t>
            </a:r>
            <a:endParaRPr sz="1700">
              <a:solidFill>
                <a:srgbClr val="FF0000"/>
              </a:solidFill>
              <a:latin typeface="Calibri"/>
              <a:ea typeface="Calibri"/>
              <a:cs typeface="Calibri"/>
              <a:sym typeface="Calibri"/>
            </a:endParaRPr>
          </a:p>
          <a:p>
            <a:pPr indent="0" lvl="0" marL="0" rtl="0" algn="l">
              <a:spcBef>
                <a:spcPts val="0"/>
              </a:spcBef>
              <a:spcAft>
                <a:spcPts val="0"/>
              </a:spcAft>
              <a:buNone/>
            </a:pPr>
            <a:r>
              <a:rPr lang="en-US" sz="1700">
                <a:solidFill>
                  <a:srgbClr val="FF0000"/>
                </a:solidFill>
                <a:latin typeface="Calibri"/>
                <a:ea typeface="Calibri"/>
                <a:cs typeface="Calibri"/>
                <a:sym typeface="Calibri"/>
              </a:rPr>
              <a:t>0101</a:t>
            </a:r>
            <a:endParaRPr sz="1700">
              <a:solidFill>
                <a:srgbClr val="FF0000"/>
              </a:solidFill>
              <a:latin typeface="Calibri"/>
              <a:ea typeface="Calibri"/>
              <a:cs typeface="Calibri"/>
              <a:sym typeface="Calibri"/>
            </a:endParaRPr>
          </a:p>
          <a:p>
            <a:pPr indent="0" lvl="0" marL="0" rtl="0" algn="l">
              <a:spcBef>
                <a:spcPts val="0"/>
              </a:spcBef>
              <a:spcAft>
                <a:spcPts val="0"/>
              </a:spcAft>
              <a:buNone/>
            </a:pPr>
            <a:r>
              <a:rPr lang="en-US" sz="1700">
                <a:solidFill>
                  <a:srgbClr val="FF0000"/>
                </a:solidFill>
                <a:latin typeface="Calibri"/>
                <a:ea typeface="Calibri"/>
                <a:cs typeface="Calibri"/>
                <a:sym typeface="Calibri"/>
              </a:rPr>
              <a:t>0110</a:t>
            </a:r>
            <a:endParaRPr sz="1700">
              <a:solidFill>
                <a:srgbClr val="FF0000"/>
              </a:solidFill>
              <a:latin typeface="Calibri"/>
              <a:ea typeface="Calibri"/>
              <a:cs typeface="Calibri"/>
              <a:sym typeface="Calibri"/>
            </a:endParaRPr>
          </a:p>
        </p:txBody>
      </p:sp>
      <p:sp>
        <p:nvSpPr>
          <p:cNvPr id="121" name="Google Shape;121;g2e4bdb0eb89_0_9"/>
          <p:cNvSpPr txBox="1"/>
          <p:nvPr/>
        </p:nvSpPr>
        <p:spPr>
          <a:xfrm>
            <a:off x="8438275" y="2730650"/>
            <a:ext cx="9861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FF0000"/>
                </a:solidFill>
                <a:latin typeface="Calibri"/>
                <a:ea typeface="Calibri"/>
                <a:cs typeface="Calibri"/>
                <a:sym typeface="Calibri"/>
              </a:rPr>
              <a:t>0000</a:t>
            </a:r>
            <a:endParaRPr sz="1700">
              <a:solidFill>
                <a:srgbClr val="FF0000"/>
              </a:solidFill>
              <a:latin typeface="Calibri"/>
              <a:ea typeface="Calibri"/>
              <a:cs typeface="Calibri"/>
              <a:sym typeface="Calibri"/>
            </a:endParaRPr>
          </a:p>
          <a:p>
            <a:pPr indent="0" lvl="0" marL="0" rtl="0" algn="l">
              <a:spcBef>
                <a:spcPts val="0"/>
              </a:spcBef>
              <a:spcAft>
                <a:spcPts val="0"/>
              </a:spcAft>
              <a:buNone/>
            </a:pPr>
            <a:r>
              <a:rPr lang="en-US" sz="1700">
                <a:solidFill>
                  <a:srgbClr val="FF0000"/>
                </a:solidFill>
                <a:latin typeface="Calibri"/>
                <a:ea typeface="Calibri"/>
                <a:cs typeface="Calibri"/>
                <a:sym typeface="Calibri"/>
              </a:rPr>
              <a:t>0001</a:t>
            </a:r>
            <a:endParaRPr sz="1700">
              <a:solidFill>
                <a:srgbClr val="FF0000"/>
              </a:solidFill>
              <a:latin typeface="Calibri"/>
              <a:ea typeface="Calibri"/>
              <a:cs typeface="Calibri"/>
              <a:sym typeface="Calibri"/>
            </a:endParaRPr>
          </a:p>
          <a:p>
            <a:pPr indent="0" lvl="0" marL="0" rtl="0" algn="l">
              <a:spcBef>
                <a:spcPts val="0"/>
              </a:spcBef>
              <a:spcAft>
                <a:spcPts val="0"/>
              </a:spcAft>
              <a:buNone/>
            </a:pPr>
            <a:r>
              <a:rPr lang="en-US" sz="1700">
                <a:solidFill>
                  <a:srgbClr val="FF0000"/>
                </a:solidFill>
                <a:latin typeface="Calibri"/>
                <a:ea typeface="Calibri"/>
                <a:cs typeface="Calibri"/>
                <a:sym typeface="Calibri"/>
              </a:rPr>
              <a:t>0010</a:t>
            </a:r>
            <a:endParaRPr sz="1700">
              <a:solidFill>
                <a:srgbClr val="FF0000"/>
              </a:solidFill>
              <a:latin typeface="Calibri"/>
              <a:ea typeface="Calibri"/>
              <a:cs typeface="Calibri"/>
              <a:sym typeface="Calibri"/>
            </a:endParaRPr>
          </a:p>
          <a:p>
            <a:pPr indent="0" lvl="0" marL="0" rtl="0" algn="l">
              <a:spcBef>
                <a:spcPts val="0"/>
              </a:spcBef>
              <a:spcAft>
                <a:spcPts val="0"/>
              </a:spcAft>
              <a:buNone/>
            </a:pPr>
            <a:r>
              <a:rPr lang="en-US" sz="1700">
                <a:solidFill>
                  <a:srgbClr val="FF0000"/>
                </a:solidFill>
                <a:latin typeface="Calibri"/>
                <a:ea typeface="Calibri"/>
                <a:cs typeface="Calibri"/>
                <a:sym typeface="Calibri"/>
              </a:rPr>
              <a:t>0011</a:t>
            </a:r>
            <a:endParaRPr sz="1700">
              <a:solidFill>
                <a:srgbClr val="FF0000"/>
              </a:solidFill>
              <a:latin typeface="Calibri"/>
              <a:ea typeface="Calibri"/>
              <a:cs typeface="Calibri"/>
              <a:sym typeface="Calibri"/>
            </a:endParaRPr>
          </a:p>
          <a:p>
            <a:pPr indent="0" lvl="0" marL="0" rtl="0" algn="l">
              <a:spcBef>
                <a:spcPts val="0"/>
              </a:spcBef>
              <a:spcAft>
                <a:spcPts val="0"/>
              </a:spcAft>
              <a:buNone/>
            </a:pPr>
            <a:r>
              <a:rPr lang="en-US" sz="1700">
                <a:solidFill>
                  <a:srgbClr val="FF0000"/>
                </a:solidFill>
                <a:latin typeface="Calibri"/>
                <a:ea typeface="Calibri"/>
                <a:cs typeface="Calibri"/>
                <a:sym typeface="Calibri"/>
              </a:rPr>
              <a:t>0100</a:t>
            </a:r>
            <a:endParaRPr sz="1700">
              <a:solidFill>
                <a:srgbClr val="FF0000"/>
              </a:solidFill>
              <a:latin typeface="Calibri"/>
              <a:ea typeface="Calibri"/>
              <a:cs typeface="Calibri"/>
              <a:sym typeface="Calibri"/>
            </a:endParaRPr>
          </a:p>
          <a:p>
            <a:pPr indent="0" lvl="0" marL="0" rtl="0" algn="l">
              <a:spcBef>
                <a:spcPts val="0"/>
              </a:spcBef>
              <a:spcAft>
                <a:spcPts val="0"/>
              </a:spcAft>
              <a:buNone/>
            </a:pPr>
            <a:r>
              <a:rPr lang="en-US" sz="1700">
                <a:solidFill>
                  <a:srgbClr val="FF0000"/>
                </a:solidFill>
                <a:latin typeface="Calibri"/>
                <a:ea typeface="Calibri"/>
                <a:cs typeface="Calibri"/>
                <a:sym typeface="Calibri"/>
              </a:rPr>
              <a:t>0101</a:t>
            </a:r>
            <a:endParaRPr sz="1700">
              <a:solidFill>
                <a:srgbClr val="FF0000"/>
              </a:solidFill>
              <a:latin typeface="Calibri"/>
              <a:ea typeface="Calibri"/>
              <a:cs typeface="Calibri"/>
              <a:sym typeface="Calibri"/>
            </a:endParaRPr>
          </a:p>
          <a:p>
            <a:pPr indent="0" lvl="0" marL="0" rtl="0" algn="l">
              <a:spcBef>
                <a:spcPts val="0"/>
              </a:spcBef>
              <a:spcAft>
                <a:spcPts val="0"/>
              </a:spcAft>
              <a:buNone/>
            </a:pPr>
            <a:r>
              <a:rPr lang="en-US" sz="1700">
                <a:solidFill>
                  <a:srgbClr val="FF0000"/>
                </a:solidFill>
                <a:latin typeface="Calibri"/>
                <a:ea typeface="Calibri"/>
                <a:cs typeface="Calibri"/>
                <a:sym typeface="Calibri"/>
              </a:rPr>
              <a:t>0110</a:t>
            </a:r>
            <a:endParaRPr sz="1700">
              <a:solidFill>
                <a:srgbClr val="FF0000"/>
              </a:solidFill>
              <a:latin typeface="Calibri"/>
              <a:ea typeface="Calibri"/>
              <a:cs typeface="Calibri"/>
              <a:sym typeface="Calibri"/>
            </a:endParaRPr>
          </a:p>
        </p:txBody>
      </p:sp>
      <p:sp>
        <p:nvSpPr>
          <p:cNvPr id="122" name="Google Shape;122;g2e4bdb0eb89_0_9"/>
          <p:cNvSpPr txBox="1"/>
          <p:nvPr/>
        </p:nvSpPr>
        <p:spPr>
          <a:xfrm>
            <a:off x="7634675" y="3431000"/>
            <a:ext cx="69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
        <p:nvSpPr>
          <p:cNvPr id="123" name="Google Shape;123;g2e4bdb0eb89_0_9"/>
          <p:cNvSpPr txBox="1"/>
          <p:nvPr/>
        </p:nvSpPr>
        <p:spPr>
          <a:xfrm>
            <a:off x="940700" y="5371100"/>
            <a:ext cx="1051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rgbClr val="FF0000"/>
                </a:solidFill>
                <a:latin typeface="Calibri"/>
                <a:ea typeface="Calibri"/>
                <a:cs typeface="Calibri"/>
                <a:sym typeface="Calibri"/>
              </a:rPr>
              <a:t>EXTICR[0]				EXTICR[1]					   ……		EXTICR[15]</a:t>
            </a:r>
            <a:endParaRPr sz="2800">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e4bdb0eb89_0_2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External Interrupt</a:t>
            </a:r>
            <a:endParaRPr/>
          </a:p>
        </p:txBody>
      </p:sp>
      <p:sp>
        <p:nvSpPr>
          <p:cNvPr id="129" name="Google Shape;129;g2e4bdb0eb89_0_20"/>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100"/>
              <a:buNone/>
            </a:pPr>
            <a:r>
              <a:t/>
            </a:r>
            <a:endParaRPr/>
          </a:p>
          <a:p>
            <a:pPr indent="0" lvl="0" marL="0" rtl="0" algn="l">
              <a:spcBef>
                <a:spcPts val="1000"/>
              </a:spcBef>
              <a:spcAft>
                <a:spcPts val="0"/>
              </a:spcAft>
              <a:buSzPts val="1100"/>
              <a:buNone/>
            </a:pPr>
            <a:r>
              <a:rPr lang="en-US"/>
              <a:t>Also, there is only one external interrupt on all pins with the same number out of all GPIO ports. For example, if the pin PA3 has an external interrupt on it, we cannot use the pins PB3, PC3, PD3, or PE3 as the external interrupt source.</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rPr lang="en-US"/>
              <a:t>The external interrupt controller has a voltage monitor module that has a programmable edge detector. This hardware monitor module can monitor the voltage signal on GPIO pins. Software can select the rising edge, the falling edge, or both edges of the voltage signal to trigger an interrupt request.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e663434e33_0_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External Interrupt</a:t>
            </a:r>
            <a:endParaRPr/>
          </a:p>
        </p:txBody>
      </p:sp>
      <p:pic>
        <p:nvPicPr>
          <p:cNvPr id="135" name="Google Shape;135;g2e663434e33_0_0"/>
          <p:cNvPicPr preferRelativeResize="0"/>
          <p:nvPr/>
        </p:nvPicPr>
        <p:blipFill>
          <a:blip r:embed="rId3">
            <a:alphaModFix/>
          </a:blip>
          <a:stretch>
            <a:fillRect/>
          </a:stretch>
        </p:blipFill>
        <p:spPr>
          <a:xfrm>
            <a:off x="2771775" y="995325"/>
            <a:ext cx="6983186" cy="5862675"/>
          </a:xfrm>
          <a:prstGeom prst="rect">
            <a:avLst/>
          </a:prstGeom>
          <a:noFill/>
          <a:ln>
            <a:noFill/>
          </a:ln>
        </p:spPr>
      </p:pic>
      <p:sp>
        <p:nvSpPr>
          <p:cNvPr id="136" name="Google Shape;136;g2e663434e33_0_0"/>
          <p:cNvSpPr/>
          <p:nvPr/>
        </p:nvSpPr>
        <p:spPr>
          <a:xfrm>
            <a:off x="4415225" y="3087600"/>
            <a:ext cx="1835100" cy="1024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7" name="Google Shape;137;g2e663434e33_0_0"/>
          <p:cNvSpPr/>
          <p:nvPr/>
        </p:nvSpPr>
        <p:spPr>
          <a:xfrm>
            <a:off x="6964900" y="3087600"/>
            <a:ext cx="1835100" cy="1024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8" name="Google Shape;138;g2e663434e33_0_0"/>
          <p:cNvSpPr/>
          <p:nvPr/>
        </p:nvSpPr>
        <p:spPr>
          <a:xfrm>
            <a:off x="7526275" y="5356600"/>
            <a:ext cx="1289700" cy="682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9" name="Google Shape;139;g2e663434e33_0_0"/>
          <p:cNvSpPr/>
          <p:nvPr/>
        </p:nvSpPr>
        <p:spPr>
          <a:xfrm>
            <a:off x="3248300" y="4111800"/>
            <a:ext cx="1289700" cy="682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e4bdb0eb89_0_181"/>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Handling An External Interrupt on PA0</a:t>
            </a:r>
            <a:endParaRPr/>
          </a:p>
        </p:txBody>
      </p:sp>
      <p:sp>
        <p:nvSpPr>
          <p:cNvPr id="145" name="Google Shape;145;g2e4bdb0eb89_0_181"/>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t/>
            </a:r>
            <a:endParaRPr b="1"/>
          </a:p>
          <a:p>
            <a:pPr indent="0" lvl="0" marL="0" rtl="0" algn="l">
              <a:spcBef>
                <a:spcPts val="1000"/>
              </a:spcBef>
              <a:spcAft>
                <a:spcPts val="0"/>
              </a:spcAft>
              <a:buSzPts val="1100"/>
              <a:buNone/>
            </a:pPr>
            <a:r>
              <a:rPr lang="en-US"/>
              <a:t>Step-1: Enabling AFIO</a:t>
            </a:r>
            <a:endParaRPr/>
          </a:p>
          <a:p>
            <a:pPr indent="0" lvl="0" marL="0" rtl="0" algn="l">
              <a:spcBef>
                <a:spcPts val="1000"/>
              </a:spcBef>
              <a:spcAft>
                <a:spcPts val="0"/>
              </a:spcAft>
              <a:buSzPts val="1100"/>
              <a:buNone/>
            </a:pPr>
            <a:r>
              <a:rPr lang="en-US"/>
              <a:t>Step-2: Configure EXTICR registers</a:t>
            </a:r>
            <a:endParaRPr/>
          </a:p>
          <a:p>
            <a:pPr indent="0" lvl="0" marL="0" rtl="0" algn="l">
              <a:spcBef>
                <a:spcPts val="1000"/>
              </a:spcBef>
              <a:spcAft>
                <a:spcPts val="0"/>
              </a:spcAft>
              <a:buSzPts val="1100"/>
              <a:buNone/>
            </a:pPr>
            <a:r>
              <a:rPr lang="en-US"/>
              <a:t>Step-3: Unmask EXTI</a:t>
            </a:r>
            <a:endParaRPr/>
          </a:p>
          <a:p>
            <a:pPr indent="0" lvl="0" marL="0" rtl="0" algn="l">
              <a:spcBef>
                <a:spcPts val="1000"/>
              </a:spcBef>
              <a:spcAft>
                <a:spcPts val="0"/>
              </a:spcAft>
              <a:buSzPts val="1100"/>
              <a:buNone/>
            </a:pPr>
            <a:r>
              <a:rPr lang="en-US"/>
              <a:t>Step-4: Select Rising/Falling edge that triggers the exception</a:t>
            </a:r>
            <a:endParaRPr/>
          </a:p>
          <a:p>
            <a:pPr indent="0" lvl="0" marL="0" rtl="0" algn="l">
              <a:spcBef>
                <a:spcPts val="1000"/>
              </a:spcBef>
              <a:spcAft>
                <a:spcPts val="0"/>
              </a:spcAft>
              <a:buSzPts val="1100"/>
              <a:buNone/>
            </a:pPr>
            <a:r>
              <a:rPr lang="en-US"/>
              <a:t>Step-5: Enable interrupt EXTI k on NVIC controller</a:t>
            </a:r>
            <a:endParaRPr/>
          </a:p>
          <a:p>
            <a:pPr indent="0" lvl="0" marL="0" rtl="0" algn="l">
              <a:spcBef>
                <a:spcPts val="1000"/>
              </a:spcBef>
              <a:spcAft>
                <a:spcPts val="0"/>
              </a:spcAft>
              <a:buSzPts val="1100"/>
              <a:buNone/>
            </a:pPr>
            <a:r>
              <a:rPr lang="en-US"/>
              <a:t>Step-6: Disable pending register if in pending state</a:t>
            </a:r>
            <a:endParaRPr/>
          </a:p>
          <a:p>
            <a:pPr indent="0" lvl="0" marL="0" rtl="0" algn="l">
              <a:spcBef>
                <a:spcPts val="1000"/>
              </a:spcBef>
              <a:spcAft>
                <a:spcPts val="0"/>
              </a:spcAft>
              <a:buSzPts val="1100"/>
              <a:buNone/>
            </a:pPr>
            <a:r>
              <a:rPr lang="en-US"/>
              <a:t>Step-7: Write the interrupt handler</a:t>
            </a:r>
            <a:endParaRPr/>
          </a:p>
          <a:p>
            <a:pPr indent="0" lvl="0" marL="0" rtl="0" algn="l">
              <a:spcBef>
                <a:spcPts val="1000"/>
              </a:spcBef>
              <a:spcAft>
                <a:spcPts val="0"/>
              </a:spcAft>
              <a:buSzPts val="1100"/>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2024-03-27T20:38:46Z</dcterms:created>
  <dc:creator>Md. Farhan Shakib</dc:creator>
</cp:coreProperties>
</file>