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1"/>
  </p:notesMasterIdLst>
  <p:sldIdLst>
    <p:sldId id="256" r:id="rId2"/>
    <p:sldId id="258" r:id="rId3"/>
    <p:sldId id="263" r:id="rId4"/>
    <p:sldId id="264" r:id="rId5"/>
    <p:sldId id="257" r:id="rId6"/>
    <p:sldId id="261" r:id="rId7"/>
    <p:sldId id="271" r:id="rId8"/>
    <p:sldId id="272" r:id="rId9"/>
    <p:sldId id="273" r:id="rId10"/>
    <p:sldId id="260" r:id="rId11"/>
    <p:sldId id="274" r:id="rId12"/>
    <p:sldId id="266" r:id="rId13"/>
    <p:sldId id="275" r:id="rId14"/>
    <p:sldId id="265" r:id="rId15"/>
    <p:sldId id="267" r:id="rId16"/>
    <p:sldId id="268" r:id="rId17"/>
    <p:sldId id="269" r:id="rId18"/>
    <p:sldId id="270" r:id="rId19"/>
    <p:sldId id="276" r:id="rId20"/>
    <p:sldId id="278" r:id="rId21"/>
    <p:sldId id="279" r:id="rId22"/>
    <p:sldId id="280" r:id="rId23"/>
    <p:sldId id="282" r:id="rId24"/>
    <p:sldId id="283" r:id="rId25"/>
    <p:sldId id="284" r:id="rId26"/>
    <p:sldId id="285" r:id="rId27"/>
    <p:sldId id="286" r:id="rId28"/>
    <p:sldId id="288"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718C8-F3F6-4049-9459-CABFB347A653}"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8B95-4DEB-47B3-BB28-29580921D988}" type="slidenum">
              <a:rPr lang="en-US" smtClean="0"/>
              <a:t>‹#›</a:t>
            </a:fld>
            <a:endParaRPr lang="en-US"/>
          </a:p>
        </p:txBody>
      </p:sp>
    </p:spTree>
    <p:extLst>
      <p:ext uri="{BB962C8B-B14F-4D97-AF65-F5344CB8AC3E}">
        <p14:creationId xmlns:p14="http://schemas.microsoft.com/office/powerpoint/2010/main" val="2445171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02FAE2A-33DB-4751-A9D1-DC78FC4A0B4D}" type="datetime1">
              <a:rPr lang="en-US" smtClean="0"/>
              <a:t>11/7/2021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Fariha Tabassum Islam, Lecturer, Dept. of CSE, UIU</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25592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1579-E3B0-4ED4-AE2E-97CBEFBD54E8}" type="datetime1">
              <a:rPr lang="en-US" smtClean="0"/>
              <a:t>11/7/2021</a:t>
            </a:fld>
            <a:endParaRPr lang="en-US"/>
          </a:p>
        </p:txBody>
      </p:sp>
      <p:sp>
        <p:nvSpPr>
          <p:cNvPr id="5" name="Footer Placeholder 4"/>
          <p:cNvSpPr>
            <a:spLocks noGrp="1"/>
          </p:cNvSpPr>
          <p:nvPr>
            <p:ph type="ftr" sz="quarter" idx="11"/>
          </p:nvPr>
        </p:nvSpPr>
        <p:spPr/>
        <p:txBody>
          <a:bodyPr/>
          <a:lstStyle/>
          <a:p>
            <a:r>
              <a:rPr lang="en-US"/>
              <a:t>Fariha Tabassum Islam, Lecturer, Dept. of CSE, UIU</a:t>
            </a:r>
          </a:p>
        </p:txBody>
      </p:sp>
      <p:sp>
        <p:nvSpPr>
          <p:cNvPr id="6" name="Slide Number Placeholder 5"/>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36376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B804ED-DC37-4B7C-B349-C3E1630DDAC6}" type="datetime1">
              <a:rPr lang="en-US" smtClean="0"/>
              <a:t>11/7/2021</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Fariha Tabassum Islam, Lecturer, Dept. of CSE, UIU</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372589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3CB6E-3F70-425A-9DEC-6A3F48B638B2}" type="datetime1">
              <a:rPr lang="en-US" smtClean="0"/>
              <a:t>11/7/2021</a:t>
            </a:fld>
            <a:endParaRPr lang="en-US"/>
          </a:p>
        </p:txBody>
      </p:sp>
      <p:sp>
        <p:nvSpPr>
          <p:cNvPr id="5" name="Footer Placeholder 4"/>
          <p:cNvSpPr>
            <a:spLocks noGrp="1"/>
          </p:cNvSpPr>
          <p:nvPr>
            <p:ph type="ftr" sz="quarter" idx="11"/>
          </p:nvPr>
        </p:nvSpPr>
        <p:spPr/>
        <p:txBody>
          <a:bodyPr/>
          <a:lstStyle/>
          <a:p>
            <a:r>
              <a:rPr lang="en-US"/>
              <a:t>Fariha Tabassum Islam, Lecturer, Dept. of CSE, UIU</a:t>
            </a:r>
          </a:p>
        </p:txBody>
      </p:sp>
      <p:sp>
        <p:nvSpPr>
          <p:cNvPr id="6" name="Slide Number Placeholder 5"/>
          <p:cNvSpPr>
            <a:spLocks noGrp="1"/>
          </p:cNvSpPr>
          <p:nvPr>
            <p:ph type="sldNum" sz="quarter" idx="12"/>
          </p:nvPr>
        </p:nvSpPr>
        <p:spPr>
          <a:xfrm>
            <a:off x="10558300" y="5956137"/>
            <a:ext cx="1052508" cy="365125"/>
          </a:xfrm>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216209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1D31EC1-F102-431F-9B82-51FEB1E6251C}" type="datetime1">
              <a:rPr lang="en-US" smtClean="0"/>
              <a:t>11/7/2021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Fariha Tabassum Islam, Lecturer, Dept. of CSE, UIU</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14643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8955F-9502-42CC-BF4D-B4E99A6423AE}" type="datetime1">
              <a:rPr lang="en-US" smtClean="0"/>
              <a:t>11/7/2021</a:t>
            </a:fld>
            <a:endParaRPr lang="en-US"/>
          </a:p>
        </p:txBody>
      </p:sp>
      <p:sp>
        <p:nvSpPr>
          <p:cNvPr id="6" name="Footer Placeholder 5"/>
          <p:cNvSpPr>
            <a:spLocks noGrp="1"/>
          </p:cNvSpPr>
          <p:nvPr>
            <p:ph type="ftr" sz="quarter" idx="11"/>
          </p:nvPr>
        </p:nvSpPr>
        <p:spPr/>
        <p:txBody>
          <a:bodyPr/>
          <a:lstStyle/>
          <a:p>
            <a:r>
              <a:rPr lang="en-US"/>
              <a:t>Fariha Tabassum Islam, Lecturer, Dept. of CSE, UIU</a:t>
            </a:r>
          </a:p>
        </p:txBody>
      </p:sp>
      <p:sp>
        <p:nvSpPr>
          <p:cNvPr id="7" name="Slide Number Placeholder 6"/>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44839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1BE01-30BB-46F9-83E2-B18A35F0F71F}" type="datetime1">
              <a:rPr lang="en-US" smtClean="0"/>
              <a:t>11/7/2021</a:t>
            </a:fld>
            <a:endParaRPr lang="en-US"/>
          </a:p>
        </p:txBody>
      </p:sp>
      <p:sp>
        <p:nvSpPr>
          <p:cNvPr id="8" name="Footer Placeholder 7"/>
          <p:cNvSpPr>
            <a:spLocks noGrp="1"/>
          </p:cNvSpPr>
          <p:nvPr>
            <p:ph type="ftr" sz="quarter" idx="11"/>
          </p:nvPr>
        </p:nvSpPr>
        <p:spPr/>
        <p:txBody>
          <a:bodyPr/>
          <a:lstStyle/>
          <a:p>
            <a:r>
              <a:rPr lang="en-US"/>
              <a:t>Fariha Tabassum Islam, Lecturer, Dept. of CSE, UIU</a:t>
            </a:r>
          </a:p>
        </p:txBody>
      </p:sp>
      <p:sp>
        <p:nvSpPr>
          <p:cNvPr id="9" name="Slide Number Placeholder 8"/>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21883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27F461-5A23-4B00-B5EA-8FA2368CEB83}" type="datetime1">
              <a:rPr lang="en-US" smtClean="0"/>
              <a:t>11/7/2021</a:t>
            </a:fld>
            <a:endParaRPr lang="en-US"/>
          </a:p>
        </p:txBody>
      </p:sp>
      <p:sp>
        <p:nvSpPr>
          <p:cNvPr id="4" name="Footer Placeholder 3"/>
          <p:cNvSpPr>
            <a:spLocks noGrp="1"/>
          </p:cNvSpPr>
          <p:nvPr>
            <p:ph type="ftr" sz="quarter" idx="11"/>
          </p:nvPr>
        </p:nvSpPr>
        <p:spPr/>
        <p:txBody>
          <a:bodyPr/>
          <a:lstStyle/>
          <a:p>
            <a:r>
              <a:rPr lang="en-US"/>
              <a:t>Fariha Tabassum Islam, Lecturer, Dept. of CSE, UIU</a:t>
            </a:r>
          </a:p>
        </p:txBody>
      </p:sp>
      <p:sp>
        <p:nvSpPr>
          <p:cNvPr id="5" name="Slide Number Placeholder 4"/>
          <p:cNvSpPr>
            <a:spLocks noGrp="1"/>
          </p:cNvSpPr>
          <p:nvPr>
            <p:ph type="sldNum" sz="quarter" idx="12"/>
          </p:nvPr>
        </p:nvSpPr>
        <p:spPr/>
        <p:txBody>
          <a:bodyPr/>
          <a:lstStyle/>
          <a:p>
            <a:fld id="{572B27A1-67AA-4D76-B751-A97BEAB6C97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83336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465A7-AE0A-438B-99CE-F37C82C5E829}" type="datetime1">
              <a:rPr lang="en-US" smtClean="0"/>
              <a:t>11/7/2021</a:t>
            </a:fld>
            <a:endParaRPr lang="en-US"/>
          </a:p>
        </p:txBody>
      </p:sp>
      <p:sp>
        <p:nvSpPr>
          <p:cNvPr id="3" name="Footer Placeholder 2"/>
          <p:cNvSpPr>
            <a:spLocks noGrp="1"/>
          </p:cNvSpPr>
          <p:nvPr>
            <p:ph type="ftr" sz="quarter" idx="11"/>
          </p:nvPr>
        </p:nvSpPr>
        <p:spPr/>
        <p:txBody>
          <a:bodyPr/>
          <a:lstStyle/>
          <a:p>
            <a:r>
              <a:rPr lang="en-US"/>
              <a:t>Fariha Tabassum Islam, Lecturer, Dept. of CSE, UIU</a:t>
            </a:r>
          </a:p>
        </p:txBody>
      </p:sp>
      <p:sp>
        <p:nvSpPr>
          <p:cNvPr id="4" name="Slide Number Placeholder 3"/>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397867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07040E-DB70-4788-AC2A-451187947EB1}" type="datetime1">
              <a:rPr lang="en-US" smtClean="0"/>
              <a:t>11/7/2021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Fariha Tabassum Islam, Lecturer, Dept. of CSE, UIU</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240562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24A4B-2699-4FF2-8782-ACDD6B2D9632}" type="datetime1">
              <a:rPr lang="en-US" smtClean="0"/>
              <a:t>11/7/2021</a:t>
            </a:fld>
            <a:endParaRPr lang="en-US"/>
          </a:p>
        </p:txBody>
      </p:sp>
      <p:sp>
        <p:nvSpPr>
          <p:cNvPr id="6" name="Footer Placeholder 5"/>
          <p:cNvSpPr>
            <a:spLocks noGrp="1"/>
          </p:cNvSpPr>
          <p:nvPr>
            <p:ph type="ftr" sz="quarter" idx="11"/>
          </p:nvPr>
        </p:nvSpPr>
        <p:spPr/>
        <p:txBody>
          <a:bodyPr/>
          <a:lstStyle/>
          <a:p>
            <a:r>
              <a:rPr lang="en-US"/>
              <a:t>Fariha Tabassum Islam, Lecturer, Dept. of CSE, UIU</a:t>
            </a:r>
          </a:p>
        </p:txBody>
      </p:sp>
      <p:sp>
        <p:nvSpPr>
          <p:cNvPr id="7" name="Slide Number Placeholder 6"/>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40962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1100">
                <a:solidFill>
                  <a:schemeClr val="accent2"/>
                </a:solidFill>
              </a:defRPr>
            </a:lvl1pPr>
          </a:lstStyle>
          <a:p>
            <a:fld id="{D3A0CEAF-81F8-4123-8881-6F3156AFD35F}" type="datetime1">
              <a:rPr lang="en-US" smtClean="0"/>
              <a:pPr/>
              <a:t>11/7/2021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1100" cap="all">
                <a:solidFill>
                  <a:schemeClr val="accent2"/>
                </a:solidFill>
              </a:defRPr>
            </a:lvl1pPr>
          </a:lstStyle>
          <a:p>
            <a:r>
              <a:rPr lang="en-US" dirty="0"/>
              <a:t>Fariha Tabassum Islam, Lecturer, Dept. of CSE, UIU</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2000">
                <a:solidFill>
                  <a:schemeClr val="accent6"/>
                </a:solidFill>
              </a:defRPr>
            </a:lvl1pPr>
          </a:lstStyle>
          <a:p>
            <a:fld id="{572B27A1-67AA-4D76-B751-A97BEAB6C971}"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91079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vector-in-cpp-stl/" TargetMode="External"/><Relationship Id="rId2" Type="http://schemas.openxmlformats.org/officeDocument/2006/relationships/hyperlink" Target="https://www.geeksforgeeks.org/sort-algorithms-the-c-standard-template-library-stl/" TargetMode="External"/><Relationship Id="rId1" Type="http://schemas.openxmlformats.org/officeDocument/2006/relationships/slideLayout" Target="../slideLayouts/slideLayout2.xml"/><Relationship Id="rId4" Type="http://schemas.openxmlformats.org/officeDocument/2006/relationships/hyperlink" Target="https://www.geeksforgeeks.org/priority-queue-in-cpp-st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edureka.co/blog/vectors-in-c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edureka.co/blog/vectors-in-cpp/" TargetMode="External"/><Relationship Id="rId2" Type="http://schemas.openxmlformats.org/officeDocument/2006/relationships/hyperlink" Target="https://beginnersbook.com/2017/08/c-plus-plus-tutorial-for-beginners/" TargetMode="External"/><Relationship Id="rId1" Type="http://schemas.openxmlformats.org/officeDocument/2006/relationships/slideLayout" Target="../slideLayouts/slideLayout2.xml"/><Relationship Id="rId6" Type="http://schemas.openxmlformats.org/officeDocument/2006/relationships/hyperlink" Target="https://www.geeksforgeeks.org/stl-priority-queue-for-structure-or-class/" TargetMode="External"/><Relationship Id="rId5" Type="http://schemas.openxmlformats.org/officeDocument/2006/relationships/hyperlink" Target="https://www.mygreatlearning.com/blog/priority-queue-in-cpp/" TargetMode="External"/><Relationship Id="rId4" Type="http://schemas.openxmlformats.org/officeDocument/2006/relationships/hyperlink" Target="https://web.stanford.edu/class/archive/cs/cs106b/cs106b.1132/handouts/08-C++-String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beginnersbook.com/2017/08/first-cpp-progra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850B-2514-470C-BE61-14ABACD8CF49}"/>
              </a:ext>
            </a:extLst>
          </p:cNvPr>
          <p:cNvSpPr>
            <a:spLocks noGrp="1"/>
          </p:cNvSpPr>
          <p:nvPr>
            <p:ph type="ctrTitle"/>
          </p:nvPr>
        </p:nvSpPr>
        <p:spPr/>
        <p:txBody>
          <a:bodyPr/>
          <a:lstStyle/>
          <a:p>
            <a:r>
              <a:rPr lang="en-US" dirty="0"/>
              <a:t>C++ Basics </a:t>
            </a:r>
            <a:r>
              <a:rPr lang="en-US" sz="1800" dirty="0"/>
              <a:t>relevant to CSI 228</a:t>
            </a:r>
            <a:endParaRPr lang="en-US" dirty="0"/>
          </a:p>
        </p:txBody>
      </p:sp>
      <p:sp>
        <p:nvSpPr>
          <p:cNvPr id="3" name="Subtitle 2">
            <a:extLst>
              <a:ext uri="{FF2B5EF4-FFF2-40B4-BE49-F238E27FC236}">
                <a16:creationId xmlns:a16="http://schemas.microsoft.com/office/drawing/2014/main" id="{25157FA0-2268-43A1-9C0F-785A79EFEF0A}"/>
              </a:ext>
            </a:extLst>
          </p:cNvPr>
          <p:cNvSpPr>
            <a:spLocks noGrp="1"/>
          </p:cNvSpPr>
          <p:nvPr>
            <p:ph type="subTitle" idx="1"/>
          </p:nvPr>
        </p:nvSpPr>
        <p:spPr/>
        <p:txBody>
          <a:bodyPr/>
          <a:lstStyle/>
          <a:p>
            <a:r>
              <a:rPr lang="en-US" dirty="0"/>
              <a:t>Fariha Tabassum Islam</a:t>
            </a:r>
          </a:p>
        </p:txBody>
      </p:sp>
    </p:spTree>
    <p:extLst>
      <p:ext uri="{BB962C8B-B14F-4D97-AF65-F5344CB8AC3E}">
        <p14:creationId xmlns:p14="http://schemas.microsoft.com/office/powerpoint/2010/main" val="5100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AAF-AE71-434B-B990-5C63E7C1100D}"/>
              </a:ext>
            </a:extLst>
          </p:cNvPr>
          <p:cNvSpPr>
            <a:spLocks noGrp="1"/>
          </p:cNvSpPr>
          <p:nvPr>
            <p:ph type="title"/>
          </p:nvPr>
        </p:nvSpPr>
        <p:spPr/>
        <p:txBody>
          <a:bodyPr/>
          <a:lstStyle/>
          <a:p>
            <a:r>
              <a:rPr lang="en-US" sz="2800" dirty="0"/>
              <a:t>Standard Template Library (STL)</a:t>
            </a:r>
            <a:endParaRPr lang="en-US" dirty="0"/>
          </a:p>
        </p:txBody>
      </p:sp>
      <p:sp>
        <p:nvSpPr>
          <p:cNvPr id="3" name="Content Placeholder 2">
            <a:extLst>
              <a:ext uri="{FF2B5EF4-FFF2-40B4-BE49-F238E27FC236}">
                <a16:creationId xmlns:a16="http://schemas.microsoft.com/office/drawing/2014/main" id="{8803D3E3-96F4-489D-B414-6D8A0668F6D8}"/>
              </a:ext>
            </a:extLst>
          </p:cNvPr>
          <p:cNvSpPr>
            <a:spLocks noGrp="1"/>
          </p:cNvSpPr>
          <p:nvPr>
            <p:ph idx="1"/>
          </p:nvPr>
        </p:nvSpPr>
        <p:spPr/>
        <p:txBody>
          <a:bodyPr>
            <a:normAutofit/>
          </a:bodyPr>
          <a:lstStyle/>
          <a:p>
            <a:pPr marL="324000" lvl="1">
              <a:lnSpc>
                <a:spcPct val="107000"/>
              </a:lnSpc>
              <a:spcBef>
                <a:spcPts val="0"/>
              </a:spcBef>
              <a:spcAft>
                <a:spcPts val="800"/>
              </a:spcAft>
            </a:pPr>
            <a:r>
              <a:rPr lang="en-US" dirty="0"/>
              <a:t>STL is a set of C++ template classes to provide </a:t>
            </a:r>
            <a:r>
              <a:rPr lang="en-US" dirty="0">
                <a:solidFill>
                  <a:schemeClr val="accent6"/>
                </a:solidFill>
              </a:rPr>
              <a:t>common programming data structures and functions </a:t>
            </a:r>
            <a:r>
              <a:rPr lang="en-US" dirty="0"/>
              <a:t>such as lists, stacks, arrays, etc. It is a library of container classes, </a:t>
            </a:r>
            <a:r>
              <a:rPr lang="en-US" dirty="0">
                <a:solidFill>
                  <a:schemeClr val="accent6"/>
                </a:solidFill>
              </a:rPr>
              <a:t>algorithms</a:t>
            </a:r>
            <a:r>
              <a:rPr lang="en-US" dirty="0"/>
              <a:t>, and iterators.</a:t>
            </a:r>
          </a:p>
          <a:p>
            <a:pPr marL="702000" lvl="3" indent="0">
              <a:lnSpc>
                <a:spcPct val="107000"/>
              </a:lnSpc>
              <a:spcBef>
                <a:spcPts val="0"/>
              </a:spcBef>
              <a:spcAft>
                <a:spcPts val="800"/>
              </a:spcAft>
              <a:buNone/>
            </a:pPr>
            <a:endParaRPr lang="en-US" dirty="0"/>
          </a:p>
          <a:p>
            <a:pPr marL="324000" lvl="1">
              <a:lnSpc>
                <a:spcPct val="107000"/>
              </a:lnSpc>
              <a:spcBef>
                <a:spcPts val="0"/>
              </a:spcBef>
              <a:spcAft>
                <a:spcPts val="800"/>
              </a:spcAft>
            </a:pPr>
            <a:r>
              <a:rPr lang="en-US" dirty="0"/>
              <a:t>We are going to use</a:t>
            </a:r>
            <a:endParaRPr lang="en-US" dirty="0">
              <a:hlinkClick r:id="rId2"/>
            </a:endParaRPr>
          </a:p>
          <a:p>
            <a:pPr marL="594000" lvl="2">
              <a:lnSpc>
                <a:spcPct val="107000"/>
              </a:lnSpc>
              <a:spcBef>
                <a:spcPts val="0"/>
              </a:spcBef>
              <a:spcAft>
                <a:spcPts val="800"/>
              </a:spcAft>
            </a:pPr>
            <a:r>
              <a:rPr lang="en-US" dirty="0">
                <a:hlinkClick r:id="rId2"/>
              </a:rPr>
              <a:t>Sorting</a:t>
            </a:r>
            <a:endParaRPr lang="en-US" dirty="0"/>
          </a:p>
          <a:p>
            <a:pPr marL="594000" lvl="2">
              <a:lnSpc>
                <a:spcPct val="107000"/>
              </a:lnSpc>
              <a:spcBef>
                <a:spcPts val="0"/>
              </a:spcBef>
              <a:spcAft>
                <a:spcPts val="800"/>
              </a:spcAft>
            </a:pPr>
            <a:r>
              <a:rPr lang="en-US" dirty="0">
                <a:hlinkClick r:id="rId3"/>
              </a:rPr>
              <a:t>vector</a:t>
            </a:r>
            <a:endParaRPr lang="en-US" dirty="0"/>
          </a:p>
          <a:p>
            <a:pPr marL="594000" lvl="2">
              <a:lnSpc>
                <a:spcPct val="107000"/>
              </a:lnSpc>
              <a:spcBef>
                <a:spcPts val="0"/>
              </a:spcBef>
              <a:spcAft>
                <a:spcPts val="800"/>
              </a:spcAft>
            </a:pPr>
            <a:r>
              <a:rPr lang="en-US" dirty="0">
                <a:hlinkClick r:id="rId4"/>
              </a:rPr>
              <a:t>priority queue</a:t>
            </a:r>
            <a:endParaRPr lang="en-US" dirty="0"/>
          </a:p>
        </p:txBody>
      </p:sp>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10</a:t>
            </a:fld>
            <a:endParaRPr lang="en-US"/>
          </a:p>
        </p:txBody>
      </p:sp>
    </p:spTree>
    <p:extLst>
      <p:ext uri="{BB962C8B-B14F-4D97-AF65-F5344CB8AC3E}">
        <p14:creationId xmlns:p14="http://schemas.microsoft.com/office/powerpoint/2010/main" val="34076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4D65-F4D8-4B90-A2F0-6AD2FF99915C}"/>
              </a:ext>
            </a:extLst>
          </p:cNvPr>
          <p:cNvSpPr>
            <a:spLocks noGrp="1"/>
          </p:cNvSpPr>
          <p:nvPr>
            <p:ph type="title"/>
          </p:nvPr>
        </p:nvSpPr>
        <p:spPr/>
        <p:txBody>
          <a:bodyPr/>
          <a:lstStyle/>
          <a:p>
            <a:r>
              <a:rPr lang="en-US" dirty="0"/>
              <a:t>Vector</a:t>
            </a:r>
          </a:p>
        </p:txBody>
      </p:sp>
      <p:sp>
        <p:nvSpPr>
          <p:cNvPr id="3" name="Content Placeholder 2">
            <a:extLst>
              <a:ext uri="{FF2B5EF4-FFF2-40B4-BE49-F238E27FC236}">
                <a16:creationId xmlns:a16="http://schemas.microsoft.com/office/drawing/2014/main" id="{439AAE44-2E91-46A1-BD89-F55F31DFA647}"/>
              </a:ext>
            </a:extLst>
          </p:cNvPr>
          <p:cNvSpPr>
            <a:spLocks noGrp="1"/>
          </p:cNvSpPr>
          <p:nvPr>
            <p:ph idx="1"/>
          </p:nvPr>
        </p:nvSpPr>
        <p:spPr/>
        <p:txBody>
          <a:bodyPr/>
          <a:lstStyle/>
          <a:p>
            <a:r>
              <a:rPr lang="en-US" dirty="0"/>
              <a:t>#include &lt;vector&gt;</a:t>
            </a:r>
          </a:p>
          <a:p>
            <a:r>
              <a:rPr lang="en-US" dirty="0"/>
              <a:t>To know more about vectors: </a:t>
            </a:r>
            <a:r>
              <a:rPr lang="en-US" dirty="0">
                <a:hlinkClick r:id="rId2"/>
              </a:rPr>
              <a:t>https://www.edureka.co/blog/vectors-in-cpp/</a:t>
            </a:r>
            <a:r>
              <a:rPr lang="en-US" dirty="0"/>
              <a:t> </a:t>
            </a:r>
          </a:p>
        </p:txBody>
      </p:sp>
      <p:sp>
        <p:nvSpPr>
          <p:cNvPr id="4" name="Footer Placeholder 3">
            <a:extLst>
              <a:ext uri="{FF2B5EF4-FFF2-40B4-BE49-F238E27FC236}">
                <a16:creationId xmlns:a16="http://schemas.microsoft.com/office/drawing/2014/main" id="{9CB77D3F-7271-4D4E-887C-5E0190ECA167}"/>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0AA60D10-9576-44C1-B71C-5F48C092BC79}"/>
              </a:ext>
            </a:extLst>
          </p:cNvPr>
          <p:cNvSpPr>
            <a:spLocks noGrp="1"/>
          </p:cNvSpPr>
          <p:nvPr>
            <p:ph type="sldNum" sz="quarter" idx="12"/>
          </p:nvPr>
        </p:nvSpPr>
        <p:spPr/>
        <p:txBody>
          <a:bodyPr/>
          <a:lstStyle/>
          <a:p>
            <a:fld id="{572B27A1-67AA-4D76-B751-A97BEAB6C971}" type="slidenum">
              <a:rPr lang="en-US" smtClean="0"/>
              <a:t>11</a:t>
            </a:fld>
            <a:endParaRPr lang="en-US"/>
          </a:p>
        </p:txBody>
      </p:sp>
    </p:spTree>
    <p:extLst>
      <p:ext uri="{BB962C8B-B14F-4D97-AF65-F5344CB8AC3E}">
        <p14:creationId xmlns:p14="http://schemas.microsoft.com/office/powerpoint/2010/main" val="361074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12</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sz="2800" dirty="0"/>
              <a:t>Vector</a:t>
            </a:r>
            <a:endParaRPr lang="en-US" dirty="0"/>
          </a:p>
        </p:txBody>
      </p:sp>
      <p:grpSp>
        <p:nvGrpSpPr>
          <p:cNvPr id="8" name="Group 7">
            <a:extLst>
              <a:ext uri="{FF2B5EF4-FFF2-40B4-BE49-F238E27FC236}">
                <a16:creationId xmlns:a16="http://schemas.microsoft.com/office/drawing/2014/main" id="{94D8D830-ECE4-4316-A941-DE6C49249DA1}"/>
              </a:ext>
            </a:extLst>
          </p:cNvPr>
          <p:cNvGrpSpPr/>
          <p:nvPr/>
        </p:nvGrpSpPr>
        <p:grpSpPr>
          <a:xfrm>
            <a:off x="459156" y="701675"/>
            <a:ext cx="11276273" cy="5219064"/>
            <a:chOff x="446975" y="1808968"/>
            <a:chExt cx="9448865" cy="4373274"/>
          </a:xfrm>
        </p:grpSpPr>
        <p:pic>
          <p:nvPicPr>
            <p:cNvPr id="5" name="Picture 4">
              <a:extLst>
                <a:ext uri="{FF2B5EF4-FFF2-40B4-BE49-F238E27FC236}">
                  <a16:creationId xmlns:a16="http://schemas.microsoft.com/office/drawing/2014/main" id="{C640482C-E9B8-4430-88D4-ECFF2531FBC7}"/>
                </a:ext>
              </a:extLst>
            </p:cNvPr>
            <p:cNvPicPr>
              <a:picLocks noChangeAspect="1"/>
            </p:cNvPicPr>
            <p:nvPr/>
          </p:nvPicPr>
          <p:blipFill>
            <a:blip r:embed="rId2"/>
            <a:stretch>
              <a:fillRect/>
            </a:stretch>
          </p:blipFill>
          <p:spPr>
            <a:xfrm>
              <a:off x="446975" y="1808968"/>
              <a:ext cx="4594355" cy="4373274"/>
            </a:xfrm>
            <a:prstGeom prst="rect">
              <a:avLst/>
            </a:prstGeom>
          </p:spPr>
        </p:pic>
        <p:pic>
          <p:nvPicPr>
            <p:cNvPr id="7" name="Picture 6">
              <a:extLst>
                <a:ext uri="{FF2B5EF4-FFF2-40B4-BE49-F238E27FC236}">
                  <a16:creationId xmlns:a16="http://schemas.microsoft.com/office/drawing/2014/main" id="{254C09B4-D8F4-4611-94D8-60228AE2CE58}"/>
                </a:ext>
              </a:extLst>
            </p:cNvPr>
            <p:cNvPicPr>
              <a:picLocks noChangeAspect="1"/>
            </p:cNvPicPr>
            <p:nvPr/>
          </p:nvPicPr>
          <p:blipFill>
            <a:blip r:embed="rId3"/>
            <a:stretch>
              <a:fillRect/>
            </a:stretch>
          </p:blipFill>
          <p:spPr>
            <a:xfrm>
              <a:off x="5048014" y="1808968"/>
              <a:ext cx="4847826" cy="2434257"/>
            </a:xfrm>
            <a:prstGeom prst="rect">
              <a:avLst/>
            </a:prstGeom>
          </p:spPr>
        </p:pic>
      </p:grpSp>
      <p:sp>
        <p:nvSpPr>
          <p:cNvPr id="12" name="TextBox 11">
            <a:extLst>
              <a:ext uri="{FF2B5EF4-FFF2-40B4-BE49-F238E27FC236}">
                <a16:creationId xmlns:a16="http://schemas.microsoft.com/office/drawing/2014/main" id="{9A633F7A-427D-492B-BC7E-AB34A84062B7}"/>
              </a:ext>
            </a:extLst>
          </p:cNvPr>
          <p:cNvSpPr txBox="1"/>
          <p:nvPr/>
        </p:nvSpPr>
        <p:spPr>
          <a:xfrm>
            <a:off x="5942058" y="3606716"/>
            <a:ext cx="2622822" cy="329320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600" dirty="0"/>
              <a:t>Input:</a:t>
            </a:r>
          </a:p>
          <a:p>
            <a:r>
              <a:rPr lang="en-US" sz="1600" dirty="0">
                <a:solidFill>
                  <a:srgbClr val="FF0000"/>
                </a:solidFill>
                <a:latin typeface="Courier New" panose="02070309020205020404" pitchFamily="49" charset="0"/>
                <a:cs typeface="Courier New" panose="02070309020205020404" pitchFamily="49" charset="0"/>
              </a:rPr>
              <a:t>11 753 2 8 91</a:t>
            </a:r>
          </a:p>
          <a:p>
            <a:r>
              <a:rPr lang="pt-BR" sz="1600" dirty="0"/>
              <a:t>Output:</a:t>
            </a:r>
          </a:p>
          <a:p>
            <a:r>
              <a:rPr lang="en-US" sz="1600" dirty="0">
                <a:solidFill>
                  <a:srgbClr val="FF0000"/>
                </a:solidFill>
                <a:latin typeface="Courier New" panose="02070309020205020404" pitchFamily="49" charset="0"/>
                <a:cs typeface="Courier New" panose="02070309020205020404" pitchFamily="49" charset="0"/>
              </a:rPr>
              <a:t>size: 5</a:t>
            </a:r>
          </a:p>
          <a:p>
            <a:r>
              <a:rPr lang="en-US" sz="1600" dirty="0">
                <a:solidFill>
                  <a:srgbClr val="FF0000"/>
                </a:solidFill>
                <a:latin typeface="Courier New" panose="02070309020205020404" pitchFamily="49" charset="0"/>
                <a:cs typeface="Courier New" panose="02070309020205020404" pitchFamily="49" charset="0"/>
              </a:rPr>
              <a:t>[0] 11</a:t>
            </a:r>
          </a:p>
          <a:p>
            <a:r>
              <a:rPr lang="en-US" sz="1600" dirty="0">
                <a:solidFill>
                  <a:srgbClr val="FF0000"/>
                </a:solidFill>
                <a:latin typeface="Courier New" panose="02070309020205020404" pitchFamily="49" charset="0"/>
                <a:cs typeface="Courier New" panose="02070309020205020404" pitchFamily="49" charset="0"/>
              </a:rPr>
              <a:t>[1] 753</a:t>
            </a:r>
          </a:p>
          <a:p>
            <a:r>
              <a:rPr lang="en-US" sz="1600" dirty="0">
                <a:solidFill>
                  <a:srgbClr val="FF0000"/>
                </a:solidFill>
                <a:latin typeface="Courier New" panose="02070309020205020404" pitchFamily="49" charset="0"/>
                <a:cs typeface="Courier New" panose="02070309020205020404" pitchFamily="49" charset="0"/>
              </a:rPr>
              <a:t>[2] 2</a:t>
            </a:r>
          </a:p>
          <a:p>
            <a:r>
              <a:rPr lang="en-US" sz="1600" dirty="0">
                <a:solidFill>
                  <a:srgbClr val="FF0000"/>
                </a:solidFill>
                <a:latin typeface="Courier New" panose="02070309020205020404" pitchFamily="49" charset="0"/>
                <a:cs typeface="Courier New" panose="02070309020205020404" pitchFamily="49" charset="0"/>
              </a:rPr>
              <a:t>[3] 8</a:t>
            </a:r>
          </a:p>
          <a:p>
            <a:r>
              <a:rPr lang="en-US" sz="1600" dirty="0">
                <a:solidFill>
                  <a:srgbClr val="FF0000"/>
                </a:solidFill>
                <a:latin typeface="Courier New" panose="02070309020205020404" pitchFamily="49" charset="0"/>
                <a:cs typeface="Courier New" panose="02070309020205020404" pitchFamily="49" charset="0"/>
              </a:rPr>
              <a:t>[4] 91</a:t>
            </a:r>
          </a:p>
          <a:p>
            <a:r>
              <a:rPr lang="en-US" sz="1600" dirty="0">
                <a:solidFill>
                  <a:srgbClr val="FF0000"/>
                </a:solidFill>
                <a:latin typeface="Courier New" panose="02070309020205020404" pitchFamily="49" charset="0"/>
                <a:cs typeface="Courier New" panose="02070309020205020404" pitchFamily="49" charset="0"/>
              </a:rPr>
              <a:t>11</a:t>
            </a:r>
          </a:p>
          <a:p>
            <a:r>
              <a:rPr lang="en-US" sz="1600" dirty="0">
                <a:solidFill>
                  <a:srgbClr val="FF0000"/>
                </a:solidFill>
                <a:latin typeface="Courier New" panose="02070309020205020404" pitchFamily="49" charset="0"/>
                <a:cs typeface="Courier New" panose="02070309020205020404" pitchFamily="49" charset="0"/>
              </a:rPr>
              <a:t>753</a:t>
            </a:r>
          </a:p>
          <a:p>
            <a:r>
              <a:rPr lang="en-US" sz="1600" dirty="0">
                <a:solidFill>
                  <a:srgbClr val="FF0000"/>
                </a:solidFill>
                <a:latin typeface="Courier New" panose="02070309020205020404" pitchFamily="49" charset="0"/>
                <a:cs typeface="Courier New" panose="02070309020205020404" pitchFamily="49" charset="0"/>
              </a:rPr>
              <a:t>8</a:t>
            </a:r>
          </a:p>
          <a:p>
            <a:r>
              <a:rPr lang="en-US" sz="1600" dirty="0">
                <a:solidFill>
                  <a:srgbClr val="FF0000"/>
                </a:solidFill>
                <a:latin typeface="Courier New" panose="02070309020205020404" pitchFamily="49" charset="0"/>
                <a:cs typeface="Courier New" panose="02070309020205020404" pitchFamily="49" charset="0"/>
              </a:rPr>
              <a:t>91</a:t>
            </a:r>
          </a:p>
        </p:txBody>
      </p:sp>
      <p:sp>
        <p:nvSpPr>
          <p:cNvPr id="13" name="TextBox 12">
            <a:extLst>
              <a:ext uri="{FF2B5EF4-FFF2-40B4-BE49-F238E27FC236}">
                <a16:creationId xmlns:a16="http://schemas.microsoft.com/office/drawing/2014/main" id="{6679FB64-61C5-4746-B932-C6DBBF3B1DC6}"/>
              </a:ext>
            </a:extLst>
          </p:cNvPr>
          <p:cNvSpPr txBox="1"/>
          <p:nvPr/>
        </p:nvSpPr>
        <p:spPr>
          <a:xfrm>
            <a:off x="422500" y="121793"/>
            <a:ext cx="905376" cy="369332"/>
          </a:xfrm>
          <a:prstGeom prst="rect">
            <a:avLst/>
          </a:prstGeom>
          <a:noFill/>
        </p:spPr>
        <p:txBody>
          <a:bodyPr wrap="none" rtlCol="0">
            <a:spAutoFit/>
          </a:bodyPr>
          <a:lstStyle/>
          <a:p>
            <a:r>
              <a:rPr lang="en-US" b="1" dirty="0">
                <a:solidFill>
                  <a:schemeClr val="accent1"/>
                </a:solidFill>
                <a:latin typeface="+mj-lt"/>
              </a:rPr>
              <a:t>Vector</a:t>
            </a:r>
          </a:p>
        </p:txBody>
      </p:sp>
    </p:spTree>
    <p:extLst>
      <p:ext uri="{BB962C8B-B14F-4D97-AF65-F5344CB8AC3E}">
        <p14:creationId xmlns:p14="http://schemas.microsoft.com/office/powerpoint/2010/main" val="41000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13</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sz="2800" dirty="0"/>
              <a:t>Vector</a:t>
            </a:r>
            <a:endParaRPr lang="en-US" dirty="0"/>
          </a:p>
        </p:txBody>
      </p:sp>
      <p:grpSp>
        <p:nvGrpSpPr>
          <p:cNvPr id="8" name="Group 7">
            <a:extLst>
              <a:ext uri="{FF2B5EF4-FFF2-40B4-BE49-F238E27FC236}">
                <a16:creationId xmlns:a16="http://schemas.microsoft.com/office/drawing/2014/main" id="{94D8D830-ECE4-4316-A941-DE6C49249DA1}"/>
              </a:ext>
            </a:extLst>
          </p:cNvPr>
          <p:cNvGrpSpPr/>
          <p:nvPr/>
        </p:nvGrpSpPr>
        <p:grpSpPr>
          <a:xfrm>
            <a:off x="459156" y="701675"/>
            <a:ext cx="11276273" cy="5219064"/>
            <a:chOff x="446975" y="1808968"/>
            <a:chExt cx="9448865" cy="4373274"/>
          </a:xfrm>
        </p:grpSpPr>
        <p:pic>
          <p:nvPicPr>
            <p:cNvPr id="5" name="Picture 4">
              <a:extLst>
                <a:ext uri="{FF2B5EF4-FFF2-40B4-BE49-F238E27FC236}">
                  <a16:creationId xmlns:a16="http://schemas.microsoft.com/office/drawing/2014/main" id="{C640482C-E9B8-4430-88D4-ECFF2531FBC7}"/>
                </a:ext>
              </a:extLst>
            </p:cNvPr>
            <p:cNvPicPr>
              <a:picLocks noChangeAspect="1"/>
            </p:cNvPicPr>
            <p:nvPr/>
          </p:nvPicPr>
          <p:blipFill>
            <a:blip r:embed="rId2"/>
            <a:stretch>
              <a:fillRect/>
            </a:stretch>
          </p:blipFill>
          <p:spPr>
            <a:xfrm>
              <a:off x="446975" y="1808968"/>
              <a:ext cx="4594355" cy="4373274"/>
            </a:xfrm>
            <a:prstGeom prst="rect">
              <a:avLst/>
            </a:prstGeom>
          </p:spPr>
        </p:pic>
        <p:pic>
          <p:nvPicPr>
            <p:cNvPr id="7" name="Picture 6">
              <a:extLst>
                <a:ext uri="{FF2B5EF4-FFF2-40B4-BE49-F238E27FC236}">
                  <a16:creationId xmlns:a16="http://schemas.microsoft.com/office/drawing/2014/main" id="{254C09B4-D8F4-4611-94D8-60228AE2CE58}"/>
                </a:ext>
              </a:extLst>
            </p:cNvPr>
            <p:cNvPicPr>
              <a:picLocks noChangeAspect="1"/>
            </p:cNvPicPr>
            <p:nvPr/>
          </p:nvPicPr>
          <p:blipFill>
            <a:blip r:embed="rId3"/>
            <a:stretch>
              <a:fillRect/>
            </a:stretch>
          </p:blipFill>
          <p:spPr>
            <a:xfrm>
              <a:off x="5048014" y="1808968"/>
              <a:ext cx="4847826" cy="2434257"/>
            </a:xfrm>
            <a:prstGeom prst="rect">
              <a:avLst/>
            </a:prstGeom>
          </p:spPr>
        </p:pic>
      </p:grpSp>
      <p:sp>
        <p:nvSpPr>
          <p:cNvPr id="12" name="TextBox 11">
            <a:extLst>
              <a:ext uri="{FF2B5EF4-FFF2-40B4-BE49-F238E27FC236}">
                <a16:creationId xmlns:a16="http://schemas.microsoft.com/office/drawing/2014/main" id="{9A633F7A-427D-492B-BC7E-AB34A84062B7}"/>
              </a:ext>
            </a:extLst>
          </p:cNvPr>
          <p:cNvSpPr txBox="1"/>
          <p:nvPr/>
        </p:nvSpPr>
        <p:spPr>
          <a:xfrm>
            <a:off x="5942058" y="3606716"/>
            <a:ext cx="2622822" cy="329320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600" dirty="0"/>
              <a:t>Input:</a:t>
            </a:r>
          </a:p>
          <a:p>
            <a:r>
              <a:rPr lang="en-US" sz="1600" dirty="0">
                <a:solidFill>
                  <a:srgbClr val="FF0000"/>
                </a:solidFill>
                <a:latin typeface="Courier New" panose="02070309020205020404" pitchFamily="49" charset="0"/>
                <a:cs typeface="Courier New" panose="02070309020205020404" pitchFamily="49" charset="0"/>
              </a:rPr>
              <a:t>11 753 2 8 91</a:t>
            </a:r>
          </a:p>
          <a:p>
            <a:r>
              <a:rPr lang="pt-BR" sz="1600" dirty="0"/>
              <a:t>Output:</a:t>
            </a:r>
          </a:p>
          <a:p>
            <a:r>
              <a:rPr lang="en-US" sz="1600" dirty="0">
                <a:solidFill>
                  <a:srgbClr val="FF0000"/>
                </a:solidFill>
                <a:latin typeface="Courier New" panose="02070309020205020404" pitchFamily="49" charset="0"/>
                <a:cs typeface="Courier New" panose="02070309020205020404" pitchFamily="49" charset="0"/>
              </a:rPr>
              <a:t>size: 5</a:t>
            </a:r>
          </a:p>
          <a:p>
            <a:r>
              <a:rPr lang="en-US" sz="1600" dirty="0">
                <a:solidFill>
                  <a:srgbClr val="FF0000"/>
                </a:solidFill>
                <a:latin typeface="Courier New" panose="02070309020205020404" pitchFamily="49" charset="0"/>
                <a:cs typeface="Courier New" panose="02070309020205020404" pitchFamily="49" charset="0"/>
              </a:rPr>
              <a:t>[0] 11</a:t>
            </a:r>
          </a:p>
          <a:p>
            <a:r>
              <a:rPr lang="en-US" sz="1600" dirty="0">
                <a:solidFill>
                  <a:srgbClr val="FF0000"/>
                </a:solidFill>
                <a:latin typeface="Courier New" panose="02070309020205020404" pitchFamily="49" charset="0"/>
                <a:cs typeface="Courier New" panose="02070309020205020404" pitchFamily="49" charset="0"/>
              </a:rPr>
              <a:t>[1] 753</a:t>
            </a:r>
          </a:p>
          <a:p>
            <a:r>
              <a:rPr lang="en-US" sz="1600" dirty="0">
                <a:solidFill>
                  <a:srgbClr val="FF0000"/>
                </a:solidFill>
                <a:latin typeface="Courier New" panose="02070309020205020404" pitchFamily="49" charset="0"/>
                <a:cs typeface="Courier New" panose="02070309020205020404" pitchFamily="49" charset="0"/>
              </a:rPr>
              <a:t>[2] 2</a:t>
            </a:r>
          </a:p>
          <a:p>
            <a:r>
              <a:rPr lang="en-US" sz="1600" dirty="0">
                <a:solidFill>
                  <a:srgbClr val="FF0000"/>
                </a:solidFill>
                <a:latin typeface="Courier New" panose="02070309020205020404" pitchFamily="49" charset="0"/>
                <a:cs typeface="Courier New" panose="02070309020205020404" pitchFamily="49" charset="0"/>
              </a:rPr>
              <a:t>[3] 8</a:t>
            </a:r>
          </a:p>
          <a:p>
            <a:r>
              <a:rPr lang="en-US" sz="1600" dirty="0">
                <a:solidFill>
                  <a:srgbClr val="FF0000"/>
                </a:solidFill>
                <a:latin typeface="Courier New" panose="02070309020205020404" pitchFamily="49" charset="0"/>
                <a:cs typeface="Courier New" panose="02070309020205020404" pitchFamily="49" charset="0"/>
              </a:rPr>
              <a:t>[4] 91</a:t>
            </a:r>
          </a:p>
          <a:p>
            <a:r>
              <a:rPr lang="en-US" sz="1600" dirty="0">
                <a:solidFill>
                  <a:srgbClr val="FF0000"/>
                </a:solidFill>
                <a:latin typeface="Courier New" panose="02070309020205020404" pitchFamily="49" charset="0"/>
                <a:cs typeface="Courier New" panose="02070309020205020404" pitchFamily="49" charset="0"/>
              </a:rPr>
              <a:t>11</a:t>
            </a:r>
          </a:p>
          <a:p>
            <a:r>
              <a:rPr lang="en-US" sz="1600" dirty="0">
                <a:solidFill>
                  <a:srgbClr val="FF0000"/>
                </a:solidFill>
                <a:latin typeface="Courier New" panose="02070309020205020404" pitchFamily="49" charset="0"/>
                <a:cs typeface="Courier New" panose="02070309020205020404" pitchFamily="49" charset="0"/>
              </a:rPr>
              <a:t>753</a:t>
            </a:r>
          </a:p>
          <a:p>
            <a:r>
              <a:rPr lang="en-US" sz="1600" dirty="0">
                <a:solidFill>
                  <a:srgbClr val="FF0000"/>
                </a:solidFill>
                <a:latin typeface="Courier New" panose="02070309020205020404" pitchFamily="49" charset="0"/>
                <a:cs typeface="Courier New" panose="02070309020205020404" pitchFamily="49" charset="0"/>
              </a:rPr>
              <a:t>8</a:t>
            </a:r>
          </a:p>
          <a:p>
            <a:r>
              <a:rPr lang="en-US" sz="1600" dirty="0">
                <a:solidFill>
                  <a:srgbClr val="FF0000"/>
                </a:solidFill>
                <a:latin typeface="Courier New" panose="02070309020205020404" pitchFamily="49" charset="0"/>
                <a:cs typeface="Courier New" panose="02070309020205020404" pitchFamily="49" charset="0"/>
              </a:rPr>
              <a:t>91</a:t>
            </a:r>
          </a:p>
        </p:txBody>
      </p:sp>
      <p:sp>
        <p:nvSpPr>
          <p:cNvPr id="13" name="TextBox 12">
            <a:extLst>
              <a:ext uri="{FF2B5EF4-FFF2-40B4-BE49-F238E27FC236}">
                <a16:creationId xmlns:a16="http://schemas.microsoft.com/office/drawing/2014/main" id="{6679FB64-61C5-4746-B932-C6DBBF3B1DC6}"/>
              </a:ext>
            </a:extLst>
          </p:cNvPr>
          <p:cNvSpPr txBox="1"/>
          <p:nvPr/>
        </p:nvSpPr>
        <p:spPr>
          <a:xfrm>
            <a:off x="422500" y="121793"/>
            <a:ext cx="905376" cy="369332"/>
          </a:xfrm>
          <a:prstGeom prst="rect">
            <a:avLst/>
          </a:prstGeom>
          <a:noFill/>
        </p:spPr>
        <p:txBody>
          <a:bodyPr wrap="none" rtlCol="0">
            <a:spAutoFit/>
          </a:bodyPr>
          <a:lstStyle/>
          <a:p>
            <a:r>
              <a:rPr lang="en-US" b="1" dirty="0">
                <a:solidFill>
                  <a:schemeClr val="accent1"/>
                </a:solidFill>
                <a:latin typeface="+mj-lt"/>
              </a:rPr>
              <a:t>Vector</a:t>
            </a:r>
          </a:p>
        </p:txBody>
      </p:sp>
      <p:sp>
        <p:nvSpPr>
          <p:cNvPr id="14" name="Multiplication Sign 13">
            <a:extLst>
              <a:ext uri="{FF2B5EF4-FFF2-40B4-BE49-F238E27FC236}">
                <a16:creationId xmlns:a16="http://schemas.microsoft.com/office/drawing/2014/main" id="{D2A75FA1-FD7B-4CAB-AD7A-83E84244E0B1}"/>
              </a:ext>
            </a:extLst>
          </p:cNvPr>
          <p:cNvSpPr/>
          <p:nvPr/>
        </p:nvSpPr>
        <p:spPr>
          <a:xfrm>
            <a:off x="1564640" y="751248"/>
            <a:ext cx="1076960" cy="933768"/>
          </a:xfrm>
          <a:prstGeom prst="mathMultiply">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E92AAA-897C-4632-8479-AB47BDF73080}"/>
              </a:ext>
            </a:extLst>
          </p:cNvPr>
          <p:cNvSpPr txBox="1"/>
          <p:nvPr/>
        </p:nvSpPr>
        <p:spPr>
          <a:xfrm>
            <a:off x="988980" y="731404"/>
            <a:ext cx="3223959" cy="923330"/>
          </a:xfrm>
          <a:prstGeom prst="rect">
            <a:avLst/>
          </a:prstGeom>
          <a:solidFill>
            <a:schemeClr val="bg1">
              <a:lumMod val="95000"/>
            </a:schemeClr>
          </a:solidFill>
        </p:spPr>
        <p:txBody>
          <a:bodyPr wrap="none" rtlCol="0">
            <a:spAutoFit/>
          </a:bodyPr>
          <a:lstStyle/>
          <a:p>
            <a:r>
              <a:rPr lang="en-US" b="0" dirty="0">
                <a:solidFill>
                  <a:srgbClr val="777777"/>
                </a:solidFill>
                <a:effectLst/>
                <a:latin typeface="Consolas" panose="020B0609020204030204" pitchFamily="49" charset="0"/>
              </a:rPr>
              <a:t>#</a:t>
            </a:r>
            <a:r>
              <a:rPr lang="en-US" b="0" dirty="0">
                <a:solidFill>
                  <a:srgbClr val="4B69C6"/>
                </a:solidFill>
                <a:effectLst/>
                <a:latin typeface="Consolas" panose="020B0609020204030204" pitchFamily="49" charset="0"/>
              </a:rPr>
              <a:t>include</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&lt;</a:t>
            </a:r>
            <a:r>
              <a:rPr lang="en-US" b="0" dirty="0">
                <a:solidFill>
                  <a:srgbClr val="448C27"/>
                </a:solidFill>
                <a:effectLst/>
                <a:latin typeface="Consolas" panose="020B0609020204030204" pitchFamily="49" charset="0"/>
              </a:rPr>
              <a:t>bits/</a:t>
            </a:r>
            <a:r>
              <a:rPr lang="en-US" b="0" dirty="0" err="1">
                <a:solidFill>
                  <a:srgbClr val="448C27"/>
                </a:solidFill>
                <a:effectLst/>
                <a:latin typeface="Consolas" panose="020B0609020204030204" pitchFamily="49" charset="0"/>
              </a:rPr>
              <a:t>stdc</a:t>
            </a:r>
            <a:r>
              <a:rPr lang="en-US" b="0" dirty="0">
                <a:solidFill>
                  <a:srgbClr val="448C27"/>
                </a:solidFill>
                <a:effectLst/>
                <a:latin typeface="Consolas" panose="020B0609020204030204" pitchFamily="49" charset="0"/>
              </a:rPr>
              <a:t>++.h</a:t>
            </a:r>
            <a:r>
              <a:rPr lang="en-US" b="0" dirty="0">
                <a:solidFill>
                  <a:srgbClr val="777777"/>
                </a:solidFill>
                <a:effectLst/>
                <a:latin typeface="Consolas" panose="020B0609020204030204" pitchFamily="49" charset="0"/>
              </a:rPr>
              <a:t>&gt;</a:t>
            </a:r>
          </a:p>
          <a:p>
            <a:endParaRPr lang="en-US" dirty="0">
              <a:solidFill>
                <a:srgbClr val="777777"/>
              </a:solidFill>
              <a:latin typeface="Consolas" panose="020B0609020204030204" pitchFamily="49" charset="0"/>
            </a:endParaRPr>
          </a:p>
          <a:p>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40048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CEFB-76E8-44FF-B22D-85ADEBE83AE9}"/>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04CDA9FB-89D8-4993-A7C0-9CE969F74562}"/>
              </a:ext>
            </a:extLst>
          </p:cNvPr>
          <p:cNvSpPr>
            <a:spLocks noGrp="1"/>
          </p:cNvSpPr>
          <p:nvPr>
            <p:ph idx="1"/>
          </p:nvPr>
        </p:nvSpPr>
        <p:spPr/>
        <p:txBody>
          <a:bodyPr/>
          <a:lstStyle/>
          <a:p>
            <a:r>
              <a:rPr lang="en-US" dirty="0"/>
              <a:t>sort array</a:t>
            </a:r>
          </a:p>
          <a:p>
            <a:r>
              <a:rPr lang="en-US" dirty="0"/>
              <a:t>sort vector</a:t>
            </a:r>
          </a:p>
          <a:p>
            <a:r>
              <a:rPr lang="en-US" dirty="0"/>
              <a:t>sort structure</a:t>
            </a:r>
          </a:p>
        </p:txBody>
      </p:sp>
      <p:sp>
        <p:nvSpPr>
          <p:cNvPr id="4" name="Footer Placeholder 3">
            <a:extLst>
              <a:ext uri="{FF2B5EF4-FFF2-40B4-BE49-F238E27FC236}">
                <a16:creationId xmlns:a16="http://schemas.microsoft.com/office/drawing/2014/main" id="{4102A645-CF25-4BAA-958E-D2D8AADBD44C}"/>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523C6AF5-57A0-459D-A3DC-D98DA371C022}"/>
              </a:ext>
            </a:extLst>
          </p:cNvPr>
          <p:cNvSpPr>
            <a:spLocks noGrp="1"/>
          </p:cNvSpPr>
          <p:nvPr>
            <p:ph type="sldNum" sz="quarter" idx="12"/>
          </p:nvPr>
        </p:nvSpPr>
        <p:spPr/>
        <p:txBody>
          <a:bodyPr/>
          <a:lstStyle/>
          <a:p>
            <a:fld id="{572B27A1-67AA-4D76-B751-A97BEAB6C971}" type="slidenum">
              <a:rPr lang="en-US" smtClean="0"/>
              <a:t>14</a:t>
            </a:fld>
            <a:endParaRPr lang="en-US"/>
          </a:p>
        </p:txBody>
      </p:sp>
    </p:spTree>
    <p:extLst>
      <p:ext uri="{BB962C8B-B14F-4D97-AF65-F5344CB8AC3E}">
        <p14:creationId xmlns:p14="http://schemas.microsoft.com/office/powerpoint/2010/main" val="227708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15</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stretch>
            <a:fillRect/>
          </a:stretch>
        </p:blipFill>
        <p:spPr>
          <a:xfrm>
            <a:off x="422500" y="658451"/>
            <a:ext cx="5542978" cy="5293360"/>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1490793" cy="369332"/>
          </a:xfrm>
          <a:prstGeom prst="rect">
            <a:avLst/>
          </a:prstGeom>
          <a:noFill/>
        </p:spPr>
        <p:txBody>
          <a:bodyPr wrap="none" rtlCol="0">
            <a:spAutoFit/>
          </a:bodyPr>
          <a:lstStyle/>
          <a:p>
            <a:r>
              <a:rPr lang="en-US" b="1" dirty="0">
                <a:solidFill>
                  <a:schemeClr val="accent1"/>
                </a:solidFill>
              </a:rPr>
              <a:t>SORT Array</a:t>
            </a:r>
          </a:p>
        </p:txBody>
      </p:sp>
      <p:sp>
        <p:nvSpPr>
          <p:cNvPr id="11" name="Rectangle 10">
            <a:extLst>
              <a:ext uri="{FF2B5EF4-FFF2-40B4-BE49-F238E27FC236}">
                <a16:creationId xmlns:a16="http://schemas.microsoft.com/office/drawing/2014/main" id="{EB6D3DEB-8674-473C-9261-12416798A431}"/>
              </a:ext>
            </a:extLst>
          </p:cNvPr>
          <p:cNvSpPr/>
          <p:nvPr/>
        </p:nvSpPr>
        <p:spPr>
          <a:xfrm>
            <a:off x="854423" y="110744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ADE3FE-3654-472D-A285-F9D7E6122CF8}"/>
              </a:ext>
            </a:extLst>
          </p:cNvPr>
          <p:cNvSpPr/>
          <p:nvPr/>
        </p:nvSpPr>
        <p:spPr>
          <a:xfrm>
            <a:off x="1063900" y="401320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B06458D-278E-4B8C-A90F-BFE3719D6D0E}"/>
              </a:ext>
            </a:extLst>
          </p:cNvPr>
          <p:cNvSpPr txBox="1"/>
          <p:nvPr/>
        </p:nvSpPr>
        <p:spPr>
          <a:xfrm>
            <a:off x="3881120" y="5305480"/>
            <a:ext cx="20843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Default order/ Ascending order</a:t>
            </a:r>
          </a:p>
        </p:txBody>
      </p:sp>
      <p:sp>
        <p:nvSpPr>
          <p:cNvPr id="14" name="TextBox 13">
            <a:extLst>
              <a:ext uri="{FF2B5EF4-FFF2-40B4-BE49-F238E27FC236}">
                <a16:creationId xmlns:a16="http://schemas.microsoft.com/office/drawing/2014/main" id="{D9A4FAF7-15D7-4318-AC14-8F8F47FA7AA7}"/>
              </a:ext>
            </a:extLst>
          </p:cNvPr>
          <p:cNvSpPr txBox="1"/>
          <p:nvPr/>
        </p:nvSpPr>
        <p:spPr>
          <a:xfrm>
            <a:off x="5934425" y="658451"/>
            <a:ext cx="3443255"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urier New" panose="02070309020205020404" pitchFamily="49" charset="0"/>
                <a:cs typeface="Courier New" panose="02070309020205020404" pitchFamily="49" charset="0"/>
              </a:rPr>
              <a:t>100 512 6 724 31 14 2 0 </a:t>
            </a:r>
          </a:p>
          <a:p>
            <a:r>
              <a:rPr lang="pt-BR" dirty="0">
                <a:solidFill>
                  <a:srgbClr val="FF0000"/>
                </a:solidFill>
                <a:latin typeface="Courier New" panose="02070309020205020404" pitchFamily="49" charset="0"/>
                <a:cs typeface="Courier New" panose="02070309020205020404" pitchFamily="49" charset="0"/>
              </a:rPr>
              <a:t>0 2 6 14 31 100 512 724 </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77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16</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stretch>
            <a:fillRect/>
          </a:stretch>
        </p:blipFill>
        <p:spPr>
          <a:xfrm>
            <a:off x="422500" y="658451"/>
            <a:ext cx="5542978" cy="5293360"/>
          </a:xfrm>
          <a:prstGeom prst="rect">
            <a:avLst/>
          </a:prstGeom>
        </p:spPr>
      </p:pic>
      <p:pic>
        <p:nvPicPr>
          <p:cNvPr id="9" name="Picture 8">
            <a:extLst>
              <a:ext uri="{FF2B5EF4-FFF2-40B4-BE49-F238E27FC236}">
                <a16:creationId xmlns:a16="http://schemas.microsoft.com/office/drawing/2014/main" id="{B2FAA80F-14B0-4A42-9FB5-1FEBF659BD7A}"/>
              </a:ext>
            </a:extLst>
          </p:cNvPr>
          <p:cNvPicPr>
            <a:picLocks noChangeAspect="1"/>
          </p:cNvPicPr>
          <p:nvPr/>
        </p:nvPicPr>
        <p:blipFill>
          <a:blip r:embed="rId3"/>
          <a:stretch>
            <a:fillRect/>
          </a:stretch>
        </p:blipFill>
        <p:spPr>
          <a:xfrm>
            <a:off x="6226524" y="649907"/>
            <a:ext cx="5486972" cy="5310447"/>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1490793" cy="369332"/>
          </a:xfrm>
          <a:prstGeom prst="rect">
            <a:avLst/>
          </a:prstGeom>
          <a:noFill/>
        </p:spPr>
        <p:txBody>
          <a:bodyPr wrap="none" rtlCol="0">
            <a:spAutoFit/>
          </a:bodyPr>
          <a:lstStyle/>
          <a:p>
            <a:r>
              <a:rPr lang="en-US" b="1" dirty="0">
                <a:solidFill>
                  <a:schemeClr val="accent1"/>
                </a:solidFill>
              </a:rPr>
              <a:t>SORT Array</a:t>
            </a:r>
          </a:p>
        </p:txBody>
      </p:sp>
      <p:sp>
        <p:nvSpPr>
          <p:cNvPr id="8" name="Rectangle 7">
            <a:extLst>
              <a:ext uri="{FF2B5EF4-FFF2-40B4-BE49-F238E27FC236}">
                <a16:creationId xmlns:a16="http://schemas.microsoft.com/office/drawing/2014/main" id="{0C9D0EED-43D2-493A-8D1B-2188B2AC8135}"/>
              </a:ext>
            </a:extLst>
          </p:cNvPr>
          <p:cNvSpPr/>
          <p:nvPr/>
        </p:nvSpPr>
        <p:spPr>
          <a:xfrm>
            <a:off x="1063900" y="401320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6F9905-C180-4975-BBCF-8BB550853387}"/>
              </a:ext>
            </a:extLst>
          </p:cNvPr>
          <p:cNvSpPr/>
          <p:nvPr/>
        </p:nvSpPr>
        <p:spPr>
          <a:xfrm>
            <a:off x="6905900" y="4013199"/>
            <a:ext cx="4124050" cy="284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3881120" y="5305480"/>
            <a:ext cx="20843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Default order/ Ascending order</a:t>
            </a:r>
          </a:p>
        </p:txBody>
      </p:sp>
      <p:sp>
        <p:nvSpPr>
          <p:cNvPr id="13" name="TextBox 12">
            <a:extLst>
              <a:ext uri="{FF2B5EF4-FFF2-40B4-BE49-F238E27FC236}">
                <a16:creationId xmlns:a16="http://schemas.microsoft.com/office/drawing/2014/main" id="{054E3DD4-510F-496B-A268-A45119586C25}"/>
              </a:ext>
            </a:extLst>
          </p:cNvPr>
          <p:cNvSpPr txBox="1"/>
          <p:nvPr/>
        </p:nvSpPr>
        <p:spPr>
          <a:xfrm>
            <a:off x="9629138" y="5582479"/>
            <a:ext cx="208435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Descending order</a:t>
            </a:r>
          </a:p>
        </p:txBody>
      </p:sp>
      <p:sp>
        <p:nvSpPr>
          <p:cNvPr id="14" name="TextBox 13">
            <a:extLst>
              <a:ext uri="{FF2B5EF4-FFF2-40B4-BE49-F238E27FC236}">
                <a16:creationId xmlns:a16="http://schemas.microsoft.com/office/drawing/2014/main" id="{8477EB11-5E34-4738-AD19-4B49CA307BB3}"/>
              </a:ext>
            </a:extLst>
          </p:cNvPr>
          <p:cNvSpPr txBox="1"/>
          <p:nvPr/>
        </p:nvSpPr>
        <p:spPr>
          <a:xfrm>
            <a:off x="9288082" y="658451"/>
            <a:ext cx="2686460"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400" dirty="0"/>
              <a:t>Output:</a:t>
            </a:r>
          </a:p>
          <a:p>
            <a:r>
              <a:rPr lang="pt-BR" sz="1400" dirty="0">
                <a:solidFill>
                  <a:srgbClr val="FF0000"/>
                </a:solidFill>
                <a:latin typeface="Courier New" panose="02070309020205020404" pitchFamily="49" charset="0"/>
                <a:cs typeface="Courier New" panose="02070309020205020404" pitchFamily="49" charset="0"/>
              </a:rPr>
              <a:t>100 512 6 724 31 14 2 0 </a:t>
            </a:r>
          </a:p>
          <a:p>
            <a:r>
              <a:rPr lang="pt-BR" sz="1400" dirty="0">
                <a:solidFill>
                  <a:srgbClr val="FF0000"/>
                </a:solidFill>
                <a:latin typeface="Courier New" panose="02070309020205020404" pitchFamily="49" charset="0"/>
                <a:cs typeface="Courier New" panose="02070309020205020404" pitchFamily="49" charset="0"/>
              </a:rPr>
              <a:t>724 512 100 31 14 6 2 0</a:t>
            </a:r>
            <a:endParaRPr lang="en-US" sz="1400" dirty="0">
              <a:solidFill>
                <a:srgbClr val="FF0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616A468-942C-4A1A-92D9-0D2D9503EECB}"/>
              </a:ext>
            </a:extLst>
          </p:cNvPr>
          <p:cNvSpPr txBox="1"/>
          <p:nvPr/>
        </p:nvSpPr>
        <p:spPr>
          <a:xfrm>
            <a:off x="3540064" y="649907"/>
            <a:ext cx="2686460"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400" dirty="0"/>
              <a:t>Output:</a:t>
            </a:r>
          </a:p>
          <a:p>
            <a:r>
              <a:rPr lang="pt-BR" sz="1400" dirty="0">
                <a:solidFill>
                  <a:srgbClr val="FF0000"/>
                </a:solidFill>
                <a:latin typeface="Courier New" panose="02070309020205020404" pitchFamily="49" charset="0"/>
                <a:cs typeface="Courier New" panose="02070309020205020404" pitchFamily="49" charset="0"/>
              </a:rPr>
              <a:t>100 512 6 724 31 14 2 0 </a:t>
            </a:r>
          </a:p>
          <a:p>
            <a:r>
              <a:rPr lang="pt-BR" sz="1400" dirty="0">
                <a:solidFill>
                  <a:srgbClr val="FF0000"/>
                </a:solidFill>
                <a:latin typeface="Courier New" panose="02070309020205020404" pitchFamily="49" charset="0"/>
                <a:cs typeface="Courier New" panose="02070309020205020404" pitchFamily="49" charset="0"/>
              </a:rPr>
              <a:t>0 2 6 14 31 100 512 724</a:t>
            </a: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14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17</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a:t>Fariha Tabassum Islam, Lecturer, Dept. of CSE, UIU</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500" y="541064"/>
            <a:ext cx="6771001" cy="5452698"/>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2463816" cy="369332"/>
          </a:xfrm>
          <a:prstGeom prst="rect">
            <a:avLst/>
          </a:prstGeom>
          <a:noFill/>
        </p:spPr>
        <p:txBody>
          <a:bodyPr wrap="none" rtlCol="0">
            <a:spAutoFit/>
          </a:bodyPr>
          <a:lstStyle/>
          <a:p>
            <a:r>
              <a:rPr lang="en-US" b="1" dirty="0">
                <a:solidFill>
                  <a:schemeClr val="accent1"/>
                </a:solidFill>
              </a:rPr>
              <a:t>SORT Array of struct</a:t>
            </a:r>
          </a:p>
        </p:txBody>
      </p:sp>
      <p:sp>
        <p:nvSpPr>
          <p:cNvPr id="8" name="Rectangle 7">
            <a:extLst>
              <a:ext uri="{FF2B5EF4-FFF2-40B4-BE49-F238E27FC236}">
                <a16:creationId xmlns:a16="http://schemas.microsoft.com/office/drawing/2014/main" id="{0C9D0EED-43D2-493A-8D1B-2188B2AC8135}"/>
              </a:ext>
            </a:extLst>
          </p:cNvPr>
          <p:cNvSpPr/>
          <p:nvPr/>
        </p:nvSpPr>
        <p:spPr>
          <a:xfrm>
            <a:off x="732204" y="1859922"/>
            <a:ext cx="2864435" cy="86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4194743" y="5317514"/>
            <a:ext cx="29987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No default order. Order must be specified by a function</a:t>
            </a:r>
          </a:p>
        </p:txBody>
      </p:sp>
      <p:sp>
        <p:nvSpPr>
          <p:cNvPr id="14" name="Rectangle 13">
            <a:extLst>
              <a:ext uri="{FF2B5EF4-FFF2-40B4-BE49-F238E27FC236}">
                <a16:creationId xmlns:a16="http://schemas.microsoft.com/office/drawing/2014/main" id="{F53EB327-E2D2-4AC7-8DC1-F3D865E0B281}"/>
              </a:ext>
            </a:extLst>
          </p:cNvPr>
          <p:cNvSpPr/>
          <p:nvPr/>
        </p:nvSpPr>
        <p:spPr>
          <a:xfrm>
            <a:off x="2841148" y="3956979"/>
            <a:ext cx="582772" cy="365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0377B2-487F-4DAF-B7FA-68ECA3FA1B49}"/>
              </a:ext>
            </a:extLst>
          </p:cNvPr>
          <p:cNvSpPr txBox="1"/>
          <p:nvPr/>
        </p:nvSpPr>
        <p:spPr>
          <a:xfrm>
            <a:off x="5598160" y="547577"/>
            <a:ext cx="1595341"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urier New" panose="02070309020205020404" pitchFamily="49" charset="0"/>
                <a:cs typeface="Courier New" panose="02070309020205020404" pitchFamily="49" charset="0"/>
              </a:rPr>
              <a:t>a:5 b:5</a:t>
            </a:r>
          </a:p>
          <a:p>
            <a:r>
              <a:rPr lang="pt-BR" dirty="0">
                <a:solidFill>
                  <a:srgbClr val="FF0000"/>
                </a:solidFill>
                <a:latin typeface="Courier New" panose="02070309020205020404" pitchFamily="49" charset="0"/>
                <a:cs typeface="Courier New" panose="02070309020205020404" pitchFamily="49" charset="0"/>
              </a:rPr>
              <a:t>a:1 b:6</a:t>
            </a:r>
          </a:p>
          <a:p>
            <a:r>
              <a:rPr lang="pt-BR" dirty="0">
                <a:solidFill>
                  <a:srgbClr val="FF0000"/>
                </a:solidFill>
                <a:latin typeface="Courier New" panose="02070309020205020404" pitchFamily="49" charset="0"/>
                <a:cs typeface="Courier New" panose="02070309020205020404" pitchFamily="49" charset="0"/>
              </a:rPr>
              <a:t>a:3 b:9</a:t>
            </a:r>
          </a:p>
          <a:p>
            <a:r>
              <a:rPr lang="pt-BR" dirty="0">
                <a:solidFill>
                  <a:srgbClr val="FF0000"/>
                </a:solidFill>
                <a:latin typeface="Courier New" panose="02070309020205020404" pitchFamily="49" charset="0"/>
                <a:cs typeface="Courier New" panose="02070309020205020404" pitchFamily="49" charset="0"/>
              </a:rPr>
              <a:t>a:3 b:12</a:t>
            </a:r>
          </a:p>
          <a:p>
            <a:r>
              <a:rPr lang="pt-BR" dirty="0">
                <a:solidFill>
                  <a:srgbClr val="FF0000"/>
                </a:solidFill>
                <a:latin typeface="Courier New" panose="02070309020205020404" pitchFamily="49" charset="0"/>
                <a:cs typeface="Courier New" panose="02070309020205020404" pitchFamily="49" charset="0"/>
              </a:rPr>
              <a:t>a:8 b:16</a:t>
            </a:r>
          </a:p>
          <a:p>
            <a:r>
              <a:rPr lang="pt-BR" dirty="0">
                <a:solidFill>
                  <a:srgbClr val="FF0000"/>
                </a:solidFill>
                <a:latin typeface="Courier New" panose="02070309020205020404" pitchFamily="49" charset="0"/>
                <a:cs typeface="Courier New" panose="02070309020205020404" pitchFamily="49" charset="0"/>
              </a:rPr>
              <a:t>a:5 b:100</a:t>
            </a:r>
            <a:endParaRPr lang="en-US" dirty="0">
              <a:solidFill>
                <a:srgbClr val="FF00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FFD415E6-2427-4988-8D56-466D91EF0EA1}"/>
              </a:ext>
            </a:extLst>
          </p:cNvPr>
          <p:cNvSpPr txBox="1"/>
          <p:nvPr/>
        </p:nvSpPr>
        <p:spPr>
          <a:xfrm>
            <a:off x="7193500" y="3964807"/>
            <a:ext cx="4931327" cy="369332"/>
          </a:xfrm>
          <a:prstGeom prst="rect">
            <a:avLst/>
          </a:prstGeom>
          <a:noFill/>
        </p:spPr>
        <p:txBody>
          <a:bodyPr wrap="square" rtlCol="0">
            <a:spAutoFit/>
          </a:bodyPr>
          <a:lstStyle/>
          <a:p>
            <a:r>
              <a:rPr lang="en-US" dirty="0"/>
              <a:t>this function is a must for sorting an array of struct</a:t>
            </a:r>
          </a:p>
        </p:txBody>
      </p:sp>
      <p:cxnSp>
        <p:nvCxnSpPr>
          <p:cNvPr id="18" name="Straight Arrow Connector 17">
            <a:extLst>
              <a:ext uri="{FF2B5EF4-FFF2-40B4-BE49-F238E27FC236}">
                <a16:creationId xmlns:a16="http://schemas.microsoft.com/office/drawing/2014/main" id="{D6CCE3F2-58A8-44DD-828E-1EA3E7AA2704}"/>
              </a:ext>
            </a:extLst>
          </p:cNvPr>
          <p:cNvCxnSpPr>
            <a:cxnSpLocks/>
            <a:stCxn id="14" idx="3"/>
            <a:endCxn id="16" idx="1"/>
          </p:cNvCxnSpPr>
          <p:nvPr/>
        </p:nvCxnSpPr>
        <p:spPr>
          <a:xfrm>
            <a:off x="3423920" y="4139542"/>
            <a:ext cx="3769580" cy="9931"/>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33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18</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a:t>Fariha Tabassum Islam, Lecturer, Dept. of CSE, UIU</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366" y="556599"/>
            <a:ext cx="7495593" cy="5447689"/>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2463816" cy="369332"/>
          </a:xfrm>
          <a:prstGeom prst="rect">
            <a:avLst/>
          </a:prstGeom>
          <a:noFill/>
        </p:spPr>
        <p:txBody>
          <a:bodyPr wrap="none" rtlCol="0">
            <a:spAutoFit/>
          </a:bodyPr>
          <a:lstStyle/>
          <a:p>
            <a:r>
              <a:rPr lang="en-US" b="1" dirty="0">
                <a:solidFill>
                  <a:schemeClr val="accent1"/>
                </a:solidFill>
              </a:rPr>
              <a:t>SORT Array of struct</a:t>
            </a:r>
          </a:p>
        </p:txBody>
      </p:sp>
      <p:sp>
        <p:nvSpPr>
          <p:cNvPr id="8" name="Rectangle 7">
            <a:extLst>
              <a:ext uri="{FF2B5EF4-FFF2-40B4-BE49-F238E27FC236}">
                <a16:creationId xmlns:a16="http://schemas.microsoft.com/office/drawing/2014/main" id="{0C9D0EED-43D2-493A-8D1B-2188B2AC8135}"/>
              </a:ext>
            </a:extLst>
          </p:cNvPr>
          <p:cNvSpPr/>
          <p:nvPr/>
        </p:nvSpPr>
        <p:spPr>
          <a:xfrm>
            <a:off x="850540" y="1865702"/>
            <a:ext cx="3762100" cy="9225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4936201" y="5339002"/>
            <a:ext cx="29987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No default order. Order must be specified by a function</a:t>
            </a:r>
          </a:p>
        </p:txBody>
      </p:sp>
      <p:sp>
        <p:nvSpPr>
          <p:cNvPr id="14" name="Rectangle 13">
            <a:extLst>
              <a:ext uri="{FF2B5EF4-FFF2-40B4-BE49-F238E27FC236}">
                <a16:creationId xmlns:a16="http://schemas.microsoft.com/office/drawing/2014/main" id="{F53EB327-E2D2-4AC7-8DC1-F3D865E0B281}"/>
              </a:ext>
            </a:extLst>
          </p:cNvPr>
          <p:cNvSpPr/>
          <p:nvPr/>
        </p:nvSpPr>
        <p:spPr>
          <a:xfrm>
            <a:off x="2983388" y="4013199"/>
            <a:ext cx="582772" cy="28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0377B2-487F-4DAF-B7FA-68ECA3FA1B49}"/>
              </a:ext>
            </a:extLst>
          </p:cNvPr>
          <p:cNvSpPr txBox="1"/>
          <p:nvPr/>
        </p:nvSpPr>
        <p:spPr>
          <a:xfrm>
            <a:off x="5438499" y="565965"/>
            <a:ext cx="2496460"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nsolas" panose="020B0609020204030204" pitchFamily="49" charset="0"/>
                <a:cs typeface="Courier New" panose="02070309020205020404" pitchFamily="49" charset="0"/>
              </a:rPr>
              <a:t>a:5 b:100 ratio:20</a:t>
            </a:r>
          </a:p>
          <a:p>
            <a:r>
              <a:rPr lang="pt-BR" dirty="0">
                <a:solidFill>
                  <a:srgbClr val="FF0000"/>
                </a:solidFill>
                <a:latin typeface="Consolas" panose="020B0609020204030204" pitchFamily="49" charset="0"/>
                <a:cs typeface="Courier New" panose="02070309020205020404" pitchFamily="49" charset="0"/>
              </a:rPr>
              <a:t>a:1 b:6 ratio:6</a:t>
            </a:r>
          </a:p>
          <a:p>
            <a:r>
              <a:rPr lang="pt-BR" dirty="0">
                <a:solidFill>
                  <a:srgbClr val="FF0000"/>
                </a:solidFill>
                <a:latin typeface="Consolas" panose="020B0609020204030204" pitchFamily="49" charset="0"/>
                <a:cs typeface="Courier New" panose="02070309020205020404" pitchFamily="49" charset="0"/>
              </a:rPr>
              <a:t>a:3 b:12 ratio:4</a:t>
            </a:r>
          </a:p>
          <a:p>
            <a:r>
              <a:rPr lang="pt-BR" dirty="0">
                <a:solidFill>
                  <a:srgbClr val="FF0000"/>
                </a:solidFill>
                <a:latin typeface="Consolas" panose="020B0609020204030204" pitchFamily="49" charset="0"/>
                <a:cs typeface="Courier New" panose="02070309020205020404" pitchFamily="49" charset="0"/>
              </a:rPr>
              <a:t>a:3 b:9 ratio:3</a:t>
            </a:r>
          </a:p>
          <a:p>
            <a:r>
              <a:rPr lang="pt-BR" dirty="0">
                <a:solidFill>
                  <a:srgbClr val="FF0000"/>
                </a:solidFill>
                <a:latin typeface="Consolas" panose="020B0609020204030204" pitchFamily="49" charset="0"/>
                <a:cs typeface="Courier New" panose="02070309020205020404" pitchFamily="49" charset="0"/>
              </a:rPr>
              <a:t>a:8 b:16 ratio:2</a:t>
            </a:r>
          </a:p>
          <a:p>
            <a:r>
              <a:rPr lang="pt-BR" dirty="0">
                <a:solidFill>
                  <a:srgbClr val="FF0000"/>
                </a:solidFill>
                <a:latin typeface="Consolas" panose="020B0609020204030204" pitchFamily="49" charset="0"/>
                <a:cs typeface="Courier New" panose="02070309020205020404" pitchFamily="49" charset="0"/>
              </a:rPr>
              <a:t>a:5 b:5 ratio:1</a:t>
            </a:r>
            <a:endParaRPr lang="en-US" dirty="0">
              <a:solidFill>
                <a:srgbClr val="FF0000"/>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11765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36785-C113-46AA-A1E8-D350E5FDA56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D5BFC95E-EA86-4AC7-B427-FD045D7193CF}"/>
              </a:ext>
            </a:extLst>
          </p:cNvPr>
          <p:cNvSpPr>
            <a:spLocks noGrp="1"/>
          </p:cNvSpPr>
          <p:nvPr>
            <p:ph idx="1"/>
          </p:nvPr>
        </p:nvSpPr>
        <p:spPr/>
        <p:txBody>
          <a:bodyPr/>
          <a:lstStyle/>
          <a:p>
            <a:r>
              <a:rPr lang="en-US" dirty="0"/>
              <a:t>In C++, string is an object of </a:t>
            </a:r>
            <a:r>
              <a:rPr lang="en-US" b="1" dirty="0"/>
              <a:t>std::string </a:t>
            </a:r>
            <a:r>
              <a:rPr lang="en-US" dirty="0"/>
              <a:t>class </a:t>
            </a:r>
          </a:p>
          <a:p>
            <a:r>
              <a:rPr lang="en-US" dirty="0"/>
              <a:t>It stores a sequence of characters. </a:t>
            </a:r>
          </a:p>
          <a:p>
            <a:pPr lvl="1"/>
            <a:r>
              <a:rPr lang="en-US" dirty="0"/>
              <a:t>e.g. “hello world”</a:t>
            </a:r>
          </a:p>
        </p:txBody>
      </p:sp>
      <p:sp>
        <p:nvSpPr>
          <p:cNvPr id="2" name="Footer Placeholder 1">
            <a:extLst>
              <a:ext uri="{FF2B5EF4-FFF2-40B4-BE49-F238E27FC236}">
                <a16:creationId xmlns:a16="http://schemas.microsoft.com/office/drawing/2014/main" id="{5239AC55-2085-45F3-BC25-12060051BD1F}"/>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2D99453C-F1EC-41B3-A289-2D9913D3CC40}"/>
              </a:ext>
            </a:extLst>
          </p:cNvPr>
          <p:cNvSpPr>
            <a:spLocks noGrp="1"/>
          </p:cNvSpPr>
          <p:nvPr>
            <p:ph type="sldNum" sz="quarter" idx="12"/>
          </p:nvPr>
        </p:nvSpPr>
        <p:spPr/>
        <p:txBody>
          <a:bodyPr/>
          <a:lstStyle/>
          <a:p>
            <a:fld id="{572B27A1-67AA-4D76-B751-A97BEAB6C971}" type="slidenum">
              <a:rPr lang="en-US" smtClean="0"/>
              <a:t>19</a:t>
            </a:fld>
            <a:endParaRPr lang="en-US"/>
          </a:p>
        </p:txBody>
      </p:sp>
    </p:spTree>
    <p:extLst>
      <p:ext uri="{BB962C8B-B14F-4D97-AF65-F5344CB8AC3E}">
        <p14:creationId xmlns:p14="http://schemas.microsoft.com/office/powerpoint/2010/main" val="322699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C3B7-87D5-4922-9486-96B4EFC75F9F}"/>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2B1B81A1-08BD-4260-8621-B6B3F688928C}"/>
              </a:ext>
            </a:extLst>
          </p:cNvPr>
          <p:cNvSpPr>
            <a:spLocks noGrp="1"/>
          </p:cNvSpPr>
          <p:nvPr>
            <p:ph idx="1"/>
          </p:nvPr>
        </p:nvSpPr>
        <p:spPr/>
        <p:txBody>
          <a:bodyPr>
            <a:normAutofit/>
          </a:bodyPr>
          <a:lstStyle/>
          <a:p>
            <a:pPr marL="0" marR="0">
              <a:lnSpc>
                <a:spcPct val="107000"/>
              </a:lnSpc>
              <a:spcBef>
                <a:spcPts val="0"/>
              </a:spcBef>
              <a:spcAft>
                <a:spcPts val="800"/>
              </a:spcAft>
            </a:pPr>
            <a:r>
              <a:rPr lang="en-US" dirty="0"/>
              <a:t>C++ language extends the C programming language with additional features such as type checking, object-oriented programming, exception handling etc. </a:t>
            </a:r>
          </a:p>
          <a:p>
            <a:pPr marL="594000" lvl="2">
              <a:lnSpc>
                <a:spcPct val="107000"/>
              </a:lnSpc>
              <a:spcBef>
                <a:spcPts val="0"/>
              </a:spcBef>
              <a:spcAft>
                <a:spcPts val="800"/>
              </a:spcAft>
            </a:pPr>
            <a:r>
              <a:rPr lang="en-US" dirty="0"/>
              <a:t>C++ was developed by Bjarne </a:t>
            </a:r>
            <a:r>
              <a:rPr lang="en-US" dirty="0" err="1"/>
              <a:t>Stroustrup</a:t>
            </a:r>
            <a:r>
              <a:rPr lang="en-US" dirty="0"/>
              <a:t> in 1979. </a:t>
            </a:r>
          </a:p>
          <a:p>
            <a:pPr marL="594000" lvl="2">
              <a:lnSpc>
                <a:spcPct val="107000"/>
              </a:lnSpc>
              <a:spcBef>
                <a:spcPts val="0"/>
              </a:spcBef>
              <a:spcAft>
                <a:spcPts val="800"/>
              </a:spcAft>
            </a:pPr>
            <a:r>
              <a:rPr lang="en-US" dirty="0"/>
              <a:t>File extension .</a:t>
            </a:r>
            <a:r>
              <a:rPr lang="en-US" dirty="0" err="1"/>
              <a:t>cpp</a:t>
            </a:r>
            <a:endParaRPr lang="en-US" dirty="0"/>
          </a:p>
          <a:p>
            <a:pPr marL="594000" lvl="2">
              <a:lnSpc>
                <a:spcPct val="107000"/>
              </a:lnSpc>
              <a:spcBef>
                <a:spcPts val="0"/>
              </a:spcBef>
              <a:spcAft>
                <a:spcPts val="800"/>
              </a:spcAft>
            </a:pPr>
            <a:endParaRPr lang="en-US" dirty="0"/>
          </a:p>
          <a:p>
            <a:pPr marL="0" marR="0">
              <a:lnSpc>
                <a:spcPct val="107000"/>
              </a:lnSpc>
              <a:spcBef>
                <a:spcPts val="0"/>
              </a:spcBef>
              <a:spcAft>
                <a:spcPts val="800"/>
              </a:spcAft>
            </a:pPr>
            <a:r>
              <a:rPr lang="en-US" dirty="0">
                <a:solidFill>
                  <a:srgbClr val="FF0000"/>
                </a:solidFill>
              </a:rPr>
              <a:t>Why C++ in this course?</a:t>
            </a:r>
          </a:p>
          <a:p>
            <a:pPr marL="594000" lvl="2">
              <a:lnSpc>
                <a:spcPct val="107000"/>
              </a:lnSpc>
              <a:spcBef>
                <a:spcPts val="0"/>
              </a:spcBef>
              <a:spcAft>
                <a:spcPts val="800"/>
              </a:spcAft>
            </a:pPr>
            <a:r>
              <a:rPr lang="en-US" dirty="0"/>
              <a:t>The Standard Template Library (STL) of C++ provides useful codes</a:t>
            </a:r>
          </a:p>
          <a:p>
            <a:pPr marL="594000" lvl="2">
              <a:lnSpc>
                <a:spcPct val="107000"/>
              </a:lnSpc>
              <a:spcBef>
                <a:spcPts val="0"/>
              </a:spcBef>
              <a:spcAft>
                <a:spcPts val="800"/>
              </a:spcAft>
            </a:pPr>
            <a:r>
              <a:rPr lang="en-US" dirty="0"/>
              <a:t>STL is a set of C++ template classes to provide common programming data structures and functions such as lists, stacks, arrays, etc. It is a library of container classes, algorithms, and iterators.</a:t>
            </a:r>
          </a:p>
        </p:txBody>
      </p:sp>
      <p:sp>
        <p:nvSpPr>
          <p:cNvPr id="7" name="Footer Placeholder 6">
            <a:extLst>
              <a:ext uri="{FF2B5EF4-FFF2-40B4-BE49-F238E27FC236}">
                <a16:creationId xmlns:a16="http://schemas.microsoft.com/office/drawing/2014/main" id="{52C35E28-E06D-4219-9AC7-16F4A8A5EADF}"/>
              </a:ext>
            </a:extLst>
          </p:cNvPr>
          <p:cNvSpPr>
            <a:spLocks noGrp="1"/>
          </p:cNvSpPr>
          <p:nvPr>
            <p:ph type="ftr" sz="quarter" idx="11"/>
          </p:nvPr>
        </p:nvSpPr>
        <p:spPr/>
        <p:txBody>
          <a:bodyPr/>
          <a:lstStyle/>
          <a:p>
            <a:r>
              <a:rPr lang="en-US" dirty="0"/>
              <a:t>Fariha Tabassum Islam, Lecturer, Dept. of CSE, UIU</a:t>
            </a:r>
          </a:p>
        </p:txBody>
      </p:sp>
      <p:sp>
        <p:nvSpPr>
          <p:cNvPr id="8" name="Slide Number Placeholder 7">
            <a:extLst>
              <a:ext uri="{FF2B5EF4-FFF2-40B4-BE49-F238E27FC236}">
                <a16:creationId xmlns:a16="http://schemas.microsoft.com/office/drawing/2014/main" id="{58CD205C-0762-4FF7-AAE5-D28B7E8E05FD}"/>
              </a:ext>
            </a:extLst>
          </p:cNvPr>
          <p:cNvSpPr>
            <a:spLocks noGrp="1"/>
          </p:cNvSpPr>
          <p:nvPr>
            <p:ph type="sldNum" sz="quarter" idx="12"/>
          </p:nvPr>
        </p:nvSpPr>
        <p:spPr/>
        <p:txBody>
          <a:bodyPr/>
          <a:lstStyle/>
          <a:p>
            <a:fld id="{572B27A1-67AA-4D76-B751-A97BEAB6C971}" type="slidenum">
              <a:rPr lang="en-US" smtClean="0"/>
              <a:t>2</a:t>
            </a:fld>
            <a:endParaRPr lang="en-US"/>
          </a:p>
        </p:txBody>
      </p:sp>
    </p:spTree>
    <p:extLst>
      <p:ext uri="{BB962C8B-B14F-4D97-AF65-F5344CB8AC3E}">
        <p14:creationId xmlns:p14="http://schemas.microsoft.com/office/powerpoint/2010/main" val="195085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20</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1174" y="541064"/>
            <a:ext cx="6997228" cy="5982363"/>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7736157" y="639855"/>
            <a:ext cx="3954669"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Input:</a:t>
            </a:r>
          </a:p>
          <a:p>
            <a:r>
              <a:rPr lang="pt-BR" dirty="0">
                <a:solidFill>
                  <a:srgbClr val="00B050"/>
                </a:solidFill>
              </a:rPr>
              <a:t>cpp strings</a:t>
            </a:r>
          </a:p>
          <a:p>
            <a:r>
              <a:rPr lang="pt-BR" dirty="0">
                <a:solidFill>
                  <a:srgbClr val="00B050"/>
                </a:solidFill>
              </a:rPr>
              <a:t>cpp strings</a:t>
            </a:r>
          </a:p>
          <a:p>
            <a:r>
              <a:rPr lang="pt-BR" dirty="0"/>
              <a:t>Output:</a:t>
            </a:r>
          </a:p>
          <a:p>
            <a:r>
              <a:rPr lang="en-US" dirty="0">
                <a:solidFill>
                  <a:srgbClr val="FF0000"/>
                </a:solidFill>
                <a:latin typeface="Consolas" panose="020B0609020204030204" pitchFamily="49" charset="0"/>
                <a:cs typeface="Courier New" panose="02070309020205020404" pitchFamily="49" charset="0"/>
              </a:rPr>
              <a:t>Hello world</a:t>
            </a:r>
          </a:p>
          <a:p>
            <a:r>
              <a:rPr lang="en-US" dirty="0">
                <a:solidFill>
                  <a:srgbClr val="FF0000"/>
                </a:solidFill>
                <a:latin typeface="Consolas" panose="020B0609020204030204" pitchFamily="49" charset="0"/>
                <a:cs typeface="Courier New" panose="02070309020205020404" pitchFamily="49" charset="0"/>
              </a:rPr>
              <a:t>hello universe</a:t>
            </a:r>
          </a:p>
          <a:p>
            <a:r>
              <a:rPr lang="en-US" dirty="0">
                <a:solidFill>
                  <a:srgbClr val="FF0000"/>
                </a:solidFill>
                <a:latin typeface="Consolas" panose="020B0609020204030204" pitchFamily="49" charset="0"/>
                <a:cs typeface="Courier New" panose="02070309020205020404" pitchFamily="49" charset="0"/>
              </a:rPr>
              <a:t>11</a:t>
            </a:r>
          </a:p>
          <a:p>
            <a:r>
              <a:rPr lang="en-US" dirty="0">
                <a:solidFill>
                  <a:srgbClr val="FF0000"/>
                </a:solidFill>
                <a:latin typeface="Consolas" panose="020B0609020204030204" pitchFamily="49" charset="0"/>
                <a:cs typeface="Courier New" panose="02070309020205020404" pitchFamily="49" charset="0"/>
              </a:rPr>
              <a:t>str1[0]:H str1[6]:w</a:t>
            </a:r>
          </a:p>
          <a:p>
            <a:r>
              <a:rPr lang="en-US" dirty="0">
                <a:solidFill>
                  <a:srgbClr val="FF0000"/>
                </a:solidFill>
                <a:latin typeface="Consolas" panose="020B0609020204030204" pitchFamily="49" charset="0"/>
                <a:cs typeface="Courier New" panose="02070309020205020404" pitchFamily="49" charset="0"/>
              </a:rPr>
              <a:t>Hello world.</a:t>
            </a:r>
          </a:p>
          <a:p>
            <a:r>
              <a:rPr lang="en-US" dirty="0">
                <a:solidFill>
                  <a:srgbClr val="FF0000"/>
                </a:solidFill>
                <a:latin typeface="Consolas" panose="020B0609020204030204" pitchFamily="49" charset="0"/>
                <a:cs typeface="Courier New" panose="02070309020205020404" pitchFamily="49" charset="0"/>
              </a:rPr>
              <a:t>hello universe. Hello world.</a:t>
            </a:r>
          </a:p>
          <a:p>
            <a:r>
              <a:rPr lang="pt-BR" dirty="0">
                <a:solidFill>
                  <a:srgbClr val="FF0000"/>
                </a:solidFill>
                <a:latin typeface="Consolas" panose="020B0609020204030204" pitchFamily="49" charset="0"/>
              </a:rPr>
              <a:t>cpp</a:t>
            </a:r>
          </a:p>
          <a:p>
            <a:r>
              <a:rPr lang="pt-BR" dirty="0">
                <a:solidFill>
                  <a:srgbClr val="FF0000"/>
                </a:solidFill>
                <a:latin typeface="Consolas" panose="020B0609020204030204" pitchFamily="49" charset="0"/>
              </a:rPr>
              <a:t>cpp strings</a:t>
            </a:r>
          </a:p>
        </p:txBody>
      </p:sp>
    </p:spTree>
    <p:extLst>
      <p:ext uri="{BB962C8B-B14F-4D97-AF65-F5344CB8AC3E}">
        <p14:creationId xmlns:p14="http://schemas.microsoft.com/office/powerpoint/2010/main" val="15647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21</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1183" y="541064"/>
            <a:ext cx="6997228" cy="3648598"/>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7736157" y="639855"/>
            <a:ext cx="3954669"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err="1">
                <a:solidFill>
                  <a:srgbClr val="FF0000"/>
                </a:solidFill>
                <a:latin typeface="Consolas" panose="020B0609020204030204" pitchFamily="49" charset="0"/>
                <a:cs typeface="Courier New" panose="02070309020205020404" pitchFamily="49" charset="0"/>
              </a:rPr>
              <a:t>yello</a:t>
            </a:r>
            <a:r>
              <a:rPr lang="en-US" dirty="0">
                <a:solidFill>
                  <a:srgbClr val="FF0000"/>
                </a:solidFill>
                <a:latin typeface="Consolas" panose="020B0609020204030204" pitchFamily="49" charset="0"/>
                <a:cs typeface="Courier New" panose="02070309020205020404" pitchFamily="49" charset="0"/>
              </a:rPr>
              <a:t> hello</a:t>
            </a:r>
          </a:p>
          <a:p>
            <a:r>
              <a:rPr lang="en-US" dirty="0">
                <a:solidFill>
                  <a:srgbClr val="FF0000"/>
                </a:solidFill>
                <a:latin typeface="Consolas" panose="020B0609020204030204" pitchFamily="49" charset="0"/>
                <a:cs typeface="Courier New" panose="02070309020205020404" pitchFamily="49" charset="0"/>
              </a:rPr>
              <a:t>str2 did not change!!!</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3301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4B366-41F7-406C-A754-462D8759B59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4883F594-B618-4DA2-B91A-C50548CCCA0A}"/>
              </a:ext>
            </a:extLst>
          </p:cNvPr>
          <p:cNvSpPr>
            <a:spLocks noGrp="1"/>
          </p:cNvSpPr>
          <p:nvPr>
            <p:ph idx="1"/>
          </p:nvPr>
        </p:nvSpPr>
        <p:spPr/>
        <p:txBody>
          <a:bodyPr>
            <a:normAutofit/>
          </a:bodyPr>
          <a:lstStyle/>
          <a:p>
            <a:r>
              <a:rPr lang="en-US" dirty="0"/>
              <a:t>Searching within a string. </a:t>
            </a:r>
          </a:p>
          <a:p>
            <a:pPr lvl="1"/>
            <a:r>
              <a:rPr lang="en-US" dirty="0"/>
              <a:t>search a character </a:t>
            </a:r>
            <a:r>
              <a:rPr lang="en-US" dirty="0">
                <a:latin typeface="Consolas" panose="020B0609020204030204" pitchFamily="49" charset="0"/>
              </a:rPr>
              <a:t>key</a:t>
            </a:r>
            <a:r>
              <a:rPr lang="en-US" dirty="0"/>
              <a:t>: </a:t>
            </a:r>
            <a:r>
              <a:rPr lang="en-US" b="1" dirty="0" err="1">
                <a:latin typeface="Consolas" panose="020B0609020204030204" pitchFamily="49" charset="0"/>
              </a:rPr>
              <a:t>str.find</a:t>
            </a:r>
            <a:r>
              <a:rPr lang="en-US" b="1" dirty="0">
                <a:latin typeface="Consolas" panose="020B0609020204030204" pitchFamily="49" charset="0"/>
              </a:rPr>
              <a:t>(key)</a:t>
            </a:r>
          </a:p>
          <a:p>
            <a:pPr lvl="2"/>
            <a:r>
              <a:rPr lang="en-US" dirty="0"/>
              <a:t>returns the starting position of </a:t>
            </a:r>
            <a:r>
              <a:rPr lang="en-US" dirty="0">
                <a:latin typeface="Consolas" panose="020B0609020204030204" pitchFamily="49" charset="0"/>
              </a:rPr>
              <a:t>key</a:t>
            </a:r>
          </a:p>
          <a:p>
            <a:pPr lvl="2"/>
            <a:r>
              <a:rPr lang="en-US" dirty="0"/>
              <a:t>returns the constant </a:t>
            </a:r>
            <a:r>
              <a:rPr lang="en-US" b="1" dirty="0">
                <a:latin typeface="Consolas" panose="020B0609020204030204" pitchFamily="49" charset="0"/>
              </a:rPr>
              <a:t>string::</a:t>
            </a:r>
            <a:r>
              <a:rPr lang="en-US" b="1" dirty="0" err="1">
                <a:latin typeface="Consolas" panose="020B0609020204030204" pitchFamily="49" charset="0"/>
              </a:rPr>
              <a:t>npos</a:t>
            </a:r>
            <a:r>
              <a:rPr lang="en-US" b="1" dirty="0">
                <a:latin typeface="Consolas" panose="020B0609020204030204" pitchFamily="49" charset="0"/>
              </a:rPr>
              <a:t> </a:t>
            </a:r>
            <a:r>
              <a:rPr lang="en-US" dirty="0"/>
              <a:t>if not found</a:t>
            </a:r>
          </a:p>
          <a:p>
            <a:pPr lvl="1"/>
            <a:r>
              <a:rPr lang="en-US" dirty="0"/>
              <a:t>search a string </a:t>
            </a:r>
            <a:r>
              <a:rPr lang="en-US" dirty="0">
                <a:latin typeface="Consolas" panose="020B0609020204030204" pitchFamily="49" charset="0"/>
              </a:rPr>
              <a:t>key</a:t>
            </a:r>
            <a:r>
              <a:rPr lang="en-US" dirty="0"/>
              <a:t>: </a:t>
            </a:r>
            <a:r>
              <a:rPr lang="en-US" b="1" dirty="0" err="1">
                <a:latin typeface="Consolas" panose="020B0609020204030204" pitchFamily="49" charset="0"/>
              </a:rPr>
              <a:t>str.find</a:t>
            </a:r>
            <a:r>
              <a:rPr lang="en-US" b="1" dirty="0">
                <a:latin typeface="Consolas" panose="020B0609020204030204" pitchFamily="49" charset="0"/>
              </a:rPr>
              <a:t>(key)</a:t>
            </a:r>
            <a:br>
              <a:rPr lang="en-US" dirty="0"/>
            </a:br>
            <a:endParaRPr lang="en-US" dirty="0"/>
          </a:p>
        </p:txBody>
      </p:sp>
      <p:sp>
        <p:nvSpPr>
          <p:cNvPr id="2" name="Footer Placeholder 1">
            <a:extLst>
              <a:ext uri="{FF2B5EF4-FFF2-40B4-BE49-F238E27FC236}">
                <a16:creationId xmlns:a16="http://schemas.microsoft.com/office/drawing/2014/main" id="{3DC36163-8F3A-4DF9-9B34-E9167C3A89C8}"/>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F87BEB79-BA63-4BAA-B774-CD921340057B}"/>
              </a:ext>
            </a:extLst>
          </p:cNvPr>
          <p:cNvSpPr>
            <a:spLocks noGrp="1"/>
          </p:cNvSpPr>
          <p:nvPr>
            <p:ph type="sldNum" sz="quarter" idx="12"/>
          </p:nvPr>
        </p:nvSpPr>
        <p:spPr/>
        <p:txBody>
          <a:bodyPr/>
          <a:lstStyle/>
          <a:p>
            <a:fld id="{572B27A1-67AA-4D76-B751-A97BEAB6C971}" type="slidenum">
              <a:rPr lang="en-US" smtClean="0"/>
              <a:t>22</a:t>
            </a:fld>
            <a:endParaRPr lang="en-US"/>
          </a:p>
        </p:txBody>
      </p:sp>
    </p:spTree>
    <p:extLst>
      <p:ext uri="{BB962C8B-B14F-4D97-AF65-F5344CB8AC3E}">
        <p14:creationId xmlns:p14="http://schemas.microsoft.com/office/powerpoint/2010/main" val="70435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23</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92" y="1277161"/>
            <a:ext cx="9207869" cy="4303677"/>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9079729" y="536738"/>
            <a:ext cx="2531079"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latin typeface="Consolas" panose="020B0609020204030204" pitchFamily="49" charset="0"/>
                <a:cs typeface="Courier New" panose="02070309020205020404" pitchFamily="49" charset="0"/>
              </a:rPr>
              <a:t>First we: 5</a:t>
            </a:r>
          </a:p>
          <a:p>
            <a:r>
              <a:rPr lang="en-US" dirty="0">
                <a:solidFill>
                  <a:srgbClr val="FF0000"/>
                </a:solidFill>
                <a:latin typeface="Consolas" panose="020B0609020204030204" pitchFamily="49" charset="0"/>
                <a:cs typeface="Courier New" panose="02070309020205020404" pitchFamily="49" charset="0"/>
              </a:rPr>
              <a:t>Second we: 8</a:t>
            </a:r>
          </a:p>
          <a:p>
            <a:r>
              <a:rPr lang="en-US" dirty="0">
                <a:solidFill>
                  <a:srgbClr val="FF0000"/>
                </a:solidFill>
                <a:latin typeface="Consolas" panose="020B0609020204030204" pitchFamily="49" charset="0"/>
                <a:cs typeface="Courier New" panose="02070309020205020404" pitchFamily="49" charset="0"/>
              </a:rPr>
              <a:t>Third we: 28</a:t>
            </a:r>
          </a:p>
          <a:p>
            <a:r>
              <a:rPr lang="en-US" dirty="0">
                <a:solidFill>
                  <a:srgbClr val="FF0000"/>
                </a:solidFill>
                <a:latin typeface="Consolas" panose="020B0609020204030204" pitchFamily="49" charset="0"/>
                <a:cs typeface="Courier New" panose="02070309020205020404" pitchFamily="49" charset="0"/>
              </a:rPr>
              <a:t>Is G there? Yes!</a:t>
            </a:r>
          </a:p>
          <a:p>
            <a:r>
              <a:rPr lang="en-US" dirty="0">
                <a:solidFill>
                  <a:srgbClr val="FF0000"/>
                </a:solidFill>
                <a:latin typeface="Consolas" panose="020B0609020204030204" pitchFamily="49" charset="0"/>
                <a:cs typeface="Courier New" panose="02070309020205020404" pitchFamily="49" charset="0"/>
              </a:rPr>
              <a:t>Is Z there? No!</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4220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4B366-41F7-406C-A754-462D8759B59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4883F594-B618-4DA2-B91A-C50548CCCA0A}"/>
              </a:ext>
            </a:extLst>
          </p:cNvPr>
          <p:cNvSpPr>
            <a:spLocks noGrp="1"/>
          </p:cNvSpPr>
          <p:nvPr>
            <p:ph idx="1"/>
          </p:nvPr>
        </p:nvSpPr>
        <p:spPr/>
        <p:txBody>
          <a:bodyPr>
            <a:normAutofit/>
          </a:bodyPr>
          <a:lstStyle/>
          <a:p>
            <a:r>
              <a:rPr lang="en-US" dirty="0"/>
              <a:t>Extracting substrings</a:t>
            </a:r>
          </a:p>
          <a:p>
            <a:pPr lvl="1"/>
            <a:r>
              <a:rPr lang="en-US" dirty="0" err="1">
                <a:latin typeface="Consolas" panose="020B0609020204030204" pitchFamily="49" charset="0"/>
              </a:rPr>
              <a:t>str.substring</a:t>
            </a:r>
            <a:r>
              <a:rPr lang="en-US" dirty="0">
                <a:latin typeface="Consolas" panose="020B0609020204030204" pitchFamily="49" charset="0"/>
              </a:rPr>
              <a:t>(“hello”);</a:t>
            </a:r>
            <a:br>
              <a:rPr lang="en-US" dirty="0"/>
            </a:br>
            <a:endParaRPr lang="en-US" dirty="0"/>
          </a:p>
        </p:txBody>
      </p:sp>
      <p:sp>
        <p:nvSpPr>
          <p:cNvPr id="2" name="Footer Placeholder 1">
            <a:extLst>
              <a:ext uri="{FF2B5EF4-FFF2-40B4-BE49-F238E27FC236}">
                <a16:creationId xmlns:a16="http://schemas.microsoft.com/office/drawing/2014/main" id="{3DC36163-8F3A-4DF9-9B34-E9167C3A89C8}"/>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F87BEB79-BA63-4BAA-B774-CD921340057B}"/>
              </a:ext>
            </a:extLst>
          </p:cNvPr>
          <p:cNvSpPr>
            <a:spLocks noGrp="1"/>
          </p:cNvSpPr>
          <p:nvPr>
            <p:ph type="sldNum" sz="quarter" idx="12"/>
          </p:nvPr>
        </p:nvSpPr>
        <p:spPr/>
        <p:txBody>
          <a:bodyPr/>
          <a:lstStyle/>
          <a:p>
            <a:fld id="{572B27A1-67AA-4D76-B751-A97BEAB6C971}" type="slidenum">
              <a:rPr lang="en-US" smtClean="0"/>
              <a:t>24</a:t>
            </a:fld>
            <a:endParaRPr lang="en-US"/>
          </a:p>
        </p:txBody>
      </p:sp>
    </p:spTree>
    <p:extLst>
      <p:ext uri="{BB962C8B-B14F-4D97-AF65-F5344CB8AC3E}">
        <p14:creationId xmlns:p14="http://schemas.microsoft.com/office/powerpoint/2010/main" val="172266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25</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501" y="1878443"/>
            <a:ext cx="7186591" cy="3101113"/>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8211126" y="2828834"/>
            <a:ext cx="3728335"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latin typeface="Consolas" panose="020B0609020204030204" pitchFamily="49" charset="0"/>
                <a:cs typeface="Courier New" panose="02070309020205020404" pitchFamily="49" charset="0"/>
              </a:rPr>
              <a:t>Thank you very </a:t>
            </a:r>
            <a:r>
              <a:rPr lang="en-US" dirty="0" err="1">
                <a:solidFill>
                  <a:srgbClr val="FF0000"/>
                </a:solidFill>
                <a:latin typeface="Consolas" panose="020B0609020204030204" pitchFamily="49" charset="0"/>
                <a:cs typeface="Courier New" panose="02070309020205020404" pitchFamily="49" charset="0"/>
              </a:rPr>
              <a:t>very</a:t>
            </a:r>
            <a:r>
              <a:rPr lang="en-US" dirty="0">
                <a:solidFill>
                  <a:srgbClr val="FF0000"/>
                </a:solidFill>
                <a:latin typeface="Consolas" panose="020B0609020204030204" pitchFamily="49" charset="0"/>
                <a:cs typeface="Courier New" panose="02070309020205020404" pitchFamily="49" charset="0"/>
              </a:rPr>
              <a:t> much</a:t>
            </a:r>
          </a:p>
          <a:p>
            <a:r>
              <a:rPr lang="en-US" dirty="0">
                <a:solidFill>
                  <a:srgbClr val="FF0000"/>
                </a:solidFill>
                <a:latin typeface="Consolas" panose="020B0609020204030204" pitchFamily="49" charset="0"/>
                <a:cs typeface="Courier New" panose="02070309020205020404" pitchFamily="49" charset="0"/>
              </a:rPr>
              <a:t>Thank you</a:t>
            </a:r>
          </a:p>
          <a:p>
            <a:r>
              <a:rPr lang="en-US" dirty="0">
                <a:solidFill>
                  <a:srgbClr val="FF0000"/>
                </a:solidFill>
                <a:latin typeface="Consolas" panose="020B0609020204030204" pitchFamily="49" charset="0"/>
                <a:cs typeface="Courier New" panose="02070309020205020404" pitchFamily="49" charset="0"/>
              </a:rPr>
              <a:t>Thank you very much</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0938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4D32B-101C-43B2-957E-AEEE41EEE60B}"/>
              </a:ext>
            </a:extLst>
          </p:cNvPr>
          <p:cNvSpPr>
            <a:spLocks noGrp="1"/>
          </p:cNvSpPr>
          <p:nvPr>
            <p:ph type="title"/>
          </p:nvPr>
        </p:nvSpPr>
        <p:spPr/>
        <p:txBody>
          <a:bodyPr/>
          <a:lstStyle/>
          <a:p>
            <a:r>
              <a:rPr lang="en-US" dirty="0"/>
              <a:t>priority queue </a:t>
            </a:r>
          </a:p>
        </p:txBody>
      </p:sp>
      <p:sp>
        <p:nvSpPr>
          <p:cNvPr id="5" name="Content Placeholder 4">
            <a:extLst>
              <a:ext uri="{FF2B5EF4-FFF2-40B4-BE49-F238E27FC236}">
                <a16:creationId xmlns:a16="http://schemas.microsoft.com/office/drawing/2014/main" id="{D5EA245E-53C1-4FBB-88FA-C07899D76B1B}"/>
              </a:ext>
            </a:extLst>
          </p:cNvPr>
          <p:cNvSpPr>
            <a:spLocks noGrp="1"/>
          </p:cNvSpPr>
          <p:nvPr>
            <p:ph idx="1"/>
          </p:nvPr>
        </p:nvSpPr>
        <p:spPr/>
        <p:txBody>
          <a:bodyPr/>
          <a:lstStyle/>
          <a:p>
            <a:r>
              <a:rPr lang="en-US" dirty="0"/>
              <a:t>A priority queue in </a:t>
            </a:r>
            <a:r>
              <a:rPr lang="en-US" dirty="0" err="1"/>
              <a:t>c++</a:t>
            </a:r>
            <a:r>
              <a:rPr lang="en-US" dirty="0"/>
              <a:t> is a type of container adapter, which processes only the highest priority element, i.e. the first element will be the maximum of all elements in the queue, and elements are in decreasing order.</a:t>
            </a:r>
          </a:p>
          <a:p>
            <a:pPr lvl="1"/>
            <a:r>
              <a:rPr lang="en-US" dirty="0" err="1">
                <a:latin typeface="Consolas" panose="020B0609020204030204" pitchFamily="49" charset="0"/>
              </a:rPr>
              <a:t>priority_queue</a:t>
            </a:r>
            <a:r>
              <a:rPr lang="en-US" dirty="0">
                <a:latin typeface="Consolas" panose="020B0609020204030204" pitchFamily="49" charset="0"/>
              </a:rPr>
              <a:t>&lt;int&gt; </a:t>
            </a:r>
            <a:r>
              <a:rPr lang="en-US" dirty="0" err="1">
                <a:latin typeface="Consolas" panose="020B0609020204030204" pitchFamily="49" charset="0"/>
              </a:rPr>
              <a:t>variableName</a:t>
            </a:r>
            <a:r>
              <a:rPr lang="en-US" dirty="0">
                <a:latin typeface="Consolas" panose="020B0609020204030204" pitchFamily="49" charset="0"/>
              </a:rPr>
              <a:t>; </a:t>
            </a:r>
          </a:p>
          <a:p>
            <a:r>
              <a:rPr lang="en-US" dirty="0">
                <a:latin typeface="Consolas" panose="020B0609020204030204" pitchFamily="49" charset="0"/>
              </a:rPr>
              <a:t>min queue</a:t>
            </a:r>
          </a:p>
          <a:p>
            <a:pPr lvl="1"/>
            <a:r>
              <a:rPr lang="en-US" b="0" i="0" dirty="0">
                <a:solidFill>
                  <a:srgbClr val="000000"/>
                </a:solidFill>
                <a:effectLst/>
                <a:latin typeface="Poppins"/>
              </a:rPr>
              <a:t> </a:t>
            </a:r>
            <a:r>
              <a:rPr lang="en-US" dirty="0" err="1">
                <a:latin typeface="Consolas" panose="020B0609020204030204" pitchFamily="49" charset="0"/>
              </a:rPr>
              <a:t>priority_queue</a:t>
            </a:r>
            <a:r>
              <a:rPr lang="en-US" dirty="0">
                <a:latin typeface="Consolas" panose="020B0609020204030204" pitchFamily="49" charset="0"/>
              </a:rPr>
              <a:t> &lt;int, vector&lt;int&gt;, greater&lt;int&gt;&gt; q; </a:t>
            </a:r>
          </a:p>
        </p:txBody>
      </p:sp>
      <p:sp>
        <p:nvSpPr>
          <p:cNvPr id="2" name="Footer Placeholder 1">
            <a:extLst>
              <a:ext uri="{FF2B5EF4-FFF2-40B4-BE49-F238E27FC236}">
                <a16:creationId xmlns:a16="http://schemas.microsoft.com/office/drawing/2014/main" id="{A7CE3A20-B79D-43E0-940B-9A32B1483B00}"/>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40CFF7B0-1643-4E57-AC18-AF54D750F63D}"/>
              </a:ext>
            </a:extLst>
          </p:cNvPr>
          <p:cNvSpPr>
            <a:spLocks noGrp="1"/>
          </p:cNvSpPr>
          <p:nvPr>
            <p:ph type="sldNum" sz="quarter" idx="12"/>
          </p:nvPr>
        </p:nvSpPr>
        <p:spPr/>
        <p:txBody>
          <a:bodyPr/>
          <a:lstStyle/>
          <a:p>
            <a:fld id="{572B27A1-67AA-4D76-B751-A97BEAB6C971}" type="slidenum">
              <a:rPr lang="en-US" smtClean="0"/>
              <a:t>26</a:t>
            </a:fld>
            <a:endParaRPr lang="en-US"/>
          </a:p>
        </p:txBody>
      </p:sp>
    </p:spTree>
    <p:extLst>
      <p:ext uri="{BB962C8B-B14F-4D97-AF65-F5344CB8AC3E}">
        <p14:creationId xmlns:p14="http://schemas.microsoft.com/office/powerpoint/2010/main" val="3530602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92BB-1A2E-4707-9590-CD495B3FE214}"/>
              </a:ext>
            </a:extLst>
          </p:cNvPr>
          <p:cNvSpPr>
            <a:spLocks noGrp="1"/>
          </p:cNvSpPr>
          <p:nvPr>
            <p:ph type="title"/>
          </p:nvPr>
        </p:nvSpPr>
        <p:spPr/>
        <p:txBody>
          <a:bodyPr/>
          <a:lstStyle/>
          <a:p>
            <a:r>
              <a:rPr lang="en-US" dirty="0"/>
              <a:t>priority queue </a:t>
            </a:r>
          </a:p>
        </p:txBody>
      </p:sp>
      <p:sp>
        <p:nvSpPr>
          <p:cNvPr id="3" name="Content Placeholder 2">
            <a:extLst>
              <a:ext uri="{FF2B5EF4-FFF2-40B4-BE49-F238E27FC236}">
                <a16:creationId xmlns:a16="http://schemas.microsoft.com/office/drawing/2014/main" id="{24CECCB3-0988-433D-A435-5C18A652D907}"/>
              </a:ext>
            </a:extLst>
          </p:cNvPr>
          <p:cNvSpPr>
            <a:spLocks noGrp="1"/>
          </p:cNvSpPr>
          <p:nvPr>
            <p:ph idx="1"/>
          </p:nvPr>
        </p:nvSpPr>
        <p:spPr/>
        <p:txBody>
          <a:bodyPr>
            <a:normAutofit fontScale="92500" lnSpcReduction="10000"/>
          </a:bodyPr>
          <a:lstStyle/>
          <a:p>
            <a:r>
              <a:rPr lang="en-US" dirty="0" err="1">
                <a:latin typeface="Consolas" panose="020B0609020204030204" pitchFamily="49" charset="0"/>
              </a:rPr>
              <a:t>p.empty</a:t>
            </a:r>
            <a:r>
              <a:rPr lang="en-US" dirty="0">
                <a:latin typeface="Consolas" panose="020B0609020204030204" pitchFamily="49" charset="0"/>
              </a:rPr>
              <a:t>()</a:t>
            </a:r>
          </a:p>
          <a:p>
            <a:r>
              <a:rPr lang="en-US" dirty="0" err="1">
                <a:latin typeface="Consolas" panose="020B0609020204030204" pitchFamily="49" charset="0"/>
              </a:rPr>
              <a:t>p.size</a:t>
            </a:r>
            <a:r>
              <a:rPr lang="en-US" dirty="0">
                <a:latin typeface="Consolas" panose="020B0609020204030204" pitchFamily="49" charset="0"/>
              </a:rPr>
              <a:t>()</a:t>
            </a:r>
          </a:p>
          <a:p>
            <a:r>
              <a:rPr lang="en-US" dirty="0" err="1">
                <a:latin typeface="Consolas" panose="020B0609020204030204" pitchFamily="49" charset="0"/>
              </a:rPr>
              <a:t>p.push</a:t>
            </a:r>
            <a:r>
              <a:rPr lang="en-US" dirty="0">
                <a:latin typeface="Consolas" panose="020B0609020204030204" pitchFamily="49" charset="0"/>
              </a:rPr>
              <a:t>(10) // insert 10</a:t>
            </a:r>
          </a:p>
          <a:p>
            <a:pPr lvl="1"/>
            <a:r>
              <a:rPr lang="en-US" dirty="0"/>
              <a:t>firstly, the element is added to the end of the queue, and simultaneously elements reorder themselves with priority. It takes value in the parameter.</a:t>
            </a:r>
          </a:p>
          <a:p>
            <a:r>
              <a:rPr lang="en-US" dirty="0" err="1">
                <a:latin typeface="Consolas" panose="020B0609020204030204" pitchFamily="49" charset="0"/>
              </a:rPr>
              <a:t>p.pop</a:t>
            </a:r>
            <a:r>
              <a:rPr lang="en-US" dirty="0">
                <a:latin typeface="Consolas" panose="020B0609020204030204" pitchFamily="49" charset="0"/>
              </a:rPr>
              <a:t>()</a:t>
            </a:r>
          </a:p>
          <a:p>
            <a:pPr lvl="1"/>
            <a:r>
              <a:rPr lang="en-US"/>
              <a:t>deletes </a:t>
            </a:r>
            <a:r>
              <a:rPr lang="en-US" dirty="0"/>
              <a:t>the top element (highest priority) from the </a:t>
            </a:r>
            <a:r>
              <a:rPr lang="en-US" dirty="0" err="1"/>
              <a:t>priority_queue</a:t>
            </a:r>
            <a:endParaRPr lang="en-US" dirty="0"/>
          </a:p>
          <a:p>
            <a:r>
              <a:rPr lang="en-US" dirty="0"/>
              <a:t>p. top()</a:t>
            </a:r>
          </a:p>
          <a:p>
            <a:pPr lvl="1"/>
            <a:r>
              <a:rPr lang="en-US" dirty="0"/>
              <a:t>returns the top element (highest priority) from the </a:t>
            </a:r>
            <a:r>
              <a:rPr lang="en-US" dirty="0" err="1"/>
              <a:t>priority_queue</a:t>
            </a:r>
            <a:endParaRPr lang="en-US" dirty="0"/>
          </a:p>
          <a:p>
            <a:pPr lvl="1"/>
            <a:endParaRPr lang="en-US" dirty="0"/>
          </a:p>
        </p:txBody>
      </p:sp>
      <p:sp>
        <p:nvSpPr>
          <p:cNvPr id="4" name="Footer Placeholder 3">
            <a:extLst>
              <a:ext uri="{FF2B5EF4-FFF2-40B4-BE49-F238E27FC236}">
                <a16:creationId xmlns:a16="http://schemas.microsoft.com/office/drawing/2014/main" id="{0EB5A4A8-8D2E-47BE-923D-838A39D7F495}"/>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6EB1499D-89C7-4329-9EC4-1A2BCD7D1CDC}"/>
              </a:ext>
            </a:extLst>
          </p:cNvPr>
          <p:cNvSpPr>
            <a:spLocks noGrp="1"/>
          </p:cNvSpPr>
          <p:nvPr>
            <p:ph type="sldNum" sz="quarter" idx="12"/>
          </p:nvPr>
        </p:nvSpPr>
        <p:spPr/>
        <p:txBody>
          <a:bodyPr/>
          <a:lstStyle/>
          <a:p>
            <a:fld id="{572B27A1-67AA-4D76-B751-A97BEAB6C971}" type="slidenum">
              <a:rPr lang="en-US" smtClean="0"/>
              <a:t>27</a:t>
            </a:fld>
            <a:endParaRPr lang="en-US"/>
          </a:p>
        </p:txBody>
      </p:sp>
    </p:spTree>
    <p:extLst>
      <p:ext uri="{BB962C8B-B14F-4D97-AF65-F5344CB8AC3E}">
        <p14:creationId xmlns:p14="http://schemas.microsoft.com/office/powerpoint/2010/main" val="40657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AC896B-44E7-4456-892B-F5A30A0BD9B1}"/>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C291D179-4A10-41F4-9D62-567AC893436E}"/>
              </a:ext>
            </a:extLst>
          </p:cNvPr>
          <p:cNvSpPr>
            <a:spLocks noGrp="1"/>
          </p:cNvSpPr>
          <p:nvPr>
            <p:ph type="sldNum" sz="quarter" idx="12"/>
          </p:nvPr>
        </p:nvSpPr>
        <p:spPr/>
        <p:txBody>
          <a:bodyPr/>
          <a:lstStyle/>
          <a:p>
            <a:fld id="{572B27A1-67AA-4D76-B751-A97BEAB6C971}" type="slidenum">
              <a:rPr lang="en-US" smtClean="0"/>
              <a:t>28</a:t>
            </a:fld>
            <a:endParaRPr lang="en-US"/>
          </a:p>
        </p:txBody>
      </p:sp>
      <p:pic>
        <p:nvPicPr>
          <p:cNvPr id="7" name="Content Placeholder 6">
            <a:extLst>
              <a:ext uri="{FF2B5EF4-FFF2-40B4-BE49-F238E27FC236}">
                <a16:creationId xmlns:a16="http://schemas.microsoft.com/office/drawing/2014/main" id="{CE2143BF-60B6-495E-B3BF-0B0275A6D057}"/>
              </a:ext>
            </a:extLst>
          </p:cNvPr>
          <p:cNvPicPr>
            <a:picLocks noGrp="1" noChangeAspect="1"/>
          </p:cNvPicPr>
          <p:nvPr>
            <p:ph idx="4294967295"/>
          </p:nvPr>
        </p:nvPicPr>
        <p:blipFill>
          <a:blip r:embed="rId2"/>
          <a:stretch>
            <a:fillRect/>
          </a:stretch>
        </p:blipFill>
        <p:spPr>
          <a:xfrm>
            <a:off x="581191" y="541063"/>
            <a:ext cx="5703509" cy="6316937"/>
          </a:xfrm>
        </p:spPr>
      </p:pic>
      <p:sp>
        <p:nvSpPr>
          <p:cNvPr id="10" name="TextBox 9">
            <a:extLst>
              <a:ext uri="{FF2B5EF4-FFF2-40B4-BE49-F238E27FC236}">
                <a16:creationId xmlns:a16="http://schemas.microsoft.com/office/drawing/2014/main" id="{BDF011FF-F02D-49F2-8E74-76AC7EDB6B7D}"/>
              </a:ext>
            </a:extLst>
          </p:cNvPr>
          <p:cNvSpPr txBox="1"/>
          <p:nvPr/>
        </p:nvSpPr>
        <p:spPr>
          <a:xfrm>
            <a:off x="6284700" y="541063"/>
            <a:ext cx="3728335"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rPr>
              <a:t>23 5</a:t>
            </a:r>
          </a:p>
          <a:p>
            <a:r>
              <a:rPr lang="en-US" dirty="0">
                <a:solidFill>
                  <a:srgbClr val="FF0000"/>
                </a:solidFill>
              </a:rPr>
              <a:t>20 6</a:t>
            </a:r>
          </a:p>
          <a:p>
            <a:r>
              <a:rPr lang="en-US" dirty="0">
                <a:solidFill>
                  <a:srgbClr val="FF0000"/>
                </a:solidFill>
              </a:rPr>
              <a:t>5 5</a:t>
            </a:r>
          </a:p>
          <a:p>
            <a:r>
              <a:rPr lang="en-US" dirty="0">
                <a:solidFill>
                  <a:srgbClr val="FF0000"/>
                </a:solidFill>
              </a:rPr>
              <a:t>3 6</a:t>
            </a:r>
          </a:p>
          <a:p>
            <a:r>
              <a:rPr lang="en-US" dirty="0">
                <a:solidFill>
                  <a:srgbClr val="FF0000"/>
                </a:solidFill>
              </a:rPr>
              <a:t>0 5</a:t>
            </a:r>
          </a:p>
        </p:txBody>
      </p:sp>
    </p:spTree>
    <p:extLst>
      <p:ext uri="{BB962C8B-B14F-4D97-AF65-F5344CB8AC3E}">
        <p14:creationId xmlns:p14="http://schemas.microsoft.com/office/powerpoint/2010/main" val="15398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907E-6692-4C74-B150-DBDCBA3DF4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3544BC-7421-4627-AB26-5A62D67ECAF1}"/>
              </a:ext>
            </a:extLst>
          </p:cNvPr>
          <p:cNvSpPr>
            <a:spLocks noGrp="1"/>
          </p:cNvSpPr>
          <p:nvPr>
            <p:ph idx="1"/>
          </p:nvPr>
        </p:nvSpPr>
        <p:spPr/>
        <p:txBody>
          <a:bodyPr/>
          <a:lstStyle/>
          <a:p>
            <a:r>
              <a:rPr lang="en-US" dirty="0">
                <a:hlinkClick r:id="rId2"/>
              </a:rPr>
              <a:t>https://beginnersbook.com/2017/08/c-plus-plus-tutorial-for-beginners/</a:t>
            </a:r>
            <a:endParaRPr lang="en-US" dirty="0"/>
          </a:p>
          <a:p>
            <a:r>
              <a:rPr lang="en-US" dirty="0">
                <a:hlinkClick r:id="rId3"/>
              </a:rPr>
              <a:t>https://www.edureka.co/blog/vectors-in-cpp/</a:t>
            </a:r>
            <a:r>
              <a:rPr lang="en-US" dirty="0"/>
              <a:t> </a:t>
            </a:r>
          </a:p>
          <a:p>
            <a:r>
              <a:rPr lang="en-US" dirty="0">
                <a:hlinkClick r:id="rId4"/>
              </a:rPr>
              <a:t>https://web.stanford.edu/class/archive/cs/cs106b/cs106b.1132/handouts/08-C++-Strings.pdf</a:t>
            </a:r>
            <a:r>
              <a:rPr lang="en-US" dirty="0"/>
              <a:t> </a:t>
            </a:r>
          </a:p>
          <a:p>
            <a:r>
              <a:rPr lang="en-US" dirty="0">
                <a:hlinkClick r:id="rId5"/>
              </a:rPr>
              <a:t>https://www.mygreatlearning.com/blog/priority-queue-in-cpp/</a:t>
            </a:r>
            <a:endParaRPr lang="en-US" dirty="0"/>
          </a:p>
          <a:p>
            <a:r>
              <a:rPr lang="en-US" dirty="0">
                <a:hlinkClick r:id="rId6"/>
              </a:rPr>
              <a:t>https://www.geeksforgeeks.org/stl-priority-queue-for-structure-or-class/</a:t>
            </a:r>
            <a:r>
              <a:rPr lang="en-US" dirty="0"/>
              <a:t>  </a:t>
            </a:r>
          </a:p>
        </p:txBody>
      </p:sp>
      <p:sp>
        <p:nvSpPr>
          <p:cNvPr id="4" name="Footer Placeholder 3">
            <a:extLst>
              <a:ext uri="{FF2B5EF4-FFF2-40B4-BE49-F238E27FC236}">
                <a16:creationId xmlns:a16="http://schemas.microsoft.com/office/drawing/2014/main" id="{4E27B0F3-BD6C-44F0-AD21-BB2A1346341F}"/>
              </a:ext>
            </a:extLst>
          </p:cNvPr>
          <p:cNvSpPr>
            <a:spLocks noGrp="1"/>
          </p:cNvSpPr>
          <p:nvPr>
            <p:ph type="ftr" sz="quarter" idx="11"/>
          </p:nvPr>
        </p:nvSpPr>
        <p:spPr/>
        <p:txBody>
          <a:bodyPr/>
          <a:lstStyle/>
          <a:p>
            <a:r>
              <a:rPr lang="en-US"/>
              <a:t>Fariha Tabassum Islam, Lecturer, Dept. of CSE, UIU</a:t>
            </a:r>
          </a:p>
        </p:txBody>
      </p:sp>
      <p:sp>
        <p:nvSpPr>
          <p:cNvPr id="5" name="Slide Number Placeholder 4">
            <a:extLst>
              <a:ext uri="{FF2B5EF4-FFF2-40B4-BE49-F238E27FC236}">
                <a16:creationId xmlns:a16="http://schemas.microsoft.com/office/drawing/2014/main" id="{655849A3-06F1-4229-94AE-CD68687C7950}"/>
              </a:ext>
            </a:extLst>
          </p:cNvPr>
          <p:cNvSpPr>
            <a:spLocks noGrp="1"/>
          </p:cNvSpPr>
          <p:nvPr>
            <p:ph type="sldNum" sz="quarter" idx="12"/>
          </p:nvPr>
        </p:nvSpPr>
        <p:spPr/>
        <p:txBody>
          <a:bodyPr/>
          <a:lstStyle/>
          <a:p>
            <a:fld id="{572B27A1-67AA-4D76-B751-A97BEAB6C971}" type="slidenum">
              <a:rPr lang="en-US" smtClean="0"/>
              <a:t>29</a:t>
            </a:fld>
            <a:endParaRPr lang="en-US"/>
          </a:p>
        </p:txBody>
      </p:sp>
    </p:spTree>
    <p:extLst>
      <p:ext uri="{BB962C8B-B14F-4D97-AF65-F5344CB8AC3E}">
        <p14:creationId xmlns:p14="http://schemas.microsoft.com/office/powerpoint/2010/main" val="27982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E0E8D-FFA9-4B7B-AFB0-1ABE7062FAB2}"/>
              </a:ext>
            </a:extLst>
          </p:cNvPr>
          <p:cNvSpPr>
            <a:spLocks noGrp="1"/>
          </p:cNvSpPr>
          <p:nvPr>
            <p:ph type="title"/>
          </p:nvPr>
        </p:nvSpPr>
        <p:spPr/>
        <p:txBody>
          <a:bodyPr/>
          <a:lstStyle/>
          <a:p>
            <a:r>
              <a:rPr lang="en-US" dirty="0"/>
              <a:t>Similarities with C</a:t>
            </a:r>
          </a:p>
        </p:txBody>
      </p:sp>
      <p:sp>
        <p:nvSpPr>
          <p:cNvPr id="5" name="Content Placeholder 4">
            <a:extLst>
              <a:ext uri="{FF2B5EF4-FFF2-40B4-BE49-F238E27FC236}">
                <a16:creationId xmlns:a16="http://schemas.microsoft.com/office/drawing/2014/main" id="{18E67098-72B8-429B-91C5-D1580FE0E279}"/>
              </a:ext>
            </a:extLst>
          </p:cNvPr>
          <p:cNvSpPr>
            <a:spLocks noGrp="1"/>
          </p:cNvSpPr>
          <p:nvPr>
            <p:ph sz="half" idx="1"/>
          </p:nvPr>
        </p:nvSpPr>
        <p:spPr/>
        <p:txBody>
          <a:bodyPr>
            <a:normAutofit fontScale="85000" lnSpcReduction="20000"/>
          </a:bodyPr>
          <a:lstStyle/>
          <a:p>
            <a:r>
              <a:rPr lang="en-US" dirty="0"/>
              <a:t>Variables, Operators</a:t>
            </a:r>
          </a:p>
          <a:p>
            <a:r>
              <a:rPr lang="en-US" dirty="0"/>
              <a:t>struct</a:t>
            </a:r>
          </a:p>
          <a:p>
            <a:r>
              <a:rPr lang="en-US" dirty="0"/>
              <a:t>Array</a:t>
            </a:r>
          </a:p>
          <a:p>
            <a:r>
              <a:rPr lang="en-US" dirty="0"/>
              <a:t>Function</a:t>
            </a:r>
          </a:p>
          <a:p>
            <a:r>
              <a:rPr lang="en-US" dirty="0"/>
              <a:t>Pointer</a:t>
            </a:r>
          </a:p>
          <a:p>
            <a:r>
              <a:rPr lang="en-US" dirty="0"/>
              <a:t>Strings</a:t>
            </a:r>
          </a:p>
          <a:p>
            <a:r>
              <a:rPr lang="en-US" dirty="0"/>
              <a:t>If, if…else-if statement, switch case, for loop, while loop, do-while loop, continue statement, break statement, goto statement</a:t>
            </a:r>
          </a:p>
          <a:p>
            <a:r>
              <a:rPr lang="en-US" dirty="0"/>
              <a:t>Recursion</a:t>
            </a:r>
          </a:p>
        </p:txBody>
      </p:sp>
      <p:sp>
        <p:nvSpPr>
          <p:cNvPr id="6" name="Content Placeholder 5">
            <a:extLst>
              <a:ext uri="{FF2B5EF4-FFF2-40B4-BE49-F238E27FC236}">
                <a16:creationId xmlns:a16="http://schemas.microsoft.com/office/drawing/2014/main" id="{4AD33D68-03FA-4B98-BCA7-640A90627046}"/>
              </a:ext>
            </a:extLst>
          </p:cNvPr>
          <p:cNvSpPr>
            <a:spLocks noGrp="1"/>
          </p:cNvSpPr>
          <p:nvPr>
            <p:ph sz="half" idx="2"/>
          </p:nvPr>
        </p:nvSpPr>
        <p:spPr/>
        <p:txBody>
          <a:bodyPr>
            <a:normAutofit fontScale="85000" lnSpcReduction="20000"/>
          </a:bodyPr>
          <a:lstStyle/>
          <a:p>
            <a:pPr marL="0" indent="0">
              <a:buNone/>
            </a:pPr>
            <a:r>
              <a:rPr lang="en-US" dirty="0">
                <a:solidFill>
                  <a:srgbClr val="FF0000"/>
                </a:solidFill>
                <a:latin typeface="Helvetica Neue"/>
              </a:rPr>
              <a:t>can use the same code as written in c</a:t>
            </a:r>
          </a:p>
        </p:txBody>
      </p:sp>
      <p:sp>
        <p:nvSpPr>
          <p:cNvPr id="2" name="Footer Placeholder 1">
            <a:extLst>
              <a:ext uri="{FF2B5EF4-FFF2-40B4-BE49-F238E27FC236}">
                <a16:creationId xmlns:a16="http://schemas.microsoft.com/office/drawing/2014/main" id="{830261B2-2F2A-4378-8572-99008685441D}"/>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738ED198-3FE1-42B6-A943-43C3A133D2F8}"/>
              </a:ext>
            </a:extLst>
          </p:cNvPr>
          <p:cNvSpPr>
            <a:spLocks noGrp="1"/>
          </p:cNvSpPr>
          <p:nvPr>
            <p:ph type="sldNum" sz="quarter" idx="12"/>
          </p:nvPr>
        </p:nvSpPr>
        <p:spPr/>
        <p:txBody>
          <a:bodyPr/>
          <a:lstStyle/>
          <a:p>
            <a:fld id="{572B27A1-67AA-4D76-B751-A97BEAB6C971}" type="slidenum">
              <a:rPr lang="en-US" smtClean="0"/>
              <a:t>3</a:t>
            </a:fld>
            <a:endParaRPr lang="en-US"/>
          </a:p>
        </p:txBody>
      </p:sp>
      <p:sp>
        <p:nvSpPr>
          <p:cNvPr id="7" name="Right Brace 6">
            <a:extLst>
              <a:ext uri="{FF2B5EF4-FFF2-40B4-BE49-F238E27FC236}">
                <a16:creationId xmlns:a16="http://schemas.microsoft.com/office/drawing/2014/main" id="{992194E7-3CCF-400D-9D6C-3514CB25A4C9}"/>
              </a:ext>
            </a:extLst>
          </p:cNvPr>
          <p:cNvSpPr/>
          <p:nvPr/>
        </p:nvSpPr>
        <p:spPr>
          <a:xfrm>
            <a:off x="5514163" y="2135079"/>
            <a:ext cx="674254" cy="381889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9129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6CB357D-246A-4EA4-8432-02178971573A}"/>
              </a:ext>
            </a:extLst>
          </p:cNvPr>
          <p:cNvGrpSpPr/>
          <p:nvPr/>
        </p:nvGrpSpPr>
        <p:grpSpPr>
          <a:xfrm>
            <a:off x="1486381" y="2222188"/>
            <a:ext cx="4184752" cy="3162612"/>
            <a:chOff x="1486381" y="2222188"/>
            <a:chExt cx="4184752" cy="3162612"/>
          </a:xfrm>
        </p:grpSpPr>
        <p:pic>
          <p:nvPicPr>
            <p:cNvPr id="17" name="Picture 16">
              <a:extLst>
                <a:ext uri="{FF2B5EF4-FFF2-40B4-BE49-F238E27FC236}">
                  <a16:creationId xmlns:a16="http://schemas.microsoft.com/office/drawing/2014/main" id="{149FDDCF-6322-42A2-889C-F626F34FF41C}"/>
                </a:ext>
              </a:extLst>
            </p:cNvPr>
            <p:cNvPicPr/>
            <p:nvPr/>
          </p:nvPicPr>
          <p:blipFill>
            <a:blip r:embed="rId2"/>
            <a:stretch>
              <a:fillRect/>
            </a:stretch>
          </p:blipFill>
          <p:spPr>
            <a:xfrm>
              <a:off x="1486381" y="2573494"/>
              <a:ext cx="4184752" cy="2811306"/>
            </a:xfrm>
            <a:prstGeom prst="rect">
              <a:avLst/>
            </a:prstGeom>
            <a:solidFill>
              <a:schemeClr val="accent1">
                <a:lumMod val="60000"/>
                <a:lumOff val="40000"/>
              </a:schemeClr>
            </a:solidFill>
            <a:ln w="28575">
              <a:noFill/>
            </a:ln>
          </p:spPr>
        </p:pic>
        <p:sp>
          <p:nvSpPr>
            <p:cNvPr id="4" name="TextBox 3">
              <a:extLst>
                <a:ext uri="{FF2B5EF4-FFF2-40B4-BE49-F238E27FC236}">
                  <a16:creationId xmlns:a16="http://schemas.microsoft.com/office/drawing/2014/main" id="{6A3AB341-EF71-4A25-9A71-77D4F2D77ED4}"/>
                </a:ext>
              </a:extLst>
            </p:cNvPr>
            <p:cNvSpPr txBox="1"/>
            <p:nvPr/>
          </p:nvSpPr>
          <p:spPr>
            <a:xfrm>
              <a:off x="1486381" y="2222188"/>
              <a:ext cx="418475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grpSp>
        <p:nvGrpSpPr>
          <p:cNvPr id="9" name="Group 8">
            <a:extLst>
              <a:ext uri="{FF2B5EF4-FFF2-40B4-BE49-F238E27FC236}">
                <a16:creationId xmlns:a16="http://schemas.microsoft.com/office/drawing/2014/main" id="{39765271-790E-4060-8E63-60B665E5980C}"/>
              </a:ext>
            </a:extLst>
          </p:cNvPr>
          <p:cNvGrpSpPr/>
          <p:nvPr/>
        </p:nvGrpSpPr>
        <p:grpSpPr>
          <a:xfrm>
            <a:off x="6112791" y="2200802"/>
            <a:ext cx="4445509" cy="2852129"/>
            <a:chOff x="6112791" y="2200802"/>
            <a:chExt cx="4445509" cy="2852129"/>
          </a:xfrm>
        </p:grpSpPr>
        <p:pic>
          <p:nvPicPr>
            <p:cNvPr id="18" name="Picture 17">
              <a:extLst>
                <a:ext uri="{FF2B5EF4-FFF2-40B4-BE49-F238E27FC236}">
                  <a16:creationId xmlns:a16="http://schemas.microsoft.com/office/drawing/2014/main" id="{244F6F41-E2BE-4502-B842-DAAA4FEC3D37}"/>
                </a:ext>
              </a:extLst>
            </p:cNvPr>
            <p:cNvPicPr/>
            <p:nvPr/>
          </p:nvPicPr>
          <p:blipFill>
            <a:blip r:embed="rId3"/>
            <a:stretch>
              <a:fillRect/>
            </a:stretch>
          </p:blipFill>
          <p:spPr>
            <a:xfrm>
              <a:off x="6112791" y="2573494"/>
              <a:ext cx="4445509" cy="2479437"/>
            </a:xfrm>
            <a:prstGeom prst="rect">
              <a:avLst/>
            </a:prstGeom>
            <a:solidFill>
              <a:schemeClr val="accent1">
                <a:lumMod val="60000"/>
                <a:lumOff val="40000"/>
              </a:schemeClr>
            </a:solidFill>
            <a:ln w="28575">
              <a:noFill/>
            </a:ln>
          </p:spPr>
        </p:pic>
        <p:sp>
          <p:nvSpPr>
            <p:cNvPr id="20" name="TextBox 19">
              <a:extLst>
                <a:ext uri="{FF2B5EF4-FFF2-40B4-BE49-F238E27FC236}">
                  <a16:creationId xmlns:a16="http://schemas.microsoft.com/office/drawing/2014/main" id="{1DEDBCBC-8417-4FDC-9802-DFD6F3231559}"/>
                </a:ext>
              </a:extLst>
            </p:cNvPr>
            <p:cNvSpPr txBox="1"/>
            <p:nvPr/>
          </p:nvSpPr>
          <p:spPr>
            <a:xfrm>
              <a:off x="6136541" y="2200802"/>
              <a:ext cx="4421759"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sp>
        <p:nvSpPr>
          <p:cNvPr id="7" name="Footer Placeholder 6">
            <a:extLst>
              <a:ext uri="{FF2B5EF4-FFF2-40B4-BE49-F238E27FC236}">
                <a16:creationId xmlns:a16="http://schemas.microsoft.com/office/drawing/2014/main" id="{52C35E28-E06D-4219-9AC7-16F4A8A5EADF}"/>
              </a:ext>
            </a:extLst>
          </p:cNvPr>
          <p:cNvSpPr>
            <a:spLocks noGrp="1"/>
          </p:cNvSpPr>
          <p:nvPr>
            <p:ph type="ftr" sz="quarter" idx="11"/>
          </p:nvPr>
        </p:nvSpPr>
        <p:spPr/>
        <p:txBody>
          <a:bodyPr/>
          <a:lstStyle/>
          <a:p>
            <a:r>
              <a:rPr lang="en-US"/>
              <a:t>Fariha Tabassum Islam, Lecturer, Dept. of CSE, UIU</a:t>
            </a:r>
          </a:p>
        </p:txBody>
      </p:sp>
      <p:sp>
        <p:nvSpPr>
          <p:cNvPr id="8" name="Slide Number Placeholder 7">
            <a:extLst>
              <a:ext uri="{FF2B5EF4-FFF2-40B4-BE49-F238E27FC236}">
                <a16:creationId xmlns:a16="http://schemas.microsoft.com/office/drawing/2014/main" id="{58CD205C-0762-4FF7-AAE5-D28B7E8E05FD}"/>
              </a:ext>
            </a:extLst>
          </p:cNvPr>
          <p:cNvSpPr>
            <a:spLocks noGrp="1"/>
          </p:cNvSpPr>
          <p:nvPr>
            <p:ph type="sldNum" sz="quarter" idx="12"/>
          </p:nvPr>
        </p:nvSpPr>
        <p:spPr/>
        <p:txBody>
          <a:bodyPr/>
          <a:lstStyle/>
          <a:p>
            <a:fld id="{572B27A1-67AA-4D76-B751-A97BEAB6C971}" type="slidenum">
              <a:rPr lang="en-US" smtClean="0"/>
              <a:t>4</a:t>
            </a:fld>
            <a:endParaRPr lang="en-US"/>
          </a:p>
        </p:txBody>
      </p:sp>
      <p:sp>
        <p:nvSpPr>
          <p:cNvPr id="2" name="Title 1">
            <a:extLst>
              <a:ext uri="{FF2B5EF4-FFF2-40B4-BE49-F238E27FC236}">
                <a16:creationId xmlns:a16="http://schemas.microsoft.com/office/drawing/2014/main" id="{6332C3B7-87D5-4922-9486-96B4EFC75F9F}"/>
              </a:ext>
            </a:extLst>
          </p:cNvPr>
          <p:cNvSpPr>
            <a:spLocks noGrp="1"/>
          </p:cNvSpPr>
          <p:nvPr>
            <p:ph type="title"/>
          </p:nvPr>
        </p:nvSpPr>
        <p:spPr/>
        <p:txBody>
          <a:bodyPr/>
          <a:lstStyle/>
          <a:p>
            <a:r>
              <a:rPr lang="en-US" dirty="0"/>
              <a:t>Basics</a:t>
            </a:r>
          </a:p>
        </p:txBody>
      </p:sp>
      <p:sp>
        <p:nvSpPr>
          <p:cNvPr id="21" name="Rectangle 20">
            <a:extLst>
              <a:ext uri="{FF2B5EF4-FFF2-40B4-BE49-F238E27FC236}">
                <a16:creationId xmlns:a16="http://schemas.microsoft.com/office/drawing/2014/main" id="{1269E65C-3FB8-490A-BAD2-405694A9C1DC}"/>
              </a:ext>
            </a:extLst>
          </p:cNvPr>
          <p:cNvSpPr/>
          <p:nvPr/>
        </p:nvSpPr>
        <p:spPr>
          <a:xfrm>
            <a:off x="1951790" y="2573494"/>
            <a:ext cx="3276324" cy="784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2" name="Rectangle 21">
            <a:extLst>
              <a:ext uri="{FF2B5EF4-FFF2-40B4-BE49-F238E27FC236}">
                <a16:creationId xmlns:a16="http://schemas.microsoft.com/office/drawing/2014/main" id="{D47EA51B-1809-440A-9019-CF3CB9347C96}"/>
              </a:ext>
            </a:extLst>
          </p:cNvPr>
          <p:cNvSpPr/>
          <p:nvPr/>
        </p:nvSpPr>
        <p:spPr>
          <a:xfrm>
            <a:off x="2374925" y="4342237"/>
            <a:ext cx="1057482" cy="3950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433C0C2-762D-473C-8962-15C0C5EEB768}"/>
              </a:ext>
            </a:extLst>
          </p:cNvPr>
          <p:cNvSpPr/>
          <p:nvPr/>
        </p:nvSpPr>
        <p:spPr>
          <a:xfrm>
            <a:off x="6697383" y="2622912"/>
            <a:ext cx="3276324" cy="784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4E7BC2-11CD-4D44-B54D-F8BAEED97873}"/>
              </a:ext>
            </a:extLst>
          </p:cNvPr>
          <p:cNvSpPr/>
          <p:nvPr/>
        </p:nvSpPr>
        <p:spPr>
          <a:xfrm>
            <a:off x="7136270" y="4017949"/>
            <a:ext cx="1107213" cy="3950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588B2F-4DF2-4C12-AE83-B6CC03668E19}"/>
              </a:ext>
            </a:extLst>
          </p:cNvPr>
          <p:cNvSpPr txBox="1"/>
          <p:nvPr/>
        </p:nvSpPr>
        <p:spPr>
          <a:xfrm>
            <a:off x="1486381" y="5384801"/>
            <a:ext cx="4277342" cy="246221"/>
          </a:xfrm>
          <a:prstGeom prst="rect">
            <a:avLst/>
          </a:prstGeom>
          <a:noFill/>
        </p:spPr>
        <p:txBody>
          <a:bodyPr wrap="square" rtlCol="0">
            <a:spAutoFit/>
          </a:bodyPr>
          <a:lstStyle/>
          <a:p>
            <a:r>
              <a:rPr lang="en-US" sz="1000" dirty="0"/>
              <a:t>for details explanation: </a:t>
            </a:r>
            <a:r>
              <a:rPr lang="en-US" sz="1000" dirty="0">
                <a:hlinkClick r:id="rId4"/>
              </a:rPr>
              <a:t>https://beginnersbook.com/2017/08/first-cpp-program/</a:t>
            </a:r>
            <a:r>
              <a:rPr lang="en-US" sz="1000" dirty="0"/>
              <a:t> </a:t>
            </a:r>
          </a:p>
        </p:txBody>
      </p:sp>
    </p:spTree>
    <p:extLst>
      <p:ext uri="{BB962C8B-B14F-4D97-AF65-F5344CB8AC3E}">
        <p14:creationId xmlns:p14="http://schemas.microsoft.com/office/powerpoint/2010/main" val="42635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AAF-AE71-434B-B990-5C63E7C1100D}"/>
              </a:ext>
            </a:extLst>
          </p:cNvPr>
          <p:cNvSpPr>
            <a:spLocks noGrp="1"/>
          </p:cNvSpPr>
          <p:nvPr>
            <p:ph type="title"/>
          </p:nvPr>
        </p:nvSpPr>
        <p:spPr/>
        <p:txBody>
          <a:bodyPr/>
          <a:lstStyle/>
          <a:p>
            <a:r>
              <a:rPr lang="en-US" dirty="0"/>
              <a:t>Variables and Data types</a:t>
            </a:r>
          </a:p>
        </p:txBody>
      </p:sp>
      <p:sp>
        <p:nvSpPr>
          <p:cNvPr id="3" name="Content Placeholder 2">
            <a:extLst>
              <a:ext uri="{FF2B5EF4-FFF2-40B4-BE49-F238E27FC236}">
                <a16:creationId xmlns:a16="http://schemas.microsoft.com/office/drawing/2014/main" id="{8803D3E3-96F4-489D-B414-6D8A0668F6D8}"/>
              </a:ext>
            </a:extLst>
          </p:cNvPr>
          <p:cNvSpPr>
            <a:spLocks noGrp="1"/>
          </p:cNvSpPr>
          <p:nvPr>
            <p:ph idx="1"/>
          </p:nvPr>
        </p:nvSpPr>
        <p:spPr/>
        <p:txBody>
          <a:bodyPr/>
          <a:lstStyle/>
          <a:p>
            <a:r>
              <a:rPr lang="en-US" dirty="0"/>
              <a:t>int</a:t>
            </a:r>
          </a:p>
          <a:p>
            <a:r>
              <a:rPr lang="en-US" dirty="0"/>
              <a:t>char</a:t>
            </a:r>
          </a:p>
          <a:p>
            <a:r>
              <a:rPr lang="en-US" dirty="0">
                <a:solidFill>
                  <a:srgbClr val="FF0000"/>
                </a:solidFill>
              </a:rPr>
              <a:t>bool</a:t>
            </a:r>
          </a:p>
          <a:p>
            <a:pPr lvl="1"/>
            <a:r>
              <a:rPr lang="en-US" dirty="0"/>
              <a:t>holds Boolean value true or false</a:t>
            </a:r>
          </a:p>
          <a:p>
            <a:r>
              <a:rPr lang="en-US" dirty="0"/>
              <a:t>double</a:t>
            </a:r>
          </a:p>
          <a:p>
            <a:r>
              <a:rPr lang="en-US" dirty="0"/>
              <a:t>float</a:t>
            </a:r>
          </a:p>
        </p:txBody>
      </p:sp>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5</a:t>
            </a:fld>
            <a:endParaRPr lang="en-US"/>
          </a:p>
        </p:txBody>
      </p:sp>
      <p:sp>
        <p:nvSpPr>
          <p:cNvPr id="14" name="Content Placeholder 13">
            <a:extLst>
              <a:ext uri="{FF2B5EF4-FFF2-40B4-BE49-F238E27FC236}">
                <a16:creationId xmlns:a16="http://schemas.microsoft.com/office/drawing/2014/main" id="{8B8C3CD5-6423-44A6-B885-4C8C13F455C7}"/>
              </a:ext>
            </a:extLst>
          </p:cNvPr>
          <p:cNvSpPr>
            <a:spLocks noGrp="1"/>
          </p:cNvSpPr>
          <p:nvPr>
            <p:ph sz="half" idx="4294967295"/>
          </p:nvPr>
        </p:nvSpPr>
        <p:spPr>
          <a:xfrm>
            <a:off x="6769100" y="2227263"/>
            <a:ext cx="5422900" cy="3633787"/>
          </a:xfrm>
        </p:spPr>
        <p:txBody>
          <a:bodyPr/>
          <a:lstStyle/>
          <a:p>
            <a:r>
              <a:rPr lang="en-US" dirty="0"/>
              <a:t>inside first if</a:t>
            </a:r>
          </a:p>
          <a:p>
            <a:r>
              <a:rPr lang="en-US" dirty="0"/>
              <a:t>end</a:t>
            </a:r>
          </a:p>
        </p:txBody>
      </p:sp>
      <p:pic>
        <p:nvPicPr>
          <p:cNvPr id="13" name="Picture 12">
            <a:extLst>
              <a:ext uri="{FF2B5EF4-FFF2-40B4-BE49-F238E27FC236}">
                <a16:creationId xmlns:a16="http://schemas.microsoft.com/office/drawing/2014/main" id="{63831CE7-67C2-4A02-883D-7D9210B21A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12017" y="2016663"/>
            <a:ext cx="4856277" cy="3887605"/>
          </a:xfrm>
          <a:prstGeom prst="rect">
            <a:avLst/>
          </a:prstGeom>
        </p:spPr>
      </p:pic>
      <p:sp>
        <p:nvSpPr>
          <p:cNvPr id="15" name="TextBox 14">
            <a:extLst>
              <a:ext uri="{FF2B5EF4-FFF2-40B4-BE49-F238E27FC236}">
                <a16:creationId xmlns:a16="http://schemas.microsoft.com/office/drawing/2014/main" id="{DD895E2C-188D-468F-8FCB-3815F7C1A25F}"/>
              </a:ext>
            </a:extLst>
          </p:cNvPr>
          <p:cNvSpPr txBox="1"/>
          <p:nvPr/>
        </p:nvSpPr>
        <p:spPr>
          <a:xfrm>
            <a:off x="9395136" y="2014242"/>
            <a:ext cx="2316075" cy="9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Output: </a:t>
            </a:r>
          </a:p>
          <a:p>
            <a:r>
              <a:rPr lang="en-US" dirty="0">
                <a:solidFill>
                  <a:srgbClr val="FF0000"/>
                </a:solidFill>
              </a:rPr>
              <a:t>inside first if</a:t>
            </a:r>
          </a:p>
          <a:p>
            <a:r>
              <a:rPr lang="en-US" dirty="0">
                <a:solidFill>
                  <a:srgbClr val="FF0000"/>
                </a:solidFill>
              </a:rPr>
              <a:t>end</a:t>
            </a:r>
          </a:p>
        </p:txBody>
      </p:sp>
      <p:sp>
        <p:nvSpPr>
          <p:cNvPr id="9" name="Rectangle 8">
            <a:extLst>
              <a:ext uri="{FF2B5EF4-FFF2-40B4-BE49-F238E27FC236}">
                <a16:creationId xmlns:a16="http://schemas.microsoft.com/office/drawing/2014/main" id="{83FB8053-745A-46EF-9DE1-E3A269498512}"/>
              </a:ext>
            </a:extLst>
          </p:cNvPr>
          <p:cNvSpPr/>
          <p:nvPr/>
        </p:nvSpPr>
        <p:spPr>
          <a:xfrm>
            <a:off x="7498402" y="3342641"/>
            <a:ext cx="1816351" cy="497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598FF2-5031-49A6-B788-4278B664F963}"/>
              </a:ext>
            </a:extLst>
          </p:cNvPr>
          <p:cNvSpPr/>
          <p:nvPr/>
        </p:nvSpPr>
        <p:spPr>
          <a:xfrm>
            <a:off x="7195401" y="2227263"/>
            <a:ext cx="1816351" cy="25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31D16D-6D1C-476D-A27E-713FD333BD87}"/>
              </a:ext>
            </a:extLst>
          </p:cNvPr>
          <p:cNvSpPr/>
          <p:nvPr/>
        </p:nvSpPr>
        <p:spPr>
          <a:xfrm>
            <a:off x="8149965" y="4511070"/>
            <a:ext cx="912756" cy="3047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26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2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9" grpId="1" animBg="1"/>
      <p:bldP spid="12"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6</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dirty="0"/>
              <a:t>Variables and Data types</a:t>
            </a:r>
          </a:p>
        </p:txBody>
      </p:sp>
      <p:pic>
        <p:nvPicPr>
          <p:cNvPr id="5" name="Picture 4">
            <a:extLst>
              <a:ext uri="{FF2B5EF4-FFF2-40B4-BE49-F238E27FC236}">
                <a16:creationId xmlns:a16="http://schemas.microsoft.com/office/drawing/2014/main" id="{37176A5F-58E1-4072-AC82-2B04819B5E70}"/>
              </a:ext>
            </a:extLst>
          </p:cNvPr>
          <p:cNvPicPr>
            <a:picLocks noChangeAspect="1"/>
          </p:cNvPicPr>
          <p:nvPr/>
        </p:nvPicPr>
        <p:blipFill>
          <a:blip r:embed="rId2"/>
          <a:stretch>
            <a:fillRect/>
          </a:stretch>
        </p:blipFill>
        <p:spPr>
          <a:xfrm>
            <a:off x="3741945" y="612047"/>
            <a:ext cx="4708109" cy="5339764"/>
          </a:xfrm>
          <a:prstGeom prst="rect">
            <a:avLst/>
          </a:prstGeom>
        </p:spPr>
      </p:pic>
      <p:sp>
        <p:nvSpPr>
          <p:cNvPr id="15" name="TextBox 14">
            <a:extLst>
              <a:ext uri="{FF2B5EF4-FFF2-40B4-BE49-F238E27FC236}">
                <a16:creationId xmlns:a16="http://schemas.microsoft.com/office/drawing/2014/main" id="{DD895E2C-188D-468F-8FCB-3815F7C1A25F}"/>
              </a:ext>
            </a:extLst>
          </p:cNvPr>
          <p:cNvSpPr txBox="1"/>
          <p:nvPr/>
        </p:nvSpPr>
        <p:spPr>
          <a:xfrm>
            <a:off x="6133979" y="604334"/>
            <a:ext cx="23160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Output: </a:t>
            </a:r>
          </a:p>
          <a:p>
            <a:r>
              <a:rPr lang="en-US" dirty="0">
                <a:solidFill>
                  <a:srgbClr val="FF0000"/>
                </a:solidFill>
              </a:rPr>
              <a:t>inside first if       </a:t>
            </a:r>
          </a:p>
          <a:p>
            <a:r>
              <a:rPr lang="en-US" dirty="0">
                <a:solidFill>
                  <a:srgbClr val="FF0000"/>
                </a:solidFill>
              </a:rPr>
              <a:t>inside third nested if</a:t>
            </a:r>
          </a:p>
          <a:p>
            <a:r>
              <a:rPr lang="en-US" dirty="0">
                <a:solidFill>
                  <a:srgbClr val="FF0000"/>
                </a:solidFill>
              </a:rPr>
              <a:t>end</a:t>
            </a:r>
          </a:p>
        </p:txBody>
      </p:sp>
    </p:spTree>
    <p:extLst>
      <p:ext uri="{BB962C8B-B14F-4D97-AF65-F5344CB8AC3E}">
        <p14:creationId xmlns:p14="http://schemas.microsoft.com/office/powerpoint/2010/main" val="69927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E7E94-B8BF-4784-9424-3CE83390DE62}"/>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223A77EB-62C1-4ACB-B8E6-D2BDCC4158D6}"/>
              </a:ext>
            </a:extLst>
          </p:cNvPr>
          <p:cNvSpPr>
            <a:spLocks noGrp="1"/>
          </p:cNvSpPr>
          <p:nvPr>
            <p:ph type="sldNum" sz="quarter" idx="12"/>
          </p:nvPr>
        </p:nvSpPr>
        <p:spPr/>
        <p:txBody>
          <a:bodyPr/>
          <a:lstStyle/>
          <a:p>
            <a:fld id="{572B27A1-67AA-4D76-B751-A97BEAB6C971}" type="slidenum">
              <a:rPr lang="en-US" smtClean="0"/>
              <a:t>7</a:t>
            </a:fld>
            <a:endParaRPr lang="en-US"/>
          </a:p>
        </p:txBody>
      </p:sp>
      <p:sp>
        <p:nvSpPr>
          <p:cNvPr id="4" name="Title 3">
            <a:extLst>
              <a:ext uri="{FF2B5EF4-FFF2-40B4-BE49-F238E27FC236}">
                <a16:creationId xmlns:a16="http://schemas.microsoft.com/office/drawing/2014/main" id="{00B67CD7-69EE-4F8A-A1FE-3460476FBEE5}"/>
              </a:ext>
            </a:extLst>
          </p:cNvPr>
          <p:cNvSpPr>
            <a:spLocks noGrp="1"/>
          </p:cNvSpPr>
          <p:nvPr>
            <p:ph type="title"/>
          </p:nvPr>
        </p:nvSpPr>
        <p:spPr/>
        <p:txBody>
          <a:bodyPr/>
          <a:lstStyle/>
          <a:p>
            <a:r>
              <a:rPr lang="en-US" cap="none" dirty="0" err="1"/>
              <a:t>scanf</a:t>
            </a:r>
            <a:r>
              <a:rPr lang="en-US" dirty="0"/>
              <a:t>(), </a:t>
            </a:r>
            <a:r>
              <a:rPr lang="en-US" cap="none" dirty="0" err="1"/>
              <a:t>printf</a:t>
            </a:r>
            <a:r>
              <a:rPr lang="en-US" dirty="0"/>
              <a:t>() equivalent</a:t>
            </a:r>
          </a:p>
        </p:txBody>
      </p:sp>
      <p:grpSp>
        <p:nvGrpSpPr>
          <p:cNvPr id="14" name="Group 13">
            <a:extLst>
              <a:ext uri="{FF2B5EF4-FFF2-40B4-BE49-F238E27FC236}">
                <a16:creationId xmlns:a16="http://schemas.microsoft.com/office/drawing/2014/main" id="{C8311794-FB6A-4E5C-B433-453022E8DAA2}"/>
              </a:ext>
            </a:extLst>
          </p:cNvPr>
          <p:cNvGrpSpPr/>
          <p:nvPr/>
        </p:nvGrpSpPr>
        <p:grpSpPr>
          <a:xfrm>
            <a:off x="1486381" y="2091572"/>
            <a:ext cx="3715268" cy="3608974"/>
            <a:chOff x="1486381" y="2222188"/>
            <a:chExt cx="3715268" cy="3608974"/>
          </a:xfrm>
        </p:grpSpPr>
        <p:pic>
          <p:nvPicPr>
            <p:cNvPr id="7" name="Picture 6">
              <a:extLst>
                <a:ext uri="{FF2B5EF4-FFF2-40B4-BE49-F238E27FC236}">
                  <a16:creationId xmlns:a16="http://schemas.microsoft.com/office/drawing/2014/main" id="{84358092-A677-4AFC-89AE-4FABF229CBFB}"/>
                </a:ext>
              </a:extLst>
            </p:cNvPr>
            <p:cNvPicPr>
              <a:picLocks noChangeAspect="1"/>
            </p:cNvPicPr>
            <p:nvPr/>
          </p:nvPicPr>
          <p:blipFill>
            <a:blip r:embed="rId2"/>
            <a:stretch>
              <a:fillRect/>
            </a:stretch>
          </p:blipFill>
          <p:spPr>
            <a:xfrm>
              <a:off x="1486381" y="2591520"/>
              <a:ext cx="3715268" cy="3239642"/>
            </a:xfrm>
            <a:prstGeom prst="rect">
              <a:avLst/>
            </a:prstGeom>
          </p:spPr>
        </p:pic>
        <p:sp>
          <p:nvSpPr>
            <p:cNvPr id="10" name="TextBox 9">
              <a:extLst>
                <a:ext uri="{FF2B5EF4-FFF2-40B4-BE49-F238E27FC236}">
                  <a16:creationId xmlns:a16="http://schemas.microsoft.com/office/drawing/2014/main" id="{D6E40C19-58E0-4927-BCD3-B57A8A3F19B3}"/>
                </a:ext>
              </a:extLst>
            </p:cNvPr>
            <p:cNvSpPr txBox="1"/>
            <p:nvPr/>
          </p:nvSpPr>
          <p:spPr>
            <a:xfrm>
              <a:off x="1486382" y="2222188"/>
              <a:ext cx="370445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grpSp>
        <p:nvGrpSpPr>
          <p:cNvPr id="13" name="Group 12">
            <a:extLst>
              <a:ext uri="{FF2B5EF4-FFF2-40B4-BE49-F238E27FC236}">
                <a16:creationId xmlns:a16="http://schemas.microsoft.com/office/drawing/2014/main" id="{7C064563-5EAF-4FFB-8D0A-6A11B0353A92}"/>
              </a:ext>
            </a:extLst>
          </p:cNvPr>
          <p:cNvGrpSpPr/>
          <p:nvPr/>
        </p:nvGrpSpPr>
        <p:grpSpPr>
          <a:xfrm>
            <a:off x="6202462" y="2091572"/>
            <a:ext cx="3866098" cy="3627875"/>
            <a:chOff x="6090702" y="2052792"/>
            <a:chExt cx="3715268" cy="3486339"/>
          </a:xfrm>
        </p:grpSpPr>
        <p:pic>
          <p:nvPicPr>
            <p:cNvPr id="9" name="Picture 8">
              <a:extLst>
                <a:ext uri="{FF2B5EF4-FFF2-40B4-BE49-F238E27FC236}">
                  <a16:creationId xmlns:a16="http://schemas.microsoft.com/office/drawing/2014/main" id="{4B90A9BE-B6C2-4DB2-8BBE-8B56ED9CF25B}"/>
                </a:ext>
              </a:extLst>
            </p:cNvPr>
            <p:cNvPicPr>
              <a:picLocks noChangeAspect="1"/>
            </p:cNvPicPr>
            <p:nvPr/>
          </p:nvPicPr>
          <p:blipFill>
            <a:blip r:embed="rId3"/>
            <a:stretch>
              <a:fillRect/>
            </a:stretch>
          </p:blipFill>
          <p:spPr>
            <a:xfrm>
              <a:off x="6090702" y="2433548"/>
              <a:ext cx="3715268" cy="3105583"/>
            </a:xfrm>
            <a:prstGeom prst="rect">
              <a:avLst/>
            </a:prstGeom>
          </p:spPr>
        </p:pic>
        <p:sp>
          <p:nvSpPr>
            <p:cNvPr id="11" name="TextBox 10">
              <a:extLst>
                <a:ext uri="{FF2B5EF4-FFF2-40B4-BE49-F238E27FC236}">
                  <a16:creationId xmlns:a16="http://schemas.microsoft.com/office/drawing/2014/main" id="{64A710A7-DB8E-4009-B19E-26B94EE58E38}"/>
                </a:ext>
              </a:extLst>
            </p:cNvPr>
            <p:cNvSpPr txBox="1"/>
            <p:nvPr/>
          </p:nvSpPr>
          <p:spPr>
            <a:xfrm>
              <a:off x="6090703" y="2052792"/>
              <a:ext cx="3704452" cy="35492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spTree>
    <p:extLst>
      <p:ext uri="{BB962C8B-B14F-4D97-AF65-F5344CB8AC3E}">
        <p14:creationId xmlns:p14="http://schemas.microsoft.com/office/powerpoint/2010/main" val="110948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E7E94-B8BF-4784-9424-3CE83390DE62}"/>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223A77EB-62C1-4ACB-B8E6-D2BDCC4158D6}"/>
              </a:ext>
            </a:extLst>
          </p:cNvPr>
          <p:cNvSpPr>
            <a:spLocks noGrp="1"/>
          </p:cNvSpPr>
          <p:nvPr>
            <p:ph type="sldNum" sz="quarter" idx="12"/>
          </p:nvPr>
        </p:nvSpPr>
        <p:spPr/>
        <p:txBody>
          <a:bodyPr/>
          <a:lstStyle/>
          <a:p>
            <a:fld id="{572B27A1-67AA-4D76-B751-A97BEAB6C971}" type="slidenum">
              <a:rPr lang="en-US" smtClean="0"/>
              <a:t>8</a:t>
            </a:fld>
            <a:endParaRPr lang="en-US"/>
          </a:p>
        </p:txBody>
      </p:sp>
      <p:sp>
        <p:nvSpPr>
          <p:cNvPr id="4" name="Title 3">
            <a:extLst>
              <a:ext uri="{FF2B5EF4-FFF2-40B4-BE49-F238E27FC236}">
                <a16:creationId xmlns:a16="http://schemas.microsoft.com/office/drawing/2014/main" id="{00B67CD7-69EE-4F8A-A1FE-3460476FBEE5}"/>
              </a:ext>
            </a:extLst>
          </p:cNvPr>
          <p:cNvSpPr>
            <a:spLocks noGrp="1"/>
          </p:cNvSpPr>
          <p:nvPr>
            <p:ph type="title"/>
          </p:nvPr>
        </p:nvSpPr>
        <p:spPr/>
        <p:txBody>
          <a:bodyPr/>
          <a:lstStyle/>
          <a:p>
            <a:r>
              <a:rPr lang="en-US" cap="none" dirty="0" err="1"/>
              <a:t>scanf</a:t>
            </a:r>
            <a:r>
              <a:rPr lang="en-US" dirty="0"/>
              <a:t>(), </a:t>
            </a:r>
            <a:r>
              <a:rPr lang="en-US" cap="none" dirty="0" err="1"/>
              <a:t>printf</a:t>
            </a:r>
            <a:r>
              <a:rPr lang="en-US" dirty="0"/>
              <a:t>() equivalent</a:t>
            </a:r>
          </a:p>
        </p:txBody>
      </p:sp>
      <p:pic>
        <p:nvPicPr>
          <p:cNvPr id="7" name="Picture 6">
            <a:extLst>
              <a:ext uri="{FF2B5EF4-FFF2-40B4-BE49-F238E27FC236}">
                <a16:creationId xmlns:a16="http://schemas.microsoft.com/office/drawing/2014/main" id="{84358092-A677-4AFC-89AE-4FABF229CB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5581" y="2022858"/>
            <a:ext cx="4289319" cy="3812771"/>
          </a:xfrm>
          <a:prstGeom prst="rect">
            <a:avLst/>
          </a:prstGeom>
        </p:spPr>
      </p:pic>
      <p:pic>
        <p:nvPicPr>
          <p:cNvPr id="15" name="Picture 14">
            <a:extLst>
              <a:ext uri="{FF2B5EF4-FFF2-40B4-BE49-F238E27FC236}">
                <a16:creationId xmlns:a16="http://schemas.microsoft.com/office/drawing/2014/main" id="{8107DB9E-B0FE-4873-99BA-BB9051A24C5D}"/>
              </a:ext>
            </a:extLst>
          </p:cNvPr>
          <p:cNvPicPr>
            <a:picLocks noChangeAspect="1"/>
          </p:cNvPicPr>
          <p:nvPr/>
        </p:nvPicPr>
        <p:blipFill>
          <a:blip r:embed="rId3"/>
          <a:stretch>
            <a:fillRect/>
          </a:stretch>
        </p:blipFill>
        <p:spPr>
          <a:xfrm>
            <a:off x="5992391" y="2022857"/>
            <a:ext cx="4469452" cy="3812771"/>
          </a:xfrm>
          <a:prstGeom prst="rect">
            <a:avLst/>
          </a:prstGeom>
        </p:spPr>
      </p:pic>
      <p:sp>
        <p:nvSpPr>
          <p:cNvPr id="5" name="TextBox 4">
            <a:extLst>
              <a:ext uri="{FF2B5EF4-FFF2-40B4-BE49-F238E27FC236}">
                <a16:creationId xmlns:a16="http://schemas.microsoft.com/office/drawing/2014/main" id="{FC400869-736A-434D-A477-5675F8ADF282}"/>
              </a:ext>
            </a:extLst>
          </p:cNvPr>
          <p:cNvSpPr txBox="1"/>
          <p:nvPr/>
        </p:nvSpPr>
        <p:spPr>
          <a:xfrm>
            <a:off x="4345029" y="2022857"/>
            <a:ext cx="1745673" cy="70788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solidFill>
                  <a:srgbClr val="FF0000"/>
                </a:solidFill>
              </a:rPr>
              <a:t>which one is the C++ code?</a:t>
            </a:r>
          </a:p>
        </p:txBody>
      </p:sp>
    </p:spTree>
    <p:extLst>
      <p:ext uri="{BB962C8B-B14F-4D97-AF65-F5344CB8AC3E}">
        <p14:creationId xmlns:p14="http://schemas.microsoft.com/office/powerpoint/2010/main" val="247040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3EC4C-69A2-4BC5-A6D6-F9BDE2DEC09F}"/>
              </a:ext>
            </a:extLst>
          </p:cNvPr>
          <p:cNvSpPr>
            <a:spLocks noGrp="1"/>
          </p:cNvSpPr>
          <p:nvPr>
            <p:ph type="ftr" sz="quarter" idx="11"/>
          </p:nvPr>
        </p:nvSpPr>
        <p:spPr/>
        <p:txBody>
          <a:bodyPr/>
          <a:lstStyle/>
          <a:p>
            <a:r>
              <a:rPr lang="en-US"/>
              <a:t>Fariha Tabassum Islam, Lecturer, Dept. of CSE, UIU</a:t>
            </a:r>
          </a:p>
        </p:txBody>
      </p:sp>
      <p:sp>
        <p:nvSpPr>
          <p:cNvPr id="3" name="Slide Number Placeholder 2">
            <a:extLst>
              <a:ext uri="{FF2B5EF4-FFF2-40B4-BE49-F238E27FC236}">
                <a16:creationId xmlns:a16="http://schemas.microsoft.com/office/drawing/2014/main" id="{D405B952-C75D-49BC-811D-73A555F4C0C9}"/>
              </a:ext>
            </a:extLst>
          </p:cNvPr>
          <p:cNvSpPr>
            <a:spLocks noGrp="1"/>
          </p:cNvSpPr>
          <p:nvPr>
            <p:ph type="sldNum" sz="quarter" idx="12"/>
          </p:nvPr>
        </p:nvSpPr>
        <p:spPr/>
        <p:txBody>
          <a:bodyPr/>
          <a:lstStyle/>
          <a:p>
            <a:fld id="{572B27A1-67AA-4D76-B751-A97BEAB6C971}" type="slidenum">
              <a:rPr lang="en-US" smtClean="0"/>
              <a:t>9</a:t>
            </a:fld>
            <a:endParaRPr lang="en-US"/>
          </a:p>
        </p:txBody>
      </p:sp>
      <p:sp>
        <p:nvSpPr>
          <p:cNvPr id="4" name="Title 3">
            <a:extLst>
              <a:ext uri="{FF2B5EF4-FFF2-40B4-BE49-F238E27FC236}">
                <a16:creationId xmlns:a16="http://schemas.microsoft.com/office/drawing/2014/main" id="{07A63F6C-0E7D-4972-B645-C2F5675C5114}"/>
              </a:ext>
            </a:extLst>
          </p:cNvPr>
          <p:cNvSpPr>
            <a:spLocks noGrp="1"/>
          </p:cNvSpPr>
          <p:nvPr>
            <p:ph type="title"/>
          </p:nvPr>
        </p:nvSpPr>
        <p:spPr/>
        <p:txBody>
          <a:bodyPr/>
          <a:lstStyle/>
          <a:p>
            <a:r>
              <a:rPr lang="en-US" dirty="0"/>
              <a:t>IF you prefer </a:t>
            </a:r>
            <a:r>
              <a:rPr lang="en-US" cap="none" dirty="0" err="1"/>
              <a:t>scanf</a:t>
            </a:r>
            <a:r>
              <a:rPr lang="en-US" dirty="0"/>
              <a:t>(), </a:t>
            </a:r>
            <a:r>
              <a:rPr lang="en-US" cap="none" dirty="0" err="1"/>
              <a:t>printf</a:t>
            </a:r>
            <a:r>
              <a:rPr lang="en-US" dirty="0"/>
              <a:t>() over </a:t>
            </a:r>
            <a:r>
              <a:rPr lang="en-US" cap="none" dirty="0" err="1"/>
              <a:t>cin</a:t>
            </a:r>
            <a:r>
              <a:rPr lang="en-US" cap="none" dirty="0"/>
              <a:t>, </a:t>
            </a:r>
            <a:r>
              <a:rPr lang="en-US" cap="none" dirty="0" err="1"/>
              <a:t>cout</a:t>
            </a:r>
            <a:endParaRPr lang="en-US" dirty="0"/>
          </a:p>
        </p:txBody>
      </p:sp>
      <p:pic>
        <p:nvPicPr>
          <p:cNvPr id="6" name="Picture 5">
            <a:extLst>
              <a:ext uri="{FF2B5EF4-FFF2-40B4-BE49-F238E27FC236}">
                <a16:creationId xmlns:a16="http://schemas.microsoft.com/office/drawing/2014/main" id="{024E9442-9BB3-4C20-B6B2-0D8582AA3525}"/>
              </a:ext>
            </a:extLst>
          </p:cNvPr>
          <p:cNvPicPr>
            <a:picLocks noChangeAspect="1"/>
          </p:cNvPicPr>
          <p:nvPr/>
        </p:nvPicPr>
        <p:blipFill>
          <a:blip r:embed="rId2"/>
          <a:stretch>
            <a:fillRect/>
          </a:stretch>
        </p:blipFill>
        <p:spPr>
          <a:xfrm>
            <a:off x="4039797" y="2036490"/>
            <a:ext cx="4086795" cy="3915321"/>
          </a:xfrm>
          <a:prstGeom prst="rect">
            <a:avLst/>
          </a:prstGeom>
        </p:spPr>
      </p:pic>
      <p:sp>
        <p:nvSpPr>
          <p:cNvPr id="7" name="Rectangle 6">
            <a:extLst>
              <a:ext uri="{FF2B5EF4-FFF2-40B4-BE49-F238E27FC236}">
                <a16:creationId xmlns:a16="http://schemas.microsoft.com/office/drawing/2014/main" id="{C04930CD-5861-4FA5-BD5D-6FB8365CC0FD}"/>
              </a:ext>
            </a:extLst>
          </p:cNvPr>
          <p:cNvSpPr/>
          <p:nvPr/>
        </p:nvSpPr>
        <p:spPr>
          <a:xfrm>
            <a:off x="4603463" y="2496383"/>
            <a:ext cx="3148617"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4834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546</TotalTime>
  <Words>1395</Words>
  <Application>Microsoft Office PowerPoint</Application>
  <PresentationFormat>Widescreen</PresentationFormat>
  <Paragraphs>250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Consolas</vt:lpstr>
      <vt:lpstr>Courier New</vt:lpstr>
      <vt:lpstr>Gill Sans MT</vt:lpstr>
      <vt:lpstr>Helvetica Neue</vt:lpstr>
      <vt:lpstr>Poppins</vt:lpstr>
      <vt:lpstr>Wingdings 2</vt:lpstr>
      <vt:lpstr>Dividend</vt:lpstr>
      <vt:lpstr>C++ Basics relevant to CSI 228</vt:lpstr>
      <vt:lpstr>Basics</vt:lpstr>
      <vt:lpstr>Similarities with C</vt:lpstr>
      <vt:lpstr>Basics</vt:lpstr>
      <vt:lpstr>Variables and Data types</vt:lpstr>
      <vt:lpstr>Variables and Data types</vt:lpstr>
      <vt:lpstr>scanf(), printf() equivalent</vt:lpstr>
      <vt:lpstr>scanf(), printf() equivalent</vt:lpstr>
      <vt:lpstr>IF you prefer scanf(), printf() over cin, cout</vt:lpstr>
      <vt:lpstr>Standard Template Library (STL)</vt:lpstr>
      <vt:lpstr>Vector</vt:lpstr>
      <vt:lpstr>Vector</vt:lpstr>
      <vt:lpstr>Vector</vt:lpstr>
      <vt:lpstr>Sorting</vt:lpstr>
      <vt:lpstr>SORT Array</vt:lpstr>
      <vt:lpstr>SORT Array</vt:lpstr>
      <vt:lpstr>SORT Array</vt:lpstr>
      <vt:lpstr>SORT Array</vt:lpstr>
      <vt:lpstr>String</vt:lpstr>
      <vt:lpstr>PowerPoint Presentation</vt:lpstr>
      <vt:lpstr>PowerPoint Presentation</vt:lpstr>
      <vt:lpstr>String</vt:lpstr>
      <vt:lpstr>PowerPoint Presentation</vt:lpstr>
      <vt:lpstr>String</vt:lpstr>
      <vt:lpstr>PowerPoint Presentation</vt:lpstr>
      <vt:lpstr>priority queue </vt:lpstr>
      <vt:lpstr>priority queue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Fariha Tabassum Islam - 1018052029</dc:creator>
  <cp:lastModifiedBy>Fariha Tabassum Islam - 1018052029</cp:lastModifiedBy>
  <cp:revision>153</cp:revision>
  <dcterms:created xsi:type="dcterms:W3CDTF">2021-07-03T15:16:49Z</dcterms:created>
  <dcterms:modified xsi:type="dcterms:W3CDTF">2021-11-07T01:10:52Z</dcterms:modified>
</cp:coreProperties>
</file>