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39" r:id="rId2"/>
    <p:sldMasterId id="2147483772" r:id="rId3"/>
  </p:sldMasterIdLst>
  <p:notesMasterIdLst>
    <p:notesMasterId r:id="rId9"/>
  </p:notesMasterIdLst>
  <p:sldIdLst>
    <p:sldId id="321" r:id="rId4"/>
    <p:sldId id="407" r:id="rId5"/>
    <p:sldId id="408" r:id="rId6"/>
    <p:sldId id="410" r:id="rId7"/>
    <p:sldId id="411" r:id="rId8"/>
  </p:sldIdLst>
  <p:sldSz cx="11160125" cy="6840538"/>
  <p:notesSz cx="6858000" cy="9144000"/>
  <p:defaultTextStyle>
    <a:defPPr>
      <a:defRPr lang="en-US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D20"/>
    <a:srgbClr val="70AD47"/>
    <a:srgbClr val="F4B183"/>
    <a:srgbClr val="21D608"/>
    <a:srgbClr val="FCFCFC"/>
    <a:srgbClr val="EF904F"/>
    <a:srgbClr val="595959"/>
    <a:srgbClr val="7F7F7F"/>
    <a:srgbClr val="2F559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>
        <p:scale>
          <a:sx n="90" d="100"/>
          <a:sy n="90" d="100"/>
        </p:scale>
        <p:origin x="-156" y="216"/>
      </p:cViewPr>
      <p:guideLst>
        <p:guide orient="horz" pos="2154"/>
        <p:guide pos="35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FECB5-C87E-43CF-9211-50C6A97DC4E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1143000"/>
            <a:ext cx="5035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8FF9E-4371-401B-9C21-65AEC12B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4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2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259" y="6340166"/>
            <a:ext cx="2511028" cy="364195"/>
          </a:xfrm>
          <a:prstGeom prst="rect">
            <a:avLst/>
          </a:prstGeom>
        </p:spPr>
        <p:txBody>
          <a:bodyPr/>
          <a:lstStyle/>
          <a:p>
            <a:fld id="{53B65C4F-A603-4FAB-9818-D5B1FF6AE46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28-03-2018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96792" y="6340166"/>
            <a:ext cx="3766542" cy="36419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1838" y="6340166"/>
            <a:ext cx="2511028" cy="364195"/>
          </a:xfrm>
          <a:prstGeom prst="rect">
            <a:avLst/>
          </a:prstGeom>
        </p:spPr>
        <p:txBody>
          <a:bodyPr/>
          <a:lstStyle/>
          <a:p>
            <a:fld id="{EDF33FC4-3282-40B2-80AA-21EB2D19367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7991" y="1007165"/>
            <a:ext cx="805868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1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" y="572183"/>
            <a:ext cx="11160125" cy="372113"/>
          </a:xfrm>
          <a:prstGeom prst="rect">
            <a:avLst/>
          </a:prstGeom>
        </p:spPr>
        <p:txBody>
          <a:bodyPr lIns="506976" tIns="70977" rIns="70977" bIns="70977">
            <a:noAutofit/>
          </a:bodyPr>
          <a:lstStyle>
            <a:lvl1pPr marL="0" indent="0">
              <a:buNone/>
              <a:defRPr sz="2563">
                <a:solidFill>
                  <a:srgbClr val="0070C0"/>
                </a:solidFill>
                <a:latin typeface="Segoe UI Light" pitchFamily="34" charset="0"/>
              </a:defRPr>
            </a:lvl1pPr>
            <a:lvl2pPr marL="257474" indent="0">
              <a:buNone/>
              <a:defRPr/>
            </a:lvl2pPr>
            <a:lvl3pPr marL="537918" indent="0">
              <a:buNone/>
              <a:defRPr/>
            </a:lvl3pPr>
            <a:lvl4pPr marL="795391" indent="0">
              <a:buNone/>
              <a:defRPr/>
            </a:lvl4pPr>
            <a:lvl5pPr marL="1010559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97509" y="1520119"/>
            <a:ext cx="9765109" cy="4560359"/>
          </a:xfrm>
        </p:spPr>
        <p:txBody>
          <a:bodyPr>
            <a:normAutofit/>
          </a:bodyPr>
          <a:lstStyle>
            <a:lvl1pPr marL="317697" indent="-317697">
              <a:buClr>
                <a:srgbClr val="0070C0"/>
              </a:buClr>
              <a:defRPr sz="2929">
                <a:solidFill>
                  <a:srgbClr val="0070C0"/>
                </a:solidFill>
                <a:latin typeface="+mj-lt"/>
              </a:defRPr>
            </a:lvl1pPr>
            <a:lvl2pPr marL="570117" indent="-313346">
              <a:defRPr sz="2563">
                <a:latin typeface="+mj-lt"/>
              </a:defRPr>
            </a:lvl2pPr>
            <a:lvl3pPr marL="729691" indent="-192942">
              <a:defRPr sz="2197">
                <a:latin typeface="+mj-lt"/>
              </a:defRPr>
            </a:lvl3pPr>
            <a:lvl4pPr marL="1047388" indent="-252418">
              <a:defRPr sz="1831">
                <a:latin typeface="+mj-lt"/>
              </a:defRPr>
            </a:lvl4pPr>
            <a:lvl5pPr marL="1260638" indent="-213249">
              <a:defRPr sz="1739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96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465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3160" y="6502156"/>
            <a:ext cx="3433943" cy="255457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2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37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02156"/>
            <a:ext cx="3433943" cy="255457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l">
              <a:buNone/>
              <a:defRPr sz="122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5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14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59793" y="-2159793"/>
            <a:ext cx="6840538" cy="11160125"/>
          </a:xfrm>
          <a:prstGeom prst="rect">
            <a:avLst/>
          </a:prstGeom>
        </p:spPr>
      </p:pic>
      <p:pic>
        <p:nvPicPr>
          <p:cNvPr id="20" name="Picture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057" y="6279994"/>
            <a:ext cx="2995068" cy="56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30"/>
          <p:cNvGrpSpPr>
            <a:grpSpLocks/>
          </p:cNvGrpSpPr>
          <p:nvPr userDrawn="1"/>
        </p:nvGrpSpPr>
        <p:grpSpPr bwMode="auto">
          <a:xfrm>
            <a:off x="410802" y="167846"/>
            <a:ext cx="10338520" cy="422783"/>
            <a:chOff x="381003" y="257175"/>
            <a:chExt cx="8470250" cy="424339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365500" y="257175"/>
              <a:ext cx="485753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83905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19" dirty="0">
                <a:solidFill>
                  <a:srgbClr val="000000"/>
                </a:solidFill>
              </a:endParaRPr>
            </a:p>
          </p:txBody>
        </p:sp>
        <p:grpSp>
          <p:nvGrpSpPr>
            <p:cNvPr id="31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83905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19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83905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19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83905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19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876455" y="524175"/>
              <a:ext cx="1172014" cy="123964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83701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19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6839367" y="6443090"/>
            <a:ext cx="2164775" cy="197179"/>
          </a:xfrm>
          <a:prstGeom prst="rect">
            <a:avLst/>
          </a:prstGeom>
          <a:noFill/>
        </p:spPr>
        <p:txBody>
          <a:bodyPr wrap="none" lIns="83701" tIns="41851" rIns="83701" bIns="41851">
            <a:spAutoFit/>
          </a:bodyPr>
          <a:lstStyle/>
          <a:p>
            <a:pPr algn="r" defTabSz="83905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32" dirty="0" smtClean="0">
                <a:solidFill>
                  <a:srgbClr val="0070C0"/>
                </a:solidFill>
              </a:rPr>
              <a:t>Copyright </a:t>
            </a:r>
            <a:r>
              <a:rPr lang="en-US" sz="732" dirty="0">
                <a:solidFill>
                  <a:srgbClr val="0070C0"/>
                </a:solidFill>
              </a:rPr>
              <a:t>© </a:t>
            </a:r>
            <a:r>
              <a:rPr lang="en-US" sz="732" dirty="0" smtClean="0">
                <a:solidFill>
                  <a:srgbClr val="0070C0"/>
                </a:solidFill>
              </a:rPr>
              <a:t>2018 </a:t>
            </a:r>
            <a:r>
              <a:rPr lang="en-US" sz="732" dirty="0">
                <a:solidFill>
                  <a:srgbClr val="0070C0"/>
                </a:solidFill>
              </a:rPr>
              <a:t>Tata Consultancy Services Limited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166037" y="6443090"/>
            <a:ext cx="1565253" cy="197179"/>
          </a:xfrm>
          <a:prstGeom prst="rect">
            <a:avLst/>
          </a:prstGeom>
          <a:noFill/>
        </p:spPr>
        <p:txBody>
          <a:bodyPr wrap="none" lIns="83701" tIns="41851" rIns="83701" bIns="41851">
            <a:spAutoFit/>
          </a:bodyPr>
          <a:lstStyle/>
          <a:p>
            <a:pPr algn="r" defTabSz="83905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32" dirty="0" smtClean="0">
                <a:solidFill>
                  <a:srgbClr val="0070C0"/>
                </a:solidFill>
              </a:rPr>
              <a:t>TCS and Wolters Kluwer Confidential</a:t>
            </a:r>
            <a:endParaRPr lang="en-US" sz="732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145" y="758475"/>
            <a:ext cx="1201457" cy="21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8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159794" y="-2159794"/>
            <a:ext cx="6840538" cy="1116012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1" y="0"/>
            <a:ext cx="11160126" cy="684053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">
                <a:srgbClr val="FFFFFF">
                  <a:alpha val="0"/>
                </a:srgbClr>
              </a:gs>
              <a:gs pos="63000">
                <a:schemeClr val="bg1">
                  <a:alpha val="88000"/>
                </a:schemeClr>
              </a:gs>
            </a:gsLst>
            <a:lin ang="102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6"/>
          <p:cNvSpPr>
            <a:spLocks noEditPoints="1"/>
          </p:cNvSpPr>
          <p:nvPr userDrawn="1"/>
        </p:nvSpPr>
        <p:spPr bwMode="auto">
          <a:xfrm>
            <a:off x="278674" y="199953"/>
            <a:ext cx="834510" cy="337613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89" u="sng" dirty="0">
              <a:latin typeface="+mj-lt"/>
            </a:endParaRPr>
          </a:p>
        </p:txBody>
      </p:sp>
      <p:pic>
        <p:nvPicPr>
          <p:cNvPr id="16" name="Picture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057" y="6279994"/>
            <a:ext cx="2995068" cy="56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138802" y="6508458"/>
            <a:ext cx="2164775" cy="197179"/>
          </a:xfrm>
          <a:prstGeom prst="rect">
            <a:avLst/>
          </a:prstGeom>
          <a:noFill/>
        </p:spPr>
        <p:txBody>
          <a:bodyPr wrap="none" lIns="83701" tIns="41851" rIns="83701" bIns="41851">
            <a:spAutoFit/>
          </a:bodyPr>
          <a:lstStyle/>
          <a:p>
            <a:pPr algn="r" defTabSz="83905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32" dirty="0" smtClean="0">
                <a:solidFill>
                  <a:srgbClr val="0070C0"/>
                </a:solidFill>
              </a:rPr>
              <a:t>Copyright </a:t>
            </a:r>
            <a:r>
              <a:rPr lang="en-US" sz="732" dirty="0">
                <a:solidFill>
                  <a:srgbClr val="0070C0"/>
                </a:solidFill>
              </a:rPr>
              <a:t>© </a:t>
            </a:r>
            <a:r>
              <a:rPr lang="en-US" sz="732" dirty="0" smtClean="0">
                <a:solidFill>
                  <a:srgbClr val="0070C0"/>
                </a:solidFill>
              </a:rPr>
              <a:t>2018 </a:t>
            </a:r>
            <a:r>
              <a:rPr lang="en-US" sz="732" dirty="0">
                <a:solidFill>
                  <a:srgbClr val="0070C0"/>
                </a:solidFill>
              </a:rPr>
              <a:t>Tata Consultancy Services Limited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38802" y="6202306"/>
            <a:ext cx="1565253" cy="197179"/>
          </a:xfrm>
          <a:prstGeom prst="rect">
            <a:avLst/>
          </a:prstGeom>
          <a:noFill/>
        </p:spPr>
        <p:txBody>
          <a:bodyPr wrap="none" lIns="83701" tIns="41851" rIns="83701" bIns="41851">
            <a:spAutoFit/>
          </a:bodyPr>
          <a:lstStyle/>
          <a:p>
            <a:pPr algn="r" defTabSz="83905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32" dirty="0" smtClean="0">
                <a:solidFill>
                  <a:srgbClr val="0070C0"/>
                </a:solidFill>
              </a:rPr>
              <a:t>TCS and Wolters Kluwer Confidential</a:t>
            </a:r>
            <a:endParaRPr lang="en-US" sz="732" dirty="0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58" y="263401"/>
            <a:ext cx="1201457" cy="210717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>
          <a:xfrm rot="5400000">
            <a:off x="1033640" y="368759"/>
            <a:ext cx="41169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8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Date Form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1160125" cy="68215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H="1">
            <a:off x="-1" y="5320419"/>
            <a:ext cx="11160125" cy="1520120"/>
          </a:xfrm>
          <a:prstGeom prst="rect">
            <a:avLst/>
          </a:prstGeom>
          <a:solidFill>
            <a:schemeClr val="tx1">
              <a:alpha val="6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16001" fontAlgn="base">
              <a:spcBef>
                <a:spcPct val="0"/>
              </a:spcBef>
              <a:spcAft>
                <a:spcPct val="0"/>
              </a:spcAft>
            </a:pPr>
            <a:endParaRPr lang="en-US" sz="2197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867" y="5400489"/>
            <a:ext cx="8735120" cy="529002"/>
          </a:xfrm>
        </p:spPr>
        <p:txBody>
          <a:bodyPr>
            <a:noAutofit/>
          </a:bodyPr>
          <a:lstStyle>
            <a:lvl1pPr algn="l">
              <a:defRPr sz="2929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867" y="5921778"/>
            <a:ext cx="8735120" cy="4560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197" b="1" i="1">
                <a:solidFill>
                  <a:schemeClr val="bg1"/>
                </a:solidFill>
                <a:latin typeface="+mj-lt"/>
              </a:defRPr>
            </a:lvl1pPr>
            <a:lvl2pPr marL="418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5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2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1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2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913361" y="5439543"/>
            <a:ext cx="2246765" cy="1122308"/>
          </a:xfrm>
          <a:prstGeom prst="rect">
            <a:avLst/>
          </a:prstGeom>
        </p:spPr>
      </p:pic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41619" y="6395786"/>
            <a:ext cx="2266035" cy="401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709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0438186" y="256521"/>
            <a:ext cx="444372" cy="42325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83701" tIns="41850" rIns="83701" bIns="41850" numCol="1" anchor="t" anchorCtr="0" compatLnSpc="1">
            <a:prstTxWarp prst="textNoShape">
              <a:avLst/>
            </a:prstTxWarp>
          </a:bodyPr>
          <a:lstStyle/>
          <a:p>
            <a:pPr defTabSz="837000" fontAlgn="base">
              <a:spcBef>
                <a:spcPct val="0"/>
              </a:spcBef>
              <a:spcAft>
                <a:spcPct val="0"/>
              </a:spcAft>
            </a:pPr>
            <a:endParaRPr lang="en-US" sz="2278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14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880">
          <p15:clr>
            <a:srgbClr val="FBAE40"/>
          </p15:clr>
        </p15:guide>
        <p15:guide id="2" pos="98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65"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224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Visual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4019" y="5440447"/>
            <a:ext cx="7265241" cy="456036"/>
          </a:xfrm>
        </p:spPr>
        <p:txBody>
          <a:bodyPr anchor="t">
            <a:noAutofit/>
          </a:bodyPr>
          <a:lstStyle>
            <a:lvl1pPr algn="l">
              <a:defRPr sz="2197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74019" y="4861342"/>
            <a:ext cx="7533084" cy="529002"/>
          </a:xfrm>
        </p:spPr>
        <p:txBody>
          <a:bodyPr anchor="b">
            <a:noAutofit/>
          </a:bodyPr>
          <a:lstStyle>
            <a:lvl1pPr marL="0" indent="0" algn="l">
              <a:buNone/>
              <a:defRPr sz="2746" b="0">
                <a:solidFill>
                  <a:schemeClr val="bg1"/>
                </a:solidFill>
                <a:latin typeface="+mj-lt"/>
              </a:defRPr>
            </a:lvl1pPr>
            <a:lvl2pPr marL="418521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2pPr>
            <a:lvl3pPr marL="837042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255563" indent="0">
              <a:buNone/>
              <a:defRPr sz="1282">
                <a:solidFill>
                  <a:schemeClr val="tx1">
                    <a:tint val="75000"/>
                  </a:schemeClr>
                </a:solidFill>
              </a:defRPr>
            </a:lvl4pPr>
            <a:lvl5pPr marL="1674084" indent="0">
              <a:buNone/>
              <a:defRPr sz="1282">
                <a:solidFill>
                  <a:schemeClr val="tx1">
                    <a:tint val="75000"/>
                  </a:schemeClr>
                </a:solidFill>
              </a:defRPr>
            </a:lvl5pPr>
            <a:lvl6pPr marL="2092604" indent="0">
              <a:buNone/>
              <a:defRPr sz="1282">
                <a:solidFill>
                  <a:schemeClr val="tx1">
                    <a:tint val="75000"/>
                  </a:schemeClr>
                </a:solidFill>
              </a:defRPr>
            </a:lvl6pPr>
            <a:lvl7pPr marL="2511125" indent="0">
              <a:buNone/>
              <a:defRPr sz="1282">
                <a:solidFill>
                  <a:schemeClr val="tx1">
                    <a:tint val="75000"/>
                  </a:schemeClr>
                </a:solidFill>
              </a:defRPr>
            </a:lvl7pPr>
            <a:lvl8pPr marL="2929646" indent="0">
              <a:buNone/>
              <a:defRPr sz="1282">
                <a:solidFill>
                  <a:schemeClr val="tx1">
                    <a:tint val="75000"/>
                  </a:schemeClr>
                </a:solidFill>
              </a:defRPr>
            </a:lvl8pPr>
            <a:lvl9pPr marL="3348167" indent="0">
              <a:buNone/>
              <a:defRPr sz="12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88109" y="6371136"/>
            <a:ext cx="1845932" cy="377655"/>
          </a:xfrm>
        </p:spPr>
        <p:txBody>
          <a:bodyPr>
            <a:noAutofit/>
          </a:bodyPr>
          <a:lstStyle>
            <a:lvl1pPr marL="0" indent="0">
              <a:buNone/>
              <a:defRPr sz="1648">
                <a:solidFill>
                  <a:schemeClr val="bg1"/>
                </a:solidFill>
                <a:latin typeface="+mj-lt"/>
              </a:defRPr>
            </a:lvl1pPr>
            <a:lvl2pPr marL="418521" indent="0">
              <a:buNone/>
              <a:defRPr/>
            </a:lvl2pPr>
            <a:lvl3pPr marL="837042" indent="0">
              <a:buNone/>
              <a:defRPr/>
            </a:lvl3pPr>
            <a:lvl4pPr marL="1255563" indent="0">
              <a:buNone/>
              <a:defRPr/>
            </a:lvl4pPr>
            <a:lvl5pPr marL="1674084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627041" y="6448191"/>
            <a:ext cx="2697030" cy="212952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915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858528" y="6443086"/>
            <a:ext cx="2145139" cy="198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37042">
              <a:defRPr/>
            </a:pPr>
            <a:r>
              <a:rPr lang="en-US" sz="687" dirty="0">
                <a:solidFill>
                  <a:prstClr val="white"/>
                </a:solidFill>
                <a:latin typeface="Calibri"/>
              </a:rPr>
              <a:t>|   Copyright © 2016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4052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43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259" y="6340168"/>
            <a:ext cx="2511028" cy="36419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837021"/>
            <a:fld id="{C6AC419B-1551-470E-A52A-56A53F3B4482}" type="datetimeFigureOut">
              <a:rPr lang="en-US" sz="1739" smtClean="0">
                <a:solidFill>
                  <a:prstClr val="black">
                    <a:tint val="75000"/>
                  </a:prstClr>
                </a:solidFill>
              </a:rPr>
              <a:pPr defTabSz="837021"/>
              <a:t>3/28/2018</a:t>
            </a:fld>
            <a:endParaRPr lang="en-US" sz="173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6792" y="6340168"/>
            <a:ext cx="3766542" cy="36419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837021"/>
            <a:endParaRPr lang="en-US" sz="173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1838" y="6340168"/>
            <a:ext cx="2511028" cy="36419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837021"/>
            <a:fld id="{DCCB94F5-CA1F-4DC1-911E-586BA8EDB7F5}" type="slidenum">
              <a:rPr lang="en-US" sz="1739" smtClean="0">
                <a:solidFill>
                  <a:prstClr val="black">
                    <a:tint val="75000"/>
                  </a:prstClr>
                </a:solidFill>
              </a:rPr>
              <a:pPr defTabSz="837021"/>
              <a:t>‹#›</a:t>
            </a:fld>
            <a:endParaRPr lang="en-US" sz="1739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0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3160" y="6502156"/>
            <a:ext cx="3433943" cy="255457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2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2"/>
            <a:ext cx="11160125" cy="681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364196"/>
            <a:ext cx="9625608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820976"/>
            <a:ext cx="9625608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hape 127"/>
          <p:cNvSpPr/>
          <p:nvPr userDrawn="1"/>
        </p:nvSpPr>
        <p:spPr>
          <a:xfrm flipH="1">
            <a:off x="1" y="6258772"/>
            <a:ext cx="2058107" cy="599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06" y="15588"/>
                </a:moveTo>
                <a:lnTo>
                  <a:pt x="996" y="21600"/>
                </a:lnTo>
                <a:lnTo>
                  <a:pt x="0" y="21600"/>
                </a:lnTo>
                <a:lnTo>
                  <a:pt x="978" y="11344"/>
                </a:lnTo>
                <a:lnTo>
                  <a:pt x="2035" y="11344"/>
                </a:lnTo>
                <a:lnTo>
                  <a:pt x="3012" y="21600"/>
                </a:lnTo>
                <a:lnTo>
                  <a:pt x="2016" y="21600"/>
                </a:lnTo>
                <a:lnTo>
                  <a:pt x="1506" y="15588"/>
                </a:lnTo>
                <a:close/>
                <a:moveTo>
                  <a:pt x="1506" y="10256"/>
                </a:moveTo>
                <a:lnTo>
                  <a:pt x="1005" y="10256"/>
                </a:lnTo>
                <a:lnTo>
                  <a:pt x="1005" y="2951"/>
                </a:lnTo>
                <a:lnTo>
                  <a:pt x="282" y="2951"/>
                </a:lnTo>
                <a:lnTo>
                  <a:pt x="282" y="0"/>
                </a:lnTo>
                <a:lnTo>
                  <a:pt x="2730" y="0"/>
                </a:lnTo>
                <a:lnTo>
                  <a:pt x="2730" y="2951"/>
                </a:lnTo>
                <a:lnTo>
                  <a:pt x="2008" y="2951"/>
                </a:lnTo>
                <a:lnTo>
                  <a:pt x="2008" y="10256"/>
                </a:lnTo>
                <a:lnTo>
                  <a:pt x="1506" y="10256"/>
                </a:lnTo>
                <a:close/>
                <a:moveTo>
                  <a:pt x="4510" y="21600"/>
                </a:moveTo>
                <a:lnTo>
                  <a:pt x="4510" y="14295"/>
                </a:lnTo>
                <a:lnTo>
                  <a:pt x="5234" y="14295"/>
                </a:lnTo>
                <a:lnTo>
                  <a:pt x="5234" y="11344"/>
                </a:lnTo>
                <a:lnTo>
                  <a:pt x="2768" y="11344"/>
                </a:lnTo>
                <a:lnTo>
                  <a:pt x="2768" y="14295"/>
                </a:lnTo>
                <a:lnTo>
                  <a:pt x="3491" y="14295"/>
                </a:lnTo>
                <a:lnTo>
                  <a:pt x="3491" y="21600"/>
                </a:lnTo>
                <a:lnTo>
                  <a:pt x="4510" y="21600"/>
                </a:lnTo>
                <a:close/>
                <a:moveTo>
                  <a:pt x="3482" y="10256"/>
                </a:moveTo>
                <a:lnTo>
                  <a:pt x="4002" y="4123"/>
                </a:lnTo>
                <a:lnTo>
                  <a:pt x="4466" y="9602"/>
                </a:lnTo>
                <a:lnTo>
                  <a:pt x="4520" y="10256"/>
                </a:lnTo>
                <a:lnTo>
                  <a:pt x="5516" y="10256"/>
                </a:lnTo>
                <a:lnTo>
                  <a:pt x="4540" y="0"/>
                </a:lnTo>
                <a:lnTo>
                  <a:pt x="3461" y="0"/>
                </a:lnTo>
                <a:lnTo>
                  <a:pt x="2485" y="10256"/>
                </a:lnTo>
                <a:lnTo>
                  <a:pt x="3482" y="10256"/>
                </a:lnTo>
                <a:close/>
                <a:moveTo>
                  <a:pt x="7044" y="11344"/>
                </a:moveTo>
                <a:lnTo>
                  <a:pt x="5966" y="11344"/>
                </a:lnTo>
                <a:lnTo>
                  <a:pt x="4988" y="21600"/>
                </a:lnTo>
                <a:lnTo>
                  <a:pt x="5985" y="21600"/>
                </a:lnTo>
                <a:lnTo>
                  <a:pt x="6504" y="15467"/>
                </a:lnTo>
                <a:lnTo>
                  <a:pt x="7024" y="21600"/>
                </a:lnTo>
                <a:lnTo>
                  <a:pt x="8022" y="21600"/>
                </a:lnTo>
                <a:lnTo>
                  <a:pt x="7044" y="11344"/>
                </a:lnTo>
                <a:close/>
                <a:moveTo>
                  <a:pt x="5996" y="10256"/>
                </a:moveTo>
                <a:lnTo>
                  <a:pt x="7014" y="10256"/>
                </a:lnTo>
                <a:lnTo>
                  <a:pt x="7014" y="2951"/>
                </a:lnTo>
                <a:lnTo>
                  <a:pt x="7737" y="2951"/>
                </a:lnTo>
                <a:lnTo>
                  <a:pt x="7737" y="0"/>
                </a:lnTo>
                <a:lnTo>
                  <a:pt x="5271" y="0"/>
                </a:lnTo>
                <a:lnTo>
                  <a:pt x="5271" y="2951"/>
                </a:lnTo>
                <a:lnTo>
                  <a:pt x="5996" y="2951"/>
                </a:lnTo>
                <a:lnTo>
                  <a:pt x="5996" y="10256"/>
                </a:lnTo>
                <a:close/>
                <a:moveTo>
                  <a:pt x="8489" y="10256"/>
                </a:moveTo>
                <a:lnTo>
                  <a:pt x="9009" y="4123"/>
                </a:lnTo>
                <a:lnTo>
                  <a:pt x="9527" y="10256"/>
                </a:lnTo>
                <a:lnTo>
                  <a:pt x="10524" y="10256"/>
                </a:lnTo>
                <a:lnTo>
                  <a:pt x="9548" y="0"/>
                </a:lnTo>
                <a:lnTo>
                  <a:pt x="8468" y="0"/>
                </a:lnTo>
                <a:lnTo>
                  <a:pt x="7491" y="10256"/>
                </a:lnTo>
                <a:lnTo>
                  <a:pt x="8489" y="10256"/>
                </a:lnTo>
                <a:close/>
                <a:moveTo>
                  <a:pt x="7775" y="14295"/>
                </a:moveTo>
                <a:lnTo>
                  <a:pt x="8498" y="14295"/>
                </a:lnTo>
                <a:lnTo>
                  <a:pt x="8498" y="21600"/>
                </a:lnTo>
                <a:lnTo>
                  <a:pt x="9518" y="21600"/>
                </a:lnTo>
                <a:lnTo>
                  <a:pt x="9518" y="14295"/>
                </a:lnTo>
                <a:lnTo>
                  <a:pt x="10241" y="14295"/>
                </a:lnTo>
                <a:lnTo>
                  <a:pt x="10241" y="11344"/>
                </a:lnTo>
                <a:lnTo>
                  <a:pt x="7775" y="11344"/>
                </a:lnTo>
                <a:lnTo>
                  <a:pt x="7775" y="14295"/>
                </a:lnTo>
                <a:close/>
                <a:moveTo>
                  <a:pt x="11617" y="15588"/>
                </a:moveTo>
                <a:lnTo>
                  <a:pt x="11108" y="21600"/>
                </a:lnTo>
                <a:lnTo>
                  <a:pt x="10112" y="21600"/>
                </a:lnTo>
                <a:lnTo>
                  <a:pt x="11087" y="11344"/>
                </a:lnTo>
                <a:lnTo>
                  <a:pt x="12146" y="11344"/>
                </a:lnTo>
                <a:lnTo>
                  <a:pt x="13123" y="21600"/>
                </a:lnTo>
                <a:lnTo>
                  <a:pt x="12127" y="21600"/>
                </a:lnTo>
                <a:lnTo>
                  <a:pt x="11617" y="15588"/>
                </a:lnTo>
                <a:close/>
                <a:moveTo>
                  <a:pt x="11617" y="10256"/>
                </a:moveTo>
                <a:lnTo>
                  <a:pt x="11116" y="10256"/>
                </a:lnTo>
                <a:lnTo>
                  <a:pt x="11116" y="2951"/>
                </a:lnTo>
                <a:lnTo>
                  <a:pt x="10394" y="2951"/>
                </a:lnTo>
                <a:lnTo>
                  <a:pt x="10394" y="0"/>
                </a:lnTo>
                <a:lnTo>
                  <a:pt x="12841" y="0"/>
                </a:lnTo>
                <a:lnTo>
                  <a:pt x="12841" y="2951"/>
                </a:lnTo>
                <a:lnTo>
                  <a:pt x="12117" y="2951"/>
                </a:lnTo>
                <a:lnTo>
                  <a:pt x="12117" y="10256"/>
                </a:lnTo>
                <a:lnTo>
                  <a:pt x="11617" y="10256"/>
                </a:lnTo>
                <a:close/>
                <a:moveTo>
                  <a:pt x="14622" y="21600"/>
                </a:moveTo>
                <a:lnTo>
                  <a:pt x="14622" y="14295"/>
                </a:lnTo>
                <a:lnTo>
                  <a:pt x="15346" y="14295"/>
                </a:lnTo>
                <a:lnTo>
                  <a:pt x="15346" y="11344"/>
                </a:lnTo>
                <a:lnTo>
                  <a:pt x="12880" y="11344"/>
                </a:lnTo>
                <a:lnTo>
                  <a:pt x="12880" y="14295"/>
                </a:lnTo>
                <a:lnTo>
                  <a:pt x="13603" y="14295"/>
                </a:lnTo>
                <a:lnTo>
                  <a:pt x="13603" y="21600"/>
                </a:lnTo>
                <a:lnTo>
                  <a:pt x="14622" y="21600"/>
                </a:lnTo>
                <a:close/>
                <a:moveTo>
                  <a:pt x="13594" y="10256"/>
                </a:moveTo>
                <a:lnTo>
                  <a:pt x="14111" y="4123"/>
                </a:lnTo>
                <a:lnTo>
                  <a:pt x="14576" y="9602"/>
                </a:lnTo>
                <a:lnTo>
                  <a:pt x="14632" y="10256"/>
                </a:lnTo>
                <a:lnTo>
                  <a:pt x="15628" y="10256"/>
                </a:lnTo>
                <a:lnTo>
                  <a:pt x="14651" y="0"/>
                </a:lnTo>
                <a:lnTo>
                  <a:pt x="13573" y="0"/>
                </a:lnTo>
                <a:lnTo>
                  <a:pt x="12596" y="10256"/>
                </a:lnTo>
                <a:lnTo>
                  <a:pt x="13594" y="10256"/>
                </a:lnTo>
                <a:close/>
                <a:moveTo>
                  <a:pt x="17156" y="11344"/>
                </a:moveTo>
                <a:lnTo>
                  <a:pt x="16078" y="11344"/>
                </a:lnTo>
                <a:lnTo>
                  <a:pt x="15100" y="21600"/>
                </a:lnTo>
                <a:lnTo>
                  <a:pt x="16096" y="21600"/>
                </a:lnTo>
                <a:lnTo>
                  <a:pt x="16616" y="15467"/>
                </a:lnTo>
                <a:lnTo>
                  <a:pt x="17135" y="21600"/>
                </a:lnTo>
                <a:lnTo>
                  <a:pt x="18133" y="21600"/>
                </a:lnTo>
                <a:lnTo>
                  <a:pt x="17156" y="11344"/>
                </a:lnTo>
                <a:close/>
                <a:moveTo>
                  <a:pt x="16106" y="10256"/>
                </a:moveTo>
                <a:lnTo>
                  <a:pt x="17126" y="10256"/>
                </a:lnTo>
                <a:lnTo>
                  <a:pt x="17126" y="2951"/>
                </a:lnTo>
                <a:lnTo>
                  <a:pt x="17848" y="2951"/>
                </a:lnTo>
                <a:lnTo>
                  <a:pt x="17848" y="0"/>
                </a:lnTo>
                <a:lnTo>
                  <a:pt x="15383" y="0"/>
                </a:lnTo>
                <a:lnTo>
                  <a:pt x="15383" y="2951"/>
                </a:lnTo>
                <a:lnTo>
                  <a:pt x="16106" y="2951"/>
                </a:lnTo>
                <a:lnTo>
                  <a:pt x="16106" y="10256"/>
                </a:lnTo>
                <a:close/>
                <a:moveTo>
                  <a:pt x="18601" y="10256"/>
                </a:moveTo>
                <a:lnTo>
                  <a:pt x="19118" y="4123"/>
                </a:lnTo>
                <a:lnTo>
                  <a:pt x="19639" y="10256"/>
                </a:lnTo>
                <a:lnTo>
                  <a:pt x="20635" y="10256"/>
                </a:lnTo>
                <a:lnTo>
                  <a:pt x="19658" y="0"/>
                </a:lnTo>
                <a:lnTo>
                  <a:pt x="18580" y="0"/>
                </a:lnTo>
                <a:lnTo>
                  <a:pt x="17602" y="10256"/>
                </a:lnTo>
                <a:lnTo>
                  <a:pt x="18601" y="10256"/>
                </a:lnTo>
                <a:close/>
                <a:moveTo>
                  <a:pt x="17886" y="14295"/>
                </a:moveTo>
                <a:lnTo>
                  <a:pt x="18610" y="14295"/>
                </a:lnTo>
                <a:lnTo>
                  <a:pt x="18610" y="21600"/>
                </a:lnTo>
                <a:lnTo>
                  <a:pt x="19630" y="21600"/>
                </a:lnTo>
                <a:lnTo>
                  <a:pt x="19630" y="14295"/>
                </a:lnTo>
                <a:lnTo>
                  <a:pt x="20353" y="14295"/>
                </a:lnTo>
                <a:lnTo>
                  <a:pt x="20353" y="11344"/>
                </a:lnTo>
                <a:lnTo>
                  <a:pt x="17886" y="11344"/>
                </a:lnTo>
                <a:lnTo>
                  <a:pt x="17886" y="14295"/>
                </a:lnTo>
                <a:close/>
                <a:moveTo>
                  <a:pt x="21084" y="11344"/>
                </a:moveTo>
                <a:lnTo>
                  <a:pt x="20107" y="21600"/>
                </a:lnTo>
                <a:lnTo>
                  <a:pt x="21103" y="21600"/>
                </a:lnTo>
                <a:lnTo>
                  <a:pt x="21600" y="15745"/>
                </a:lnTo>
                <a:lnTo>
                  <a:pt x="21600" y="11344"/>
                </a:lnTo>
                <a:lnTo>
                  <a:pt x="21084" y="11344"/>
                </a:lnTo>
                <a:close/>
                <a:moveTo>
                  <a:pt x="21112" y="10256"/>
                </a:moveTo>
                <a:lnTo>
                  <a:pt x="21600" y="10256"/>
                </a:lnTo>
                <a:lnTo>
                  <a:pt x="21600" y="0"/>
                </a:lnTo>
                <a:lnTo>
                  <a:pt x="20390" y="0"/>
                </a:lnTo>
                <a:lnTo>
                  <a:pt x="20390" y="2951"/>
                </a:lnTo>
                <a:lnTo>
                  <a:pt x="21112" y="2951"/>
                </a:lnTo>
                <a:lnTo>
                  <a:pt x="21112" y="10256"/>
                </a:lnTo>
                <a:close/>
              </a:path>
            </a:pathLst>
          </a:custGeom>
          <a:gradFill>
            <a:gsLst>
              <a:gs pos="6000">
                <a:srgbClr val="EFF7FF">
                  <a:alpha val="56000"/>
                </a:srgbClr>
              </a:gs>
              <a:gs pos="68000">
                <a:srgbClr val="D7D4CF"/>
              </a:gs>
            </a:gsLst>
          </a:gradFill>
          <a:ln w="12700">
            <a:miter lim="400000"/>
          </a:ln>
        </p:spPr>
        <p:txBody>
          <a:bodyPr lIns="59786" tIns="59786" rIns="59786" bIns="59786"/>
          <a:lstStyle/>
          <a:p>
            <a:pPr defTabSz="2032640">
              <a:defRPr sz="3200">
                <a:latin typeface="Calibri"/>
                <a:ea typeface="Calibri"/>
                <a:cs typeface="Calibri"/>
                <a:sym typeface="Calibri"/>
              </a:defRPr>
            </a:pPr>
            <a:endParaRPr sz="3906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2"/>
            <a:ext cx="105727" cy="10350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7019" fontAlgn="base">
              <a:spcBef>
                <a:spcPct val="0"/>
              </a:spcBef>
              <a:spcAft>
                <a:spcPct val="0"/>
              </a:spcAft>
            </a:pPr>
            <a:endParaRPr lang="en-IN" sz="1709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2058108" y="6494228"/>
            <a:ext cx="2038475" cy="27030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863925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1962" algn="l" defTabSz="863925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3925" algn="l" defTabSz="863925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5887" algn="l" defTabSz="863925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7849" algn="l" defTabSz="863925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810" algn="l" defTabSz="863925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1773" algn="l" defTabSz="863925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3735" algn="l" defTabSz="863925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5697" algn="l" defTabSz="863925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TCS and WK Confidential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8931367" y="6352834"/>
            <a:ext cx="2081506" cy="461712"/>
            <a:chOff x="8931367" y="6352834"/>
            <a:chExt cx="2081506" cy="461712"/>
          </a:xfrm>
        </p:grpSpPr>
        <p:pic>
          <p:nvPicPr>
            <p:cNvPr id="7" name="Picture 7" descr="tcs-logo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9489" y="6354288"/>
              <a:ext cx="763384" cy="460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 userDrawn="1"/>
          </p:nvCxnSpPr>
          <p:spPr>
            <a:xfrm rot="5400000">
              <a:off x="9965605" y="6558683"/>
              <a:ext cx="411698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1367" y="6453238"/>
              <a:ext cx="1201457" cy="210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350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837042" rtl="0" eaLnBrk="1" latinLnBrk="0" hangingPunct="1">
        <a:lnSpc>
          <a:spcPct val="90000"/>
        </a:lnSpc>
        <a:spcBef>
          <a:spcPct val="0"/>
        </a:spcBef>
        <a:buNone/>
        <a:defRPr sz="40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260" indent="-209260" algn="l" defTabSz="837042" rtl="0" eaLnBrk="1" latinLnBrk="0" hangingPunct="1">
        <a:lnSpc>
          <a:spcPct val="90000"/>
        </a:lnSpc>
        <a:spcBef>
          <a:spcPts val="915"/>
        </a:spcBef>
        <a:buFont typeface="Arial" panose="020B0604020202020204" pitchFamily="34" charset="0"/>
        <a:buChar char="•"/>
        <a:defRPr sz="2563" kern="1200">
          <a:solidFill>
            <a:schemeClr val="tx1"/>
          </a:solidFill>
          <a:latin typeface="+mn-lt"/>
          <a:ea typeface="+mn-ea"/>
          <a:cs typeface="+mn-cs"/>
        </a:defRPr>
      </a:lvl1pPr>
      <a:lvl2pPr marL="627781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046302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3pPr>
      <a:lvl4pPr marL="1464823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883344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301865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720386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3138907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557427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1pPr>
      <a:lvl2pPr marL="418521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2pPr>
      <a:lvl3pPr marL="837042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3pPr>
      <a:lvl4pPr marL="1255563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67408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09260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511125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2929646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348167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364196"/>
            <a:ext cx="9625608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820976"/>
            <a:ext cx="9625608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6340166"/>
            <a:ext cx="25110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7042"/>
            <a:fld id="{EFCE84B8-B3C6-4D02-800E-B57F21C97C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37042"/>
              <a:t>3/28/2018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6340166"/>
            <a:ext cx="376654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704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6340166"/>
            <a:ext cx="25110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7042"/>
            <a:fld id="{6ADE594C-94DA-4D17-9E48-D39357B781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3704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4" r:id="rId2"/>
  </p:sldLayoutIdLst>
  <p:txStyles>
    <p:titleStyle>
      <a:lvl1pPr algn="l" defTabSz="837042" rtl="0" eaLnBrk="1" latinLnBrk="0" hangingPunct="1">
        <a:lnSpc>
          <a:spcPct val="90000"/>
        </a:lnSpc>
        <a:spcBef>
          <a:spcPct val="0"/>
        </a:spcBef>
        <a:buNone/>
        <a:defRPr sz="40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260" indent="-209260" algn="l" defTabSz="837042" rtl="0" eaLnBrk="1" latinLnBrk="0" hangingPunct="1">
        <a:lnSpc>
          <a:spcPct val="90000"/>
        </a:lnSpc>
        <a:spcBef>
          <a:spcPts val="915"/>
        </a:spcBef>
        <a:buFont typeface="Arial" panose="020B0604020202020204" pitchFamily="34" charset="0"/>
        <a:buChar char="•"/>
        <a:defRPr sz="2563" kern="1200">
          <a:solidFill>
            <a:schemeClr val="tx1"/>
          </a:solidFill>
          <a:latin typeface="+mn-lt"/>
          <a:ea typeface="+mn-ea"/>
          <a:cs typeface="+mn-cs"/>
        </a:defRPr>
      </a:lvl1pPr>
      <a:lvl2pPr marL="627781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046302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3pPr>
      <a:lvl4pPr marL="1464823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883344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301865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720386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3138907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557427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1pPr>
      <a:lvl2pPr marL="418521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2pPr>
      <a:lvl3pPr marL="837042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3pPr>
      <a:lvl4pPr marL="1255563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67408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09260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511125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2929646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348167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0"/>
            <a:ext cx="11160125" cy="785735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37042">
              <a:defRPr/>
            </a:pPr>
            <a:endParaRPr lang="en-US" sz="1648" kern="0" dirty="0">
              <a:solidFill>
                <a:sysClr val="window" lastClr="FFFFFF"/>
              </a:solidFill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10182401" y="6576542"/>
            <a:ext cx="796429" cy="111984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3701" tIns="41850" rIns="83701" bIns="41850" numCol="1" anchor="t" anchorCtr="0" compatLnSpc="1">
            <a:prstTxWarp prst="textNoShape">
              <a:avLst/>
            </a:prstTxWarp>
          </a:bodyPr>
          <a:lstStyle/>
          <a:p>
            <a:pPr defTabSz="837042">
              <a:defRPr/>
            </a:pPr>
            <a:endParaRPr lang="en-US" sz="1648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8863641" y="6576542"/>
            <a:ext cx="1270493" cy="111984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3701" tIns="41850" rIns="83701" bIns="41850" numCol="1" anchor="t" anchorCtr="0" compatLnSpc="1">
            <a:prstTxWarp prst="textNoShape">
              <a:avLst/>
            </a:prstTxWarp>
          </a:bodyPr>
          <a:lstStyle/>
          <a:p>
            <a:pPr defTabSz="837042">
              <a:defRPr/>
            </a:pPr>
            <a:endParaRPr lang="en-US" sz="1648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8260285" y="6577944"/>
            <a:ext cx="536124" cy="109184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3701" tIns="41850" rIns="83701" bIns="41850" numCol="1" anchor="t" anchorCtr="0" compatLnSpc="1">
            <a:prstTxWarp prst="textNoShape">
              <a:avLst/>
            </a:prstTxWarp>
          </a:bodyPr>
          <a:lstStyle/>
          <a:p>
            <a:pPr defTabSz="837042">
              <a:defRPr/>
            </a:pPr>
            <a:endParaRPr lang="en-US" sz="1648" dirty="0">
              <a:solidFill>
                <a:prstClr val="white"/>
              </a:solidFill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flipH="1">
            <a:off x="1" y="6300929"/>
            <a:ext cx="2681530" cy="54471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83701" tIns="41850" rIns="83701" bIns="41850" numCol="1" anchor="t" anchorCtr="0" compatLnSpc="1">
            <a:prstTxWarp prst="textNoShape">
              <a:avLst/>
            </a:prstTxWarp>
          </a:bodyPr>
          <a:lstStyle/>
          <a:p>
            <a:pPr defTabSz="837042">
              <a:defRPr/>
            </a:pPr>
            <a:endParaRPr lang="en-US" sz="1648" dirty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784" y="60585"/>
            <a:ext cx="10388337" cy="6410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784" y="922590"/>
            <a:ext cx="10388337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00300"/>
            <a:ext cx="11160125" cy="105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701" tIns="41850" rIns="83701" bIns="41850" numCol="1" anchor="t" anchorCtr="0" compatLnSpc="1">
            <a:prstTxWarp prst="textNoShape">
              <a:avLst/>
            </a:prstTxWarp>
          </a:bodyPr>
          <a:lstStyle/>
          <a:p>
            <a:pPr defTabSz="837042">
              <a:defRPr/>
            </a:pPr>
            <a:endParaRPr lang="en-US" sz="1648" dirty="0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301060" y="6457468"/>
            <a:ext cx="809884" cy="35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701" tIns="41850" rIns="83701" bIns="4185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837042">
              <a:defRPr/>
            </a:pPr>
            <a:fld id="{13B55AB4-0D57-4FBE-946B-A81E4A9D2A4C}" type="slidenum">
              <a:rPr lang="en-US" sz="915" b="1" smtClean="0">
                <a:solidFill>
                  <a:prstClr val="white">
                    <a:lumMod val="50000"/>
                  </a:prstClr>
                </a:solidFill>
                <a:latin typeface="Myriad Pro"/>
                <a:cs typeface="Arial" pitchFamily="34" charset="0"/>
              </a:rPr>
              <a:pPr algn="ctr" defTabSz="837042">
                <a:defRPr/>
              </a:pPr>
              <a:t>‹#›</a:t>
            </a:fld>
            <a:r>
              <a:rPr lang="en-US" sz="915" b="1" dirty="0">
                <a:solidFill>
                  <a:prstClr val="white">
                    <a:lumMod val="50000"/>
                  </a:prstClr>
                </a:solidFill>
                <a:latin typeface="Myriad Pro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86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</p:sldLayoutIdLst>
  <p:txStyles>
    <p:titleStyle>
      <a:lvl1pPr algn="l" defTabSz="837042" rtl="0" eaLnBrk="1" latinLnBrk="0" hangingPunct="1">
        <a:spcBef>
          <a:spcPct val="0"/>
        </a:spcBef>
        <a:buNone/>
        <a:defRPr sz="2563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13891" indent="-313891" algn="l" defTabSz="837042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831" kern="1200">
          <a:solidFill>
            <a:schemeClr val="tx1"/>
          </a:solidFill>
          <a:latin typeface="Myriad Pro"/>
          <a:ea typeface="+mn-ea"/>
          <a:cs typeface="Arial" pitchFamily="34" charset="0"/>
        </a:defRPr>
      </a:lvl1pPr>
      <a:lvl2pPr marL="680096" indent="-261576" algn="l" defTabSz="837042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831" kern="1200">
          <a:solidFill>
            <a:schemeClr val="tx1"/>
          </a:solidFill>
          <a:latin typeface="Myriad Pro"/>
          <a:ea typeface="+mn-ea"/>
          <a:cs typeface="Arial" pitchFamily="34" charset="0"/>
        </a:defRPr>
      </a:lvl2pPr>
      <a:lvl3pPr marL="1046302" indent="-209260" algn="l" defTabSz="837042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648" kern="1200">
          <a:solidFill>
            <a:schemeClr val="tx1"/>
          </a:solidFill>
          <a:latin typeface="Myriad Pro"/>
          <a:ea typeface="+mn-ea"/>
          <a:cs typeface="Arial" pitchFamily="34" charset="0"/>
        </a:defRPr>
      </a:lvl3pPr>
      <a:lvl4pPr marL="1464823" indent="-209260" algn="l" defTabSz="837042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465" kern="1200" baseline="0">
          <a:solidFill>
            <a:schemeClr val="tx1"/>
          </a:solidFill>
          <a:latin typeface="Myriad Pro"/>
          <a:ea typeface="+mn-ea"/>
          <a:cs typeface="Arial" pitchFamily="34" charset="0"/>
        </a:defRPr>
      </a:lvl4pPr>
      <a:lvl5pPr marL="1883344" indent="-209260" algn="l" defTabSz="837042" rtl="0" eaLnBrk="1" latinLnBrk="0" hangingPunct="1">
        <a:spcBef>
          <a:spcPct val="20000"/>
        </a:spcBef>
        <a:buFont typeface="Arial" pitchFamily="34" charset="0"/>
        <a:buChar char="»"/>
        <a:defRPr sz="1831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301865" indent="-209260" algn="l" defTabSz="837042" rtl="0" eaLnBrk="1" latinLnBrk="0" hangingPunct="1">
        <a:spcBef>
          <a:spcPct val="20000"/>
        </a:spcBef>
        <a:buFont typeface="Arial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6pPr>
      <a:lvl7pPr marL="2720386" indent="-209260" algn="l" defTabSz="837042" rtl="0" eaLnBrk="1" latinLnBrk="0" hangingPunct="1">
        <a:spcBef>
          <a:spcPct val="20000"/>
        </a:spcBef>
        <a:buFont typeface="Arial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7pPr>
      <a:lvl8pPr marL="3138907" indent="-209260" algn="l" defTabSz="837042" rtl="0" eaLnBrk="1" latinLnBrk="0" hangingPunct="1">
        <a:spcBef>
          <a:spcPct val="20000"/>
        </a:spcBef>
        <a:buFont typeface="Arial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8pPr>
      <a:lvl9pPr marL="3557427" indent="-209260" algn="l" defTabSz="837042" rtl="0" eaLnBrk="1" latinLnBrk="0" hangingPunct="1">
        <a:spcBef>
          <a:spcPct val="20000"/>
        </a:spcBef>
        <a:buFont typeface="Arial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1pPr>
      <a:lvl2pPr marL="418521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2pPr>
      <a:lvl3pPr marL="837042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3pPr>
      <a:lvl4pPr marL="1255563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67408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09260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511125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2929646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348167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946962" y="3928149"/>
            <a:ext cx="7390214" cy="16619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37042"/>
            <a:r>
              <a:rPr lang="en-US" altLang="en-US" sz="3600" dirty="0" smtClean="0">
                <a:solidFill>
                  <a:srgbClr val="F57D20"/>
                </a:solidFill>
                <a:latin typeface="Berlin Sans FB" panose="020E0602020502020306" pitchFamily="34" charset="0"/>
              </a:rPr>
              <a:t>Wolters Kluwer CTLS</a:t>
            </a:r>
          </a:p>
          <a:p>
            <a:pPr defTabSz="837042"/>
            <a:r>
              <a:rPr lang="en-US" altLang="en-US" sz="2400" dirty="0" smtClean="0">
                <a:solidFill>
                  <a:srgbClr val="F57D20"/>
                </a:solidFill>
                <a:latin typeface="Berlin Sans FB" panose="020E0602020502020306" pitchFamily="34" charset="0"/>
              </a:rPr>
              <a:t>Workshop on Transformation Opportunities</a:t>
            </a:r>
          </a:p>
          <a:p>
            <a:pPr defTabSz="837042"/>
            <a:endParaRPr lang="en-US" altLang="en-US" sz="2400" dirty="0">
              <a:solidFill>
                <a:srgbClr val="F57D20"/>
              </a:solidFill>
              <a:latin typeface="Berlin Sans FB" panose="020E0602020502020306" pitchFamily="34" charset="0"/>
            </a:endParaRPr>
          </a:p>
          <a:p>
            <a:pPr defTabSz="837042"/>
            <a:r>
              <a:rPr lang="en-US" altLang="en-US" sz="2000" dirty="0" smtClean="0">
                <a:solidFill>
                  <a:srgbClr val="F57D20"/>
                </a:solidFill>
                <a:latin typeface="Berlin Sans FB" panose="020E0602020502020306" pitchFamily="34" charset="0"/>
              </a:rPr>
              <a:t>March 2018</a:t>
            </a:r>
            <a:endParaRPr lang="en-US" altLang="en-US" sz="2000" dirty="0" smtClean="0">
              <a:solidFill>
                <a:srgbClr val="F57D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12" y="147188"/>
            <a:ext cx="10589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/>
              <a:t>Process Orchestration - Challenges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79906" y="309086"/>
            <a:ext cx="537883" cy="484433"/>
          </a:xfrm>
          <a:prstGeom prst="rect">
            <a:avLst/>
          </a:prstGeom>
          <a:solidFill>
            <a:srgbClr val="0070C0"/>
          </a:solidFill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377518" y="2987912"/>
            <a:ext cx="1720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AS-IS</a:t>
            </a:r>
            <a:endParaRPr lang="en-US" sz="5400" dirty="0">
              <a:solidFill>
                <a:schemeClr val="bg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4034" y="1569282"/>
            <a:ext cx="8100472" cy="2971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Most of the CTLS applications are monolithic application, which are very tightly coupled in nature.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Multiple scheduled jobs, to move the state of the order to different process.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 have multiple backend fulfillment application, which has multiple small workflows.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Any new enhancement, will result in adding it to any of the backend application.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Failure / Retry mechanism is not there in any of the application. If it fails, then we log and process ends.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Because, of the tightly coupled in nature  with old technology, it is highly difficult to scale up the system to the business need.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64212" y="147188"/>
            <a:ext cx="10589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/>
              <a:t>CTLS Message Bus – Processes and Workflows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377518" y="2987912"/>
            <a:ext cx="1720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AS-IS</a:t>
            </a:r>
            <a:endParaRPr lang="en-US" sz="5400" dirty="0">
              <a:solidFill>
                <a:schemeClr val="bg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32986" y="1133476"/>
            <a:ext cx="4438649" cy="2232672"/>
            <a:chOff x="1032986" y="1133476"/>
            <a:chExt cx="4438649" cy="2232672"/>
          </a:xfrm>
        </p:grpSpPr>
        <p:sp>
          <p:nvSpPr>
            <p:cNvPr id="34" name="Rounded Rectangle 33"/>
            <p:cNvSpPr/>
            <p:nvPr/>
          </p:nvSpPr>
          <p:spPr>
            <a:xfrm>
              <a:off x="1032986" y="1133476"/>
              <a:ext cx="4438649" cy="223267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30815" y="1281557"/>
              <a:ext cx="1274246" cy="49139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Publisher</a:t>
              </a:r>
              <a:endParaRPr lang="en-US" sz="1200" dirty="0"/>
            </a:p>
          </p:txBody>
        </p:sp>
        <p:sp>
          <p:nvSpPr>
            <p:cNvPr id="6" name="Flowchart: Direct Access Storage 5"/>
            <p:cNvSpPr/>
            <p:nvPr/>
          </p:nvSpPr>
          <p:spPr>
            <a:xfrm>
              <a:off x="3896480" y="1255348"/>
              <a:ext cx="1506178" cy="53910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Broker</a:t>
              </a:r>
              <a:endParaRPr lang="en-US" sz="12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150597" y="1322511"/>
              <a:ext cx="957313" cy="643357"/>
              <a:chOff x="931659" y="1506425"/>
              <a:chExt cx="1148365" cy="875554"/>
            </a:xfrm>
          </p:grpSpPr>
          <p:pic>
            <p:nvPicPr>
              <p:cNvPr id="1026" name="Picture 2" descr="Image result for actor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8679" y="1506425"/>
                <a:ext cx="574032" cy="574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31659" y="2088778"/>
                <a:ext cx="1148365" cy="293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Message Producer</a:t>
                </a:r>
                <a:endParaRPr lang="en-US" sz="800" dirty="0"/>
              </a:p>
            </p:txBody>
          </p:sp>
        </p:grpSp>
        <p:cxnSp>
          <p:nvCxnSpPr>
            <p:cNvPr id="11" name="Straight Arrow Connector 10"/>
            <p:cNvCxnSpPr>
              <a:stCxn id="1026" idx="3"/>
              <a:endCxn id="5" idx="1"/>
            </p:cNvCxnSpPr>
            <p:nvPr/>
          </p:nvCxnSpPr>
          <p:spPr>
            <a:xfrm flipV="1">
              <a:off x="1868397" y="1527252"/>
              <a:ext cx="462418" cy="61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1"/>
            </p:cNvCxnSpPr>
            <p:nvPr/>
          </p:nvCxnSpPr>
          <p:spPr>
            <a:xfrm flipV="1">
              <a:off x="3605061" y="1524900"/>
              <a:ext cx="291419" cy="2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2970950" y="2314481"/>
              <a:ext cx="1076564" cy="560194"/>
              <a:chOff x="3289110" y="3016155"/>
              <a:chExt cx="2088108" cy="76237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289110" y="3016155"/>
                <a:ext cx="2088108" cy="32754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</a:rPr>
                  <a:t>Web API Consumer Container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289110" y="3344880"/>
                <a:ext cx="2088108" cy="43365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smtClean="0"/>
                  <a:t>Queue Name</a:t>
                </a:r>
              </a:p>
              <a:p>
                <a:r>
                  <a:rPr lang="en-US" sz="800" dirty="0" smtClean="0"/>
                  <a:t>Message Count</a:t>
                </a:r>
                <a:endParaRPr lang="en-US" sz="8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286008" y="2317301"/>
              <a:ext cx="953909" cy="501382"/>
              <a:chOff x="3289110" y="3016155"/>
              <a:chExt cx="2088108" cy="68233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289110" y="3016155"/>
                <a:ext cx="2088108" cy="32754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</a:rPr>
                  <a:t>Subscriber Registry Client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89110" y="3335355"/>
                <a:ext cx="2088108" cy="3631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Get Subscriber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>
              <a:stCxn id="17" idx="1"/>
              <a:endCxn id="62" idx="3"/>
            </p:cNvCxnSpPr>
            <p:nvPr/>
          </p:nvCxnSpPr>
          <p:spPr>
            <a:xfrm flipH="1">
              <a:off x="2239917" y="2434821"/>
              <a:ext cx="731032" cy="2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3029016" y="1931348"/>
              <a:ext cx="932771" cy="280429"/>
              <a:chOff x="3056084" y="3016155"/>
              <a:chExt cx="2495879" cy="38164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059725" y="3016155"/>
                <a:ext cx="2492238" cy="16377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/>
                    </a:solidFill>
                  </a:rPr>
                  <a:t>CTLS.Scheduler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056084" y="3180970"/>
                <a:ext cx="2492240" cy="2168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 smtClean="0"/>
                  <a:t>Dequeue</a:t>
                </a:r>
                <a:endParaRPr lang="en-US" sz="800" dirty="0" smtClean="0"/>
              </a:p>
            </p:txBody>
          </p:sp>
        </p:grpSp>
        <p:cxnSp>
          <p:nvCxnSpPr>
            <p:cNvPr id="27" name="Straight Arrow Connector 26"/>
            <p:cNvCxnSpPr>
              <a:stCxn id="72" idx="2"/>
              <a:endCxn id="17" idx="0"/>
            </p:cNvCxnSpPr>
            <p:nvPr/>
          </p:nvCxnSpPr>
          <p:spPr>
            <a:xfrm>
              <a:off x="3494722" y="2211777"/>
              <a:ext cx="14510" cy="102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7" idx="3"/>
              <a:endCxn id="6" idx="2"/>
            </p:cNvCxnSpPr>
            <p:nvPr/>
          </p:nvCxnSpPr>
          <p:spPr>
            <a:xfrm flipV="1">
              <a:off x="4047514" y="1794451"/>
              <a:ext cx="602055" cy="64037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970950" y="2981786"/>
              <a:ext cx="1076563" cy="3252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Specific </a:t>
              </a:r>
              <a:r>
                <a:rPr lang="en-US" sz="800" dirty="0" err="1" smtClean="0"/>
                <a:t>WebAPi</a:t>
              </a:r>
              <a:r>
                <a:rPr lang="en-US" sz="800" dirty="0" smtClean="0"/>
                <a:t> consumer</a:t>
              </a:r>
              <a:endParaRPr lang="en-US" sz="800" dirty="0"/>
            </a:p>
          </p:txBody>
        </p:sp>
        <p:cxnSp>
          <p:nvCxnSpPr>
            <p:cNvPr id="32" name="Straight Arrow Connector 31"/>
            <p:cNvCxnSpPr>
              <a:stCxn id="58" idx="2"/>
              <a:endCxn id="30" idx="0"/>
            </p:cNvCxnSpPr>
            <p:nvPr/>
          </p:nvCxnSpPr>
          <p:spPr>
            <a:xfrm>
              <a:off x="3509232" y="2874675"/>
              <a:ext cx="0" cy="107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971983" y="1684740"/>
            <a:ext cx="4635692" cy="349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Consumer Container actively mediates, or ‘brokers’, all communication between application.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broker can become a single point of </a:t>
            </a:r>
            <a:r>
              <a:rPr lang="en-US" dirty="0" smtClean="0"/>
              <a:t>failure.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 heavy load, the broker can become a bottleneck for </a:t>
            </a:r>
            <a:r>
              <a:rPr lang="en-US" dirty="0" smtClean="0"/>
              <a:t>messages.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If a workflow process undergoes multiple queues, then it’s difficult to find out the current state of the message. Each application handles this differently.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Long running process are failing at times.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Difficult to find out any failure message in current architecture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87" name="Rounded Rectangle 86"/>
          <p:cNvSpPr/>
          <p:nvPr/>
        </p:nvSpPr>
        <p:spPr>
          <a:xfrm>
            <a:off x="1032986" y="3636975"/>
            <a:ext cx="4653439" cy="2173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BULK ACCEPT WORKFLOW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330661" y="4095749"/>
            <a:ext cx="567853" cy="419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Web UI</a:t>
            </a:r>
            <a:endParaRPr lang="en-US" sz="1000" dirty="0"/>
          </a:p>
        </p:txBody>
      </p:sp>
      <p:sp>
        <p:nvSpPr>
          <p:cNvPr id="56" name="Rounded Rectangle 55"/>
          <p:cNvSpPr/>
          <p:nvPr/>
        </p:nvSpPr>
        <p:spPr>
          <a:xfrm>
            <a:off x="2239917" y="4095749"/>
            <a:ext cx="893808" cy="4191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DDI </a:t>
            </a:r>
            <a:r>
              <a:rPr lang="en-US" sz="900" dirty="0" err="1" smtClean="0"/>
              <a:t>BulkAccept</a:t>
            </a:r>
            <a:r>
              <a:rPr lang="en-US" sz="900" dirty="0" smtClean="0"/>
              <a:t> Service</a:t>
            </a:r>
            <a:endParaRPr lang="en-US" sz="900" dirty="0"/>
          </a:p>
        </p:txBody>
      </p:sp>
      <p:sp>
        <p:nvSpPr>
          <p:cNvPr id="90" name="Flowchart: Direct Access Storage 89"/>
          <p:cNvSpPr/>
          <p:nvPr/>
        </p:nvSpPr>
        <p:spPr>
          <a:xfrm>
            <a:off x="3363080" y="4140524"/>
            <a:ext cx="2039578" cy="32955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DDI .BULK .ACCEPT QUEUE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3935964" y="4695825"/>
            <a:ext cx="1207535" cy="3143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DDI ACCEPT TITLE CONSUMER</a:t>
            </a:r>
          </a:p>
        </p:txBody>
      </p:sp>
      <p:sp>
        <p:nvSpPr>
          <p:cNvPr id="95" name="Flowchart: Direct Access Storage 94"/>
          <p:cNvSpPr/>
          <p:nvPr/>
        </p:nvSpPr>
        <p:spPr>
          <a:xfrm>
            <a:off x="1429298" y="4695825"/>
            <a:ext cx="2039578" cy="32955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DDI ACCEPT TITLE QUEUE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1614587" y="5341578"/>
            <a:ext cx="1207535" cy="3143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ACCEPT TITLE CONSUMER</a:t>
            </a:r>
          </a:p>
        </p:txBody>
      </p:sp>
      <p:cxnSp>
        <p:nvCxnSpPr>
          <p:cNvPr id="65" name="Elbow Connector 64"/>
          <p:cNvCxnSpPr>
            <a:stCxn id="90" idx="4"/>
            <a:endCxn id="92" idx="3"/>
          </p:cNvCxnSpPr>
          <p:nvPr/>
        </p:nvCxnSpPr>
        <p:spPr>
          <a:xfrm flipH="1">
            <a:off x="5143499" y="4305300"/>
            <a:ext cx="259159" cy="547688"/>
          </a:xfrm>
          <a:prstGeom prst="bentConnector3">
            <a:avLst>
              <a:gd name="adj1" fmla="val -882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2" idx="1"/>
            <a:endCxn id="95" idx="4"/>
          </p:cNvCxnSpPr>
          <p:nvPr/>
        </p:nvCxnSpPr>
        <p:spPr>
          <a:xfrm flipH="1">
            <a:off x="3468876" y="4852988"/>
            <a:ext cx="467088" cy="7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95" idx="1"/>
            <a:endCxn id="97" idx="1"/>
          </p:cNvCxnSpPr>
          <p:nvPr/>
        </p:nvCxnSpPr>
        <p:spPr>
          <a:xfrm rot="10800000" flipH="1" flipV="1">
            <a:off x="1429297" y="4860601"/>
            <a:ext cx="185289" cy="638140"/>
          </a:xfrm>
          <a:prstGeom prst="bentConnector3">
            <a:avLst>
              <a:gd name="adj1" fmla="val -1233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5" idx="3"/>
            <a:endCxn id="56" idx="1"/>
          </p:cNvCxnSpPr>
          <p:nvPr/>
        </p:nvCxnSpPr>
        <p:spPr>
          <a:xfrm>
            <a:off x="1898514" y="4305300"/>
            <a:ext cx="3414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3"/>
            <a:endCxn id="90" idx="1"/>
          </p:cNvCxnSpPr>
          <p:nvPr/>
        </p:nvCxnSpPr>
        <p:spPr>
          <a:xfrm>
            <a:off x="3133725" y="4305300"/>
            <a:ext cx="229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irect Access Storage 40"/>
          <p:cNvSpPr/>
          <p:nvPr/>
        </p:nvSpPr>
        <p:spPr>
          <a:xfrm>
            <a:off x="3252310" y="5319678"/>
            <a:ext cx="2039578" cy="32955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MVP.Billing.QUEUE</a:t>
            </a:r>
            <a:endParaRPr lang="en-US" sz="800" dirty="0"/>
          </a:p>
        </p:txBody>
      </p:sp>
      <p:cxnSp>
        <p:nvCxnSpPr>
          <p:cNvPr id="3" name="Straight Arrow Connector 2"/>
          <p:cNvCxnSpPr>
            <a:endCxn id="41" idx="1"/>
          </p:cNvCxnSpPr>
          <p:nvPr/>
        </p:nvCxnSpPr>
        <p:spPr>
          <a:xfrm flipV="1">
            <a:off x="2822122" y="5484454"/>
            <a:ext cx="430188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74845" y="147188"/>
            <a:ext cx="10589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/>
              <a:t>Proposed Workflow </a:t>
            </a:r>
            <a:r>
              <a:rPr lang="en-US" sz="3200" b="1" dirty="0"/>
              <a:t>solution - </a:t>
            </a:r>
            <a:r>
              <a:rPr lang="en-US" sz="3200" b="1" dirty="0" smtClean="0"/>
              <a:t>Events/Choreography</a:t>
            </a:r>
            <a:endParaRPr lang="en-US" sz="3200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1402661" y="1988479"/>
            <a:ext cx="3547666" cy="4239051"/>
            <a:chOff x="264186" y="1968029"/>
            <a:chExt cx="4616903" cy="4239051"/>
          </a:xfrm>
        </p:grpSpPr>
        <p:sp>
          <p:nvSpPr>
            <p:cNvPr id="3" name="Rounded Rectangle 2"/>
            <p:cNvSpPr/>
            <p:nvPr/>
          </p:nvSpPr>
          <p:spPr>
            <a:xfrm>
              <a:off x="264186" y="3355304"/>
              <a:ext cx="1026857" cy="50708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accent1">
                      <a:lumMod val="75000"/>
                    </a:schemeClr>
                  </a:solidFill>
                </a:rPr>
                <a:t>BulkAccept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</a:rPr>
                <a:t>Service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03551" y="1968029"/>
              <a:ext cx="1866217" cy="527677"/>
              <a:chOff x="1139953" y="1968029"/>
              <a:chExt cx="1866217" cy="527677"/>
            </a:xfrm>
          </p:grpSpPr>
          <p:sp>
            <p:nvSpPr>
              <p:cNvPr id="17" name="Flowchart: Merge 16"/>
              <p:cNvSpPr/>
              <p:nvPr/>
            </p:nvSpPr>
            <p:spPr>
              <a:xfrm>
                <a:off x="1746580" y="2214249"/>
                <a:ext cx="368962" cy="281457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39953" y="1968029"/>
                <a:ext cx="18662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DDI_ACCEPTSUBMITTED_EVENT</a:t>
                </a:r>
                <a:endParaRPr lang="en-US" sz="10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291043" y="3302090"/>
              <a:ext cx="2233304" cy="527677"/>
              <a:chOff x="1139953" y="1968029"/>
              <a:chExt cx="2233304" cy="527677"/>
            </a:xfrm>
          </p:grpSpPr>
          <p:sp>
            <p:nvSpPr>
              <p:cNvPr id="23" name="Flowchart: Merge 22"/>
              <p:cNvSpPr/>
              <p:nvPr/>
            </p:nvSpPr>
            <p:spPr>
              <a:xfrm>
                <a:off x="1746580" y="2214249"/>
                <a:ext cx="368962" cy="281457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39953" y="1968029"/>
                <a:ext cx="22333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DDI_TRANSACTION_COMPLETE_EVENT</a:t>
                </a:r>
                <a:endParaRPr lang="en-US" sz="1000" dirty="0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667126" y="2560001"/>
              <a:ext cx="1213963" cy="48097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</a:rPr>
                <a:t>DDI </a:t>
              </a:r>
              <a:r>
                <a:rPr lang="en-US" sz="800" dirty="0" err="1">
                  <a:solidFill>
                    <a:schemeClr val="accent1">
                      <a:lumMod val="75000"/>
                    </a:schemeClr>
                  </a:solidFill>
                </a:rPr>
                <a:t>AcceptTitle</a:t>
              </a:r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</a:rPr>
                <a:t> Service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456113" y="4064951"/>
              <a:ext cx="1290709" cy="48097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</a:rPr>
                <a:t>DDI </a:t>
              </a:r>
              <a:r>
                <a:rPr lang="en-US" sz="800" dirty="0" err="1">
                  <a:solidFill>
                    <a:schemeClr val="accent1">
                      <a:lumMod val="75000"/>
                    </a:schemeClr>
                  </a:solidFill>
                </a:rPr>
                <a:t>UpdateService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5" name="Curved Connector 24"/>
            <p:cNvCxnSpPr>
              <a:stCxn id="3" idx="0"/>
              <a:endCxn id="17" idx="1"/>
            </p:cNvCxnSpPr>
            <p:nvPr/>
          </p:nvCxnSpPr>
          <p:spPr>
            <a:xfrm rot="5400000" flipH="1" flipV="1">
              <a:off x="889854" y="2242739"/>
              <a:ext cx="1000326" cy="122480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17" idx="3"/>
              <a:endCxn id="20" idx="1"/>
            </p:cNvCxnSpPr>
            <p:nvPr/>
          </p:nvCxnSpPr>
          <p:spPr>
            <a:xfrm>
              <a:off x="2186900" y="2354978"/>
              <a:ext cx="1480226" cy="445512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0" idx="2"/>
              <a:endCxn id="23" idx="3"/>
            </p:cNvCxnSpPr>
            <p:nvPr/>
          </p:nvCxnSpPr>
          <p:spPr>
            <a:xfrm rot="5400000">
              <a:off x="2900220" y="2315149"/>
              <a:ext cx="648061" cy="209971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3" idx="3"/>
              <a:endCxn id="26" idx="1"/>
            </p:cNvCxnSpPr>
            <p:nvPr/>
          </p:nvCxnSpPr>
          <p:spPr>
            <a:xfrm>
              <a:off x="2174391" y="3689039"/>
              <a:ext cx="1281722" cy="616401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1388552" y="4539087"/>
              <a:ext cx="2303836" cy="527677"/>
              <a:chOff x="1139953" y="1968029"/>
              <a:chExt cx="2303836" cy="527677"/>
            </a:xfrm>
          </p:grpSpPr>
          <p:sp>
            <p:nvSpPr>
              <p:cNvPr id="37" name="Flowchart: Merge 36"/>
              <p:cNvSpPr/>
              <p:nvPr/>
            </p:nvSpPr>
            <p:spPr>
              <a:xfrm>
                <a:off x="1746580" y="2214249"/>
                <a:ext cx="368962" cy="281457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39953" y="1968029"/>
                <a:ext cx="2303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DDI_UPDATESTATUS_COMPLETE_EVENT</a:t>
                </a:r>
                <a:endParaRPr lang="en-US" sz="1000" dirty="0"/>
              </a:p>
            </p:txBody>
          </p:sp>
        </p:grpSp>
        <p:cxnSp>
          <p:nvCxnSpPr>
            <p:cNvPr id="35" name="Curved Connector 34"/>
            <p:cNvCxnSpPr>
              <a:stCxn id="26" idx="2"/>
              <a:endCxn id="37" idx="3"/>
            </p:cNvCxnSpPr>
            <p:nvPr/>
          </p:nvCxnSpPr>
          <p:spPr>
            <a:xfrm rot="5400000">
              <a:off x="2996631" y="3821199"/>
              <a:ext cx="380108" cy="1829568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416551" y="5305425"/>
              <a:ext cx="1289032" cy="42862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accent1">
                      <a:lumMod val="75000"/>
                    </a:schemeClr>
                  </a:solidFill>
                </a:rPr>
                <a:t>BillingService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5" name="Curved Connector 44"/>
            <p:cNvCxnSpPr>
              <a:stCxn id="37" idx="3"/>
              <a:endCxn id="43" idx="1"/>
            </p:cNvCxnSpPr>
            <p:nvPr/>
          </p:nvCxnSpPr>
          <p:spPr>
            <a:xfrm>
              <a:off x="2271900" y="4926036"/>
              <a:ext cx="1144651" cy="593702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1180142" y="5679403"/>
              <a:ext cx="1967205" cy="527677"/>
              <a:chOff x="1139953" y="1968029"/>
              <a:chExt cx="1967205" cy="527677"/>
            </a:xfrm>
          </p:grpSpPr>
          <p:sp>
            <p:nvSpPr>
              <p:cNvPr id="49" name="Flowchart: Merge 48"/>
              <p:cNvSpPr/>
              <p:nvPr/>
            </p:nvSpPr>
            <p:spPr>
              <a:xfrm>
                <a:off x="1746580" y="2214249"/>
                <a:ext cx="368962" cy="281457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139953" y="1968029"/>
                <a:ext cx="19672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ACCEPT_TITLE_COMPLETE_EVENT</a:t>
                </a:r>
                <a:endParaRPr lang="en-US" sz="1000" dirty="0"/>
              </a:p>
            </p:txBody>
          </p:sp>
        </p:grpSp>
        <p:cxnSp>
          <p:nvCxnSpPr>
            <p:cNvPr id="52" name="Curved Connector 51"/>
            <p:cNvCxnSpPr>
              <a:stCxn id="43" idx="2"/>
              <a:endCxn id="49" idx="3"/>
            </p:cNvCxnSpPr>
            <p:nvPr/>
          </p:nvCxnSpPr>
          <p:spPr>
            <a:xfrm rot="5400000">
              <a:off x="2896129" y="4901413"/>
              <a:ext cx="332302" cy="1997578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49" idx="1"/>
              <a:endCxn id="3" idx="2"/>
            </p:cNvCxnSpPr>
            <p:nvPr/>
          </p:nvCxnSpPr>
          <p:spPr>
            <a:xfrm rot="10800000">
              <a:off x="777616" y="3862388"/>
              <a:ext cx="1101395" cy="2203964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6081823" y="2067065"/>
            <a:ext cx="4476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Events/Choreography is a natural way to implement Saga’s pattern</a:t>
            </a:r>
            <a:r>
              <a:rPr lang="en-US" sz="12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All</a:t>
            </a:r>
            <a:r>
              <a:rPr lang="en-US" sz="1200" dirty="0"/>
              <a:t> participants are loosely coupled as they don’t have direct knowledge of each other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099760" y="1509824"/>
            <a:ext cx="53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Pro’s</a:t>
            </a:r>
            <a:endParaRPr 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6234221" y="3842312"/>
            <a:ext cx="4476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</a:t>
            </a:r>
            <a:r>
              <a:rPr lang="en-US" sz="1200" dirty="0" smtClean="0"/>
              <a:t>dding </a:t>
            </a:r>
            <a:r>
              <a:rPr lang="en-US" sz="1200" dirty="0"/>
              <a:t>extra steps in </a:t>
            </a:r>
            <a:r>
              <a:rPr lang="en-US" sz="1200" dirty="0" smtClean="0"/>
              <a:t>the transaction  will be difficult </a:t>
            </a:r>
            <a:r>
              <a:rPr lang="en-US" sz="1200" dirty="0"/>
              <a:t>to track which services listen to which </a:t>
            </a:r>
            <a:r>
              <a:rPr lang="en-US" sz="1200" dirty="0" smtClean="0"/>
              <a:t>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High chance of </a:t>
            </a:r>
            <a:r>
              <a:rPr lang="en-US" sz="1200" dirty="0"/>
              <a:t>cyclic </a:t>
            </a:r>
            <a:r>
              <a:rPr lang="en-US" sz="1200" dirty="0" smtClean="0"/>
              <a:t>dependency  </a:t>
            </a:r>
            <a:r>
              <a:rPr lang="en-US" sz="1200" dirty="0"/>
              <a:t>between services as they have to subscribe to one another’s </a:t>
            </a:r>
            <a:r>
              <a:rPr lang="en-US" sz="1200" dirty="0" smtClean="0"/>
              <a:t>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 </a:t>
            </a:r>
            <a:r>
              <a:rPr lang="en-US" sz="1200" dirty="0" smtClean="0"/>
              <a:t>Testing would </a:t>
            </a:r>
            <a:r>
              <a:rPr lang="en-US" sz="1200" dirty="0"/>
              <a:t>be tricky to implement using this design, in order to simulate the transaction behavior you should have all services running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099760" y="3285071"/>
            <a:ext cx="57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Con’s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947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845" y="147188"/>
            <a:ext cx="10589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800" b="1" dirty="0" smtClean="0"/>
              <a:t>Proposed Workflow </a:t>
            </a:r>
            <a:r>
              <a:rPr lang="en-US" sz="2800" b="1" dirty="0"/>
              <a:t>solution - Saga’s Command/Orchestration </a:t>
            </a:r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85222" y="1499192"/>
            <a:ext cx="4560136" cy="3941820"/>
            <a:chOff x="5758846" y="1865008"/>
            <a:chExt cx="4560136" cy="3941820"/>
          </a:xfrm>
        </p:grpSpPr>
        <p:sp>
          <p:nvSpPr>
            <p:cNvPr id="3" name="Rounded Rectangle 2"/>
            <p:cNvSpPr/>
            <p:nvPr/>
          </p:nvSpPr>
          <p:spPr>
            <a:xfrm>
              <a:off x="5758846" y="2388527"/>
              <a:ext cx="984854" cy="50708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accent1">
                      <a:lumMod val="75000"/>
                    </a:schemeClr>
                  </a:solidFill>
                </a:rPr>
                <a:t>BulkAccept</a:t>
              </a:r>
              <a:endParaRPr lang="en-US" sz="1000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Service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758846" y="3328069"/>
              <a:ext cx="984853" cy="2478759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DDI Saga Orchestrator</a:t>
              </a:r>
            </a:p>
          </p:txBody>
        </p:sp>
        <p:cxnSp>
          <p:nvCxnSpPr>
            <p:cNvPr id="5" name="Straight Arrow Connector 4"/>
            <p:cNvCxnSpPr>
              <a:stCxn id="3" idx="2"/>
              <a:endCxn id="4" idx="0"/>
            </p:cNvCxnSpPr>
            <p:nvPr/>
          </p:nvCxnSpPr>
          <p:spPr>
            <a:xfrm>
              <a:off x="6251273" y="2895611"/>
              <a:ext cx="0" cy="4324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194123" y="2988729"/>
              <a:ext cx="7697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AcceptTitle</a:t>
              </a:r>
              <a:endParaRPr lang="en-US" sz="10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149023" y="2460142"/>
              <a:ext cx="1601312" cy="38695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Execute DDI Accept CMD 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DDI Channel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93571" y="2467429"/>
              <a:ext cx="1125411" cy="48097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DDI </a:t>
              </a:r>
              <a:r>
                <a:rPr lang="en-US" sz="1000" dirty="0" err="1">
                  <a:solidFill>
                    <a:schemeClr val="accent1">
                      <a:lumMod val="75000"/>
                    </a:schemeClr>
                  </a:solidFill>
                </a:rPr>
                <a:t>AcceptTitle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 Service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37993" y="3314686"/>
              <a:ext cx="1125411" cy="48097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DDI </a:t>
              </a:r>
              <a:r>
                <a:rPr lang="en-US" sz="1000" dirty="0" err="1">
                  <a:solidFill>
                    <a:schemeClr val="accent1">
                      <a:lumMod val="75000"/>
                    </a:schemeClr>
                  </a:solidFill>
                </a:rPr>
                <a:t>UpdateService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37993" y="4116858"/>
              <a:ext cx="1125411" cy="42862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accent1">
                      <a:lumMod val="75000"/>
                    </a:schemeClr>
                  </a:solidFill>
                </a:rPr>
                <a:t>BillingService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19448" y="2197571"/>
              <a:ext cx="1847850" cy="3394946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149023" y="3040977"/>
              <a:ext cx="1601312" cy="39742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Execute Update CMD</a:t>
              </a:r>
            </a:p>
            <a:p>
              <a:pPr algn="ctr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Transaction Channel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149023" y="3555175"/>
              <a:ext cx="1601312" cy="38695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Execute  Billing CMD</a:t>
              </a:r>
            </a:p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Billing Channel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149023" y="4966905"/>
              <a:ext cx="1601312" cy="38695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DDI Saga Reply Channel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5" name="Curved Connector 14"/>
            <p:cNvCxnSpPr>
              <a:stCxn id="10" idx="2"/>
              <a:endCxn id="14" idx="3"/>
            </p:cNvCxnSpPr>
            <p:nvPr/>
          </p:nvCxnSpPr>
          <p:spPr>
            <a:xfrm rot="5400000">
              <a:off x="8918069" y="4377749"/>
              <a:ext cx="614897" cy="950364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9" idx="3"/>
              <a:endCxn id="14" idx="3"/>
            </p:cNvCxnSpPr>
            <p:nvPr/>
          </p:nvCxnSpPr>
          <p:spPr>
            <a:xfrm flipH="1">
              <a:off x="8750335" y="3555175"/>
              <a:ext cx="1513069" cy="1605205"/>
            </a:xfrm>
            <a:prstGeom prst="curvedConnector3">
              <a:avLst>
                <a:gd name="adj1" fmla="val -1510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8" idx="3"/>
              <a:endCxn id="14" idx="3"/>
            </p:cNvCxnSpPr>
            <p:nvPr/>
          </p:nvCxnSpPr>
          <p:spPr>
            <a:xfrm flipH="1">
              <a:off x="8750335" y="2707918"/>
              <a:ext cx="1568647" cy="2452462"/>
            </a:xfrm>
            <a:prstGeom prst="curvedConnector3">
              <a:avLst>
                <a:gd name="adj1" fmla="val -1457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3"/>
              <a:endCxn id="8" idx="1"/>
            </p:cNvCxnSpPr>
            <p:nvPr/>
          </p:nvCxnSpPr>
          <p:spPr>
            <a:xfrm>
              <a:off x="8750335" y="2653617"/>
              <a:ext cx="443236" cy="54301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2" idx="3"/>
              <a:endCxn id="9" idx="1"/>
            </p:cNvCxnSpPr>
            <p:nvPr/>
          </p:nvCxnSpPr>
          <p:spPr>
            <a:xfrm>
              <a:off x="8750335" y="3239691"/>
              <a:ext cx="387658" cy="315484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4" idx="3"/>
              <a:endCxn id="7" idx="1"/>
            </p:cNvCxnSpPr>
            <p:nvPr/>
          </p:nvCxnSpPr>
          <p:spPr>
            <a:xfrm flipV="1">
              <a:off x="6743699" y="2653617"/>
              <a:ext cx="405324" cy="191383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4" idx="3"/>
              <a:endCxn id="12" idx="1"/>
            </p:cNvCxnSpPr>
            <p:nvPr/>
          </p:nvCxnSpPr>
          <p:spPr>
            <a:xfrm flipV="1">
              <a:off x="6743699" y="3239691"/>
              <a:ext cx="405324" cy="132775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4" idx="3"/>
              <a:endCxn id="13" idx="1"/>
            </p:cNvCxnSpPr>
            <p:nvPr/>
          </p:nvCxnSpPr>
          <p:spPr>
            <a:xfrm flipV="1">
              <a:off x="6743699" y="3748650"/>
              <a:ext cx="405324" cy="818799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4" idx="1"/>
            </p:cNvCxnSpPr>
            <p:nvPr/>
          </p:nvCxnSpPr>
          <p:spPr>
            <a:xfrm rot="10800000">
              <a:off x="6743709" y="4833028"/>
              <a:ext cx="405315" cy="327353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228021" y="1865008"/>
              <a:ext cx="1371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Message Broker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5" name="Curved Connector 24"/>
            <p:cNvCxnSpPr>
              <a:stCxn id="13" idx="3"/>
              <a:endCxn id="10" idx="1"/>
            </p:cNvCxnSpPr>
            <p:nvPr/>
          </p:nvCxnSpPr>
          <p:spPr>
            <a:xfrm>
              <a:off x="8750335" y="3748650"/>
              <a:ext cx="387658" cy="582521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5485639" y="1578182"/>
            <a:ext cx="557847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200" dirty="0"/>
              <a:t>Avoid cyclic dependencies between services, as the saga orchestrator invokes the saga participants but the participants do not invoke the orchestrator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200" dirty="0"/>
              <a:t>Centralize the orchestration of the distributed transaction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200" dirty="0"/>
              <a:t>Reduce participants complexity as they only need to execute/reply commands.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200" dirty="0"/>
              <a:t>Easier to be implemented and tested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200" dirty="0"/>
              <a:t>The transaction complexity remains linear when new steps are added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200" dirty="0"/>
              <a:t>Rollbacks are easier to manage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200" dirty="0"/>
              <a:t>If </a:t>
            </a:r>
            <a:r>
              <a:rPr lang="en-US" sz="1200" dirty="0" smtClean="0"/>
              <a:t>we have </a:t>
            </a:r>
            <a:r>
              <a:rPr lang="en-US" sz="1200" dirty="0"/>
              <a:t>a second transaction willing to change the same target object, </a:t>
            </a:r>
            <a:r>
              <a:rPr lang="en-US" sz="1200" dirty="0" smtClean="0"/>
              <a:t>then it </a:t>
            </a:r>
            <a:r>
              <a:rPr lang="en-US" sz="1200" dirty="0"/>
              <a:t>can easily put it on hold on the orchestrator until the first transaction ends.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5639" y="1191415"/>
            <a:ext cx="53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Pro’s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525307" y="3467907"/>
            <a:ext cx="57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Con’s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581650" y="3805128"/>
            <a:ext cx="55784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risk </a:t>
            </a:r>
            <a:r>
              <a:rPr lang="en-US" sz="1200" dirty="0"/>
              <a:t>of concentrating too much logic in the orchestrator and ending up with an architecture where the smart orchestrator tells dumb services what to do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 </a:t>
            </a:r>
            <a:r>
              <a:rPr lang="en-US" sz="1200" dirty="0" smtClean="0"/>
              <a:t>Increases </a:t>
            </a:r>
            <a:r>
              <a:rPr lang="en-US" sz="1200" dirty="0"/>
              <a:t>infrastructure complexity as </a:t>
            </a:r>
            <a:r>
              <a:rPr lang="en-US" sz="1200" dirty="0" smtClean="0"/>
              <a:t>we will </a:t>
            </a:r>
            <a:r>
              <a:rPr lang="en-US" sz="1200" dirty="0"/>
              <a:t>need to manage an extra service.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75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rp Template 2014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Santhu 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Corp Template 2014" id="{3C56ABA0-CDD6-4714-974F-9FD8DCDB5ECF}" vid="{375C4A85-3F95-4A6F-AB8F-CDA4614EA1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22144</TotalTime>
  <Words>400</Words>
  <Application>Microsoft Office PowerPoint</Application>
  <PresentationFormat>Custom</PresentationFormat>
  <Paragraphs>83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1_Office Theme</vt:lpstr>
      <vt:lpstr>Corp Template 2014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TATA Consultancy Services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WK CTLS Transformation Workshop</dc:title>
  <dc:creator>Rajarshi Saha</dc:creator>
  <cp:lastModifiedBy>Dinakaran</cp:lastModifiedBy>
  <cp:revision>553</cp:revision>
  <dcterms:created xsi:type="dcterms:W3CDTF">2017-07-03T08:43:32Z</dcterms:created>
  <dcterms:modified xsi:type="dcterms:W3CDTF">2018-03-30T00:58:37Z</dcterms:modified>
</cp:coreProperties>
</file>