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5.xml" ContentType="application/vnd.openxmlformats-officedocument.presentationml.slide+xml"/>
  <Override PartName="/ppt/slides/slide6.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20029" autoAdjust="0"/>
    <p:restoredTop sz="94660"/>
  </p:normalViewPr>
  <p:slideViewPr>
    <p:cSldViewPr snapToGrid="0">
      <p:cViewPr varScale="1">
        <p:scale>
          <a:sx n="78" d="100"/>
          <a:sy n="78" d="100"/>
        </p:scale>
        <p:origin x="96" y="20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rifat\OneDrive\Desktop\Computer%20Course\Ans%202.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Walton Hi-Tech Industries PLC. CVP Graph</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Sheet1!$D$6</c:f>
              <c:strCache>
                <c:ptCount val="1"/>
                <c:pt idx="0">
                  <c:v>Total costs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Sheet1!$A$7:$A$14</c:f>
              <c:numCache>
                <c:formatCode>General</c:formatCode>
                <c:ptCount val="8"/>
                <c:pt idx="0">
                  <c:v>0.0</c:v>
                </c:pt>
                <c:pt idx="1">
                  <c:v>400000.0</c:v>
                </c:pt>
                <c:pt idx="2">
                  <c:v>800000.0</c:v>
                </c:pt>
                <c:pt idx="3">
                  <c:v>1200000.0</c:v>
                </c:pt>
                <c:pt idx="4">
                  <c:v>1600000.0</c:v>
                </c:pt>
                <c:pt idx="5">
                  <c:v>2000000.0</c:v>
                </c:pt>
                <c:pt idx="6">
                  <c:v>2400000.0</c:v>
                </c:pt>
                <c:pt idx="7">
                  <c:v>2800000.0</c:v>
                </c:pt>
              </c:numCache>
            </c:numRef>
          </c:cat>
          <c:val>
            <c:numRef>
              <c:f>Sheet1!$D$7:$D$14</c:f>
              <c:numCache>
                <c:formatCode>General</c:formatCode>
                <c:ptCount val="8"/>
                <c:pt idx="0">
                  <c:v>4445618333</c:v>
                </c:pt>
                <c:pt idx="1">
                  <c:v>13856418333</c:v>
                </c:pt>
                <c:pt idx="2">
                  <c:v>23267218333</c:v>
                </c:pt>
                <c:pt idx="3">
                  <c:v>32678018333</c:v>
                </c:pt>
                <c:pt idx="4">
                  <c:v>42088818333</c:v>
                </c:pt>
                <c:pt idx="5">
                  <c:v>51499618333</c:v>
                </c:pt>
                <c:pt idx="6">
                  <c:v>60910418333</c:v>
                </c:pt>
                <c:pt idx="7">
                  <c:v>70321218333</c:v>
                </c:pt>
              </c:numCache>
            </c:numRef>
          </c:val>
          <c:smooth val="0"/>
        </c:ser>
        <c:ser>
          <c:idx val="1"/>
          <c:order val="1"/>
          <c:tx>
            <c:strRef>
              <c:f>Sheet1!$E$6</c:f>
              <c:strCache>
                <c:ptCount val="1"/>
                <c:pt idx="0">
                  <c:v>Tatal revenue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Sheet1!$A$7:$A$14</c:f>
              <c:numCache>
                <c:formatCode>General</c:formatCode>
                <c:ptCount val="8"/>
                <c:pt idx="0">
                  <c:v>0.0</c:v>
                </c:pt>
                <c:pt idx="1">
                  <c:v>400000.0</c:v>
                </c:pt>
                <c:pt idx="2">
                  <c:v>800000.0</c:v>
                </c:pt>
                <c:pt idx="3">
                  <c:v>1200000.0</c:v>
                </c:pt>
                <c:pt idx="4">
                  <c:v>1600000.0</c:v>
                </c:pt>
                <c:pt idx="5">
                  <c:v>2000000.0</c:v>
                </c:pt>
                <c:pt idx="6">
                  <c:v>2400000.0</c:v>
                </c:pt>
                <c:pt idx="7">
                  <c:v>2800000.0</c:v>
                </c:pt>
              </c:numCache>
            </c:numRef>
          </c:cat>
          <c:val>
            <c:numRef>
              <c:f>Sheet1!$E$7:$E$14</c:f>
              <c:numCache>
                <c:formatCode>General</c:formatCode>
                <c:ptCount val="8"/>
                <c:pt idx="0">
                  <c:v>0.0</c:v>
                </c:pt>
                <c:pt idx="1">
                  <c:v>1.35628E+10</c:v>
                </c:pt>
                <c:pt idx="2">
                  <c:v>2.71256E+10</c:v>
                </c:pt>
                <c:pt idx="3">
                  <c:v>4.06884E+10</c:v>
                </c:pt>
                <c:pt idx="4">
                  <c:v>5.42512E+10</c:v>
                </c:pt>
                <c:pt idx="5">
                  <c:v>6.7814E+10</c:v>
                </c:pt>
                <c:pt idx="6">
                  <c:v>8.13768E+10</c:v>
                </c:pt>
                <c:pt idx="7">
                  <c:v>9.49396E+10</c:v>
                </c:pt>
              </c:numCache>
            </c:numRef>
          </c:val>
          <c:smooth val="0"/>
        </c:ser>
        <c:dLbls>
          <c:showLegendKey val="0"/>
          <c:showVal val="0"/>
          <c:showCatName val="0"/>
          <c:showSerName val="0"/>
          <c:showPercent val="0"/>
          <c:showBubbleSize val="0"/>
        </c:dLbls>
        <c:marker val="1"/>
        <c:smooth val="0"/>
        <c:axId val="1531403823"/>
        <c:axId val="1531408623"/>
      </c:lineChart>
      <c:catAx>
        <c:axId val="15314038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Units</a:t>
                </a:r>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31408623"/>
        <c:crosses val="autoZero"/>
        <c:auto val="1"/>
        <c:lblAlgn val="ctr"/>
        <c:lblOffset val="100"/>
        <c:noMultiLvlLbl val="0"/>
      </c:catAx>
      <c:valAx>
        <c:axId val="1531408623"/>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Amount in Taka </a:t>
                </a:r>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1403823"/>
        <c:crosses val="autoZero"/>
        <c:crossBetween val="between"/>
        <c:dispUnits>
          <c:builtInUnit val="millions"/>
          <c:dispUnitsLbl>
            <c:layout>
              <c:manualLayout>
                <c:xMode val="edge"/>
                <c:yMode val="edge"/>
                <c:x val="0.021805639679655424"/>
                <c:y val="0.26162376237623763"/>
              </c:manualLayout>
            </c:layout>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(Millions)</a:t>
                  </a:r>
                </a:p>
              </c:rich>
            </c:tx>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'[Ans 2.xlsx]Sheet2'!$B$1</c:f>
              <c:strCache>
                <c:ptCount val="1"/>
                <c:pt idx="0">
                  <c:v>Current Ratio </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val>
            <c:numRef>
              <c:f>'[Ans 2.xlsx]Sheet2'!$B$2:$B$11</c:f>
              <c:numCache>
                <c:formatCode>General</c:formatCode>
                <c:ptCount val="10"/>
                <c:pt idx="0">
                  <c:v>1.19</c:v>
                </c:pt>
                <c:pt idx="1">
                  <c:v>1.06</c:v>
                </c:pt>
                <c:pt idx="2">
                  <c:v>1.28</c:v>
                </c:pt>
                <c:pt idx="3">
                  <c:v>1.46</c:v>
                </c:pt>
                <c:pt idx="4">
                  <c:v>1.3</c:v>
                </c:pt>
                <c:pt idx="5">
                  <c:v>1.31</c:v>
                </c:pt>
                <c:pt idx="6">
                  <c:v>1.66</c:v>
                </c:pt>
                <c:pt idx="7">
                  <c:v>1.39</c:v>
                </c:pt>
                <c:pt idx="8">
                  <c:v>1.35</c:v>
                </c:pt>
                <c:pt idx="9">
                  <c:v>1.37</c:v>
                </c:pt>
              </c:numCache>
            </c:numRef>
          </c:val>
        </c:ser>
        <c:dLbls>
          <c:showLegendKey val="0"/>
          <c:showVal val="0"/>
          <c:showCatName val="0"/>
          <c:showSerName val="0"/>
          <c:showPercent val="0"/>
          <c:showBubbleSize val="0"/>
        </c:dLbls>
        <c:gapWidth val="65"/>
        <c:shape val="box"/>
        <c:axId val="1730359695"/>
        <c:axId val="1730358031"/>
        <c:axId val="0"/>
      </c:bar3DChart>
      <c:catAx>
        <c:axId val="1730359695"/>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30358031"/>
        <c:crosses val="autoZero"/>
        <c:auto val="1"/>
        <c:lblAlgn val="ctr"/>
        <c:lblOffset val="100"/>
        <c:noMultiLvlLbl val="0"/>
      </c:catAx>
      <c:valAx>
        <c:axId val="1730358031"/>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730359695"/>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9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8" name=""/>
        <p:cNvGrpSpPr/>
        <p:nvPr/>
      </p:nvGrpSpPr>
      <p:grpSpPr>
        <a:xfrm>
          <a:off x="0" y="0"/>
          <a:ext cx="0" cy="0"/>
          <a:chOff x="0" y="0"/>
          <a:chExt cx="0" cy="0"/>
        </a:xfrm>
      </p:grpSpPr>
      <p:grpSp>
        <p:nvGrpSpPr>
          <p:cNvPr id="29"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10/4/2024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9" name=""/>
        <p:cNvGrpSpPr/>
        <p:nvPr/>
      </p:nvGrpSpPr>
      <p:grpSpPr>
        <a:xfrm>
          <a:off x="0" y="0"/>
          <a:ext cx="0" cy="0"/>
          <a:chOff x="0" y="0"/>
          <a:chExt cx="0" cy="0"/>
        </a:xfrm>
      </p:grpSpPr>
      <p:sp>
        <p:nvSpPr>
          <p:cNvPr id="104866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66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9" name="Date Placeholder 3"/>
          <p:cNvSpPr>
            <a:spLocks noGrp="1"/>
          </p:cNvSpPr>
          <p:nvPr>
            <p:ph type="dt" sz="half" idx="10"/>
          </p:nvPr>
        </p:nvSpPr>
        <p:spPr/>
        <p:txBody>
          <a:bodyPr/>
          <a:p>
            <a:fld id="{B61BEF0D-F0BB-DE4B-95CE-6DB70DBA9567}" type="datetimeFigureOut">
              <a:rPr dirty="0" lang="en-US"/>
              <a:t>10/4/2024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2" name=""/>
        <p:cNvGrpSpPr/>
        <p:nvPr/>
      </p:nvGrpSpPr>
      <p:grpSpPr>
        <a:xfrm>
          <a:off x="0" y="0"/>
          <a:ext cx="0" cy="0"/>
          <a:chOff x="0" y="0"/>
          <a:chExt cx="0" cy="0"/>
        </a:xfrm>
      </p:grpSpPr>
      <p:sp>
        <p:nvSpPr>
          <p:cNvPr id="104862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2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2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10/4/2024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33"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4"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48" name=""/>
        <p:cNvGrpSpPr/>
        <p:nvPr/>
      </p:nvGrpSpPr>
      <p:grpSpPr>
        <a:xfrm>
          <a:off x="0" y="0"/>
          <a:ext cx="0" cy="0"/>
          <a:chOff x="0" y="0"/>
          <a:chExt cx="0" cy="0"/>
        </a:xfrm>
      </p:grpSpPr>
      <p:sp>
        <p:nvSpPr>
          <p:cNvPr id="1048662"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66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4" name="Date Placeholder 3"/>
          <p:cNvSpPr>
            <a:spLocks noGrp="1"/>
          </p:cNvSpPr>
          <p:nvPr>
            <p:ph type="dt" sz="half" idx="10"/>
          </p:nvPr>
        </p:nvSpPr>
        <p:spPr/>
        <p:txBody>
          <a:bodyPr/>
          <a:p>
            <a:fld id="{B61BEF0D-F0BB-DE4B-95CE-6DB70DBA9567}" type="datetimeFigureOut">
              <a:rPr dirty="0" lang="en-US"/>
              <a:t>10/4/2024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1" name=""/>
        <p:cNvGrpSpPr/>
        <p:nvPr/>
      </p:nvGrpSpPr>
      <p:grpSpPr>
        <a:xfrm>
          <a:off x="0" y="0"/>
          <a:ext cx="0" cy="0"/>
          <a:chOff x="0" y="0"/>
          <a:chExt cx="0" cy="0"/>
        </a:xfrm>
      </p:grpSpPr>
      <p:sp>
        <p:nvSpPr>
          <p:cNvPr id="104861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2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2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22" name="Date Placeholder 3"/>
          <p:cNvSpPr>
            <a:spLocks noGrp="1"/>
          </p:cNvSpPr>
          <p:nvPr>
            <p:ph type="dt" sz="half" idx="10"/>
          </p:nvPr>
        </p:nvSpPr>
        <p:spPr/>
        <p:txBody>
          <a:bodyPr/>
          <a:p>
            <a:fld id="{B61BEF0D-F0BB-DE4B-95CE-6DB70DBA9567}" type="datetimeFigureOut">
              <a:rPr dirty="0" lang="en-US"/>
              <a:t>10/4/2024</a:t>
            </a:fld>
            <a:endParaRPr dirty="0" lang="en-US"/>
          </a:p>
        </p:txBody>
      </p:sp>
      <p:sp>
        <p:nvSpPr>
          <p:cNvPr id="1048623" name="Footer Placeholder 4"/>
          <p:cNvSpPr>
            <a:spLocks noGrp="1"/>
          </p:cNvSpPr>
          <p:nvPr>
            <p:ph type="ftr" sz="quarter" idx="11"/>
          </p:nvPr>
        </p:nvSpPr>
        <p:spPr/>
        <p:txBody>
          <a:bodyPr/>
          <a:p>
            <a:endParaRPr dirty="0" lang="en-US"/>
          </a:p>
        </p:txBody>
      </p:sp>
      <p:sp>
        <p:nvSpPr>
          <p:cNvPr id="104862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2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2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1" name=""/>
        <p:cNvGrpSpPr/>
        <p:nvPr/>
      </p:nvGrpSpPr>
      <p:grpSpPr>
        <a:xfrm>
          <a:off x="0" y="0"/>
          <a:ext cx="0" cy="0"/>
          <a:chOff x="0" y="0"/>
          <a:chExt cx="0" cy="0"/>
        </a:xfrm>
      </p:grpSpPr>
      <p:sp>
        <p:nvSpPr>
          <p:cNvPr id="104867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67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8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10/4/2024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1" name="Title 1"/>
          <p:cNvSpPr>
            <a:spLocks noGrp="1"/>
          </p:cNvSpPr>
          <p:nvPr>
            <p:ph type="title"/>
          </p:nvPr>
        </p:nvSpPr>
        <p:spPr/>
        <p:txBody>
          <a:bodyPr/>
          <a:p>
            <a:r>
              <a:rPr lang="en-US" smtClean="0"/>
              <a:t>Click to edit Master title style</a:t>
            </a:r>
            <a:endParaRPr dirty="0" lang="en-US"/>
          </a:p>
        </p:txBody>
      </p:sp>
      <p:sp>
        <p:nvSpPr>
          <p:cNvPr id="1048642"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3" name="Date Placeholder 3"/>
          <p:cNvSpPr>
            <a:spLocks noGrp="1"/>
          </p:cNvSpPr>
          <p:nvPr>
            <p:ph type="dt" sz="half" idx="10"/>
          </p:nvPr>
        </p:nvSpPr>
        <p:spPr/>
        <p:txBody>
          <a:bodyPr/>
          <a:p>
            <a:fld id="{55C6B4A9-1611-4792-9094-5F34BCA07E0B}" type="datetimeFigureOut">
              <a:rPr dirty="0" lang="en-US"/>
              <a:t>10/4/2024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90"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691"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2" name="Date Placeholder 3"/>
          <p:cNvSpPr>
            <a:spLocks noGrp="1"/>
          </p:cNvSpPr>
          <p:nvPr>
            <p:ph type="dt" sz="half" idx="10"/>
          </p:nvPr>
        </p:nvSpPr>
        <p:spPr/>
        <p:txBody>
          <a:bodyPr/>
          <a:p>
            <a:fld id="{B61BEF0D-F0BB-DE4B-95CE-6DB70DBA9567}" type="datetimeFigureOut">
              <a:rPr dirty="0" lang="en-US"/>
              <a:t>10/4/2024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605"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6" name="Date Placeholder 3"/>
          <p:cNvSpPr>
            <a:spLocks noGrp="1"/>
          </p:cNvSpPr>
          <p:nvPr>
            <p:ph type="dt" sz="half" idx="10"/>
          </p:nvPr>
        </p:nvSpPr>
        <p:spPr/>
        <p:txBody>
          <a:bodyPr/>
          <a:p>
            <a:fld id="{B61BEF0D-F0BB-DE4B-95CE-6DB70DBA9567}" type="datetimeFigureOut">
              <a:rPr dirty="0" lang="en-US"/>
              <a:t>10/4/2024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46"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47"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48" name="Date Placeholder 3"/>
          <p:cNvSpPr>
            <a:spLocks noGrp="1"/>
          </p:cNvSpPr>
          <p:nvPr>
            <p:ph type="dt" sz="half" idx="10"/>
          </p:nvPr>
        </p:nvSpPr>
        <p:spPr/>
        <p:txBody>
          <a:bodyPr/>
          <a:p>
            <a:fld id="{B61BEF0D-F0BB-DE4B-95CE-6DB70DBA9567}" type="datetimeFigureOut">
              <a:rPr dirty="0" lang="en-US"/>
              <a:t>10/4/2024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72" name="Title 1"/>
          <p:cNvSpPr>
            <a:spLocks noGrp="1"/>
          </p:cNvSpPr>
          <p:nvPr>
            <p:ph type="title"/>
          </p:nvPr>
        </p:nvSpPr>
        <p:spPr/>
        <p:txBody>
          <a:bodyPr/>
          <a:p>
            <a:r>
              <a:rPr lang="en-US" smtClean="0"/>
              <a:t>Click to edit Master title style</a:t>
            </a:r>
            <a:endParaRPr dirty="0" lang="en-US"/>
          </a:p>
        </p:txBody>
      </p:sp>
      <p:sp>
        <p:nvSpPr>
          <p:cNvPr id="1048673"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4"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5" name="Date Placeholder 4"/>
          <p:cNvSpPr>
            <a:spLocks noGrp="1"/>
          </p:cNvSpPr>
          <p:nvPr>
            <p:ph type="dt" sz="half" idx="10"/>
          </p:nvPr>
        </p:nvSpPr>
        <p:spPr/>
        <p:txBody>
          <a:bodyPr/>
          <a:p>
            <a:fld id="{EB712588-04B1-427B-82EE-E8DB90309F08}" type="datetimeFigureOut">
              <a:rPr dirty="0" lang="en-US"/>
              <a:t>10/4/2024</a:t>
            </a:fld>
            <a:endParaRPr dirty="0" lang="en-US"/>
          </a:p>
        </p:txBody>
      </p:sp>
      <p:sp>
        <p:nvSpPr>
          <p:cNvPr id="1048676" name="Footer Placeholder 5"/>
          <p:cNvSpPr>
            <a:spLocks noGrp="1"/>
          </p:cNvSpPr>
          <p:nvPr>
            <p:ph type="ftr" sz="quarter" idx="11"/>
          </p:nvPr>
        </p:nvSpPr>
        <p:spPr/>
        <p:txBody>
          <a:bodyPr/>
          <a:p>
            <a:endParaRPr dirty="0" lang="en-US"/>
          </a:p>
        </p:txBody>
      </p:sp>
      <p:sp>
        <p:nvSpPr>
          <p:cNvPr id="1048677"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51" name="Title 1"/>
          <p:cNvSpPr>
            <a:spLocks noGrp="1"/>
          </p:cNvSpPr>
          <p:nvPr>
            <p:ph type="title"/>
          </p:nvPr>
        </p:nvSpPr>
        <p:spPr/>
        <p:txBody>
          <a:bodyPr/>
          <a:p>
            <a:r>
              <a:rPr lang="en-US" smtClean="0"/>
              <a:t>Click to edit Master title style</a:t>
            </a:r>
            <a:endParaRPr dirty="0" lang="en-US"/>
          </a:p>
        </p:txBody>
      </p:sp>
      <p:sp>
        <p:nvSpPr>
          <p:cNvPr id="1048652"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3"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4"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5"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6" name="Date Placeholder 6"/>
          <p:cNvSpPr>
            <a:spLocks noGrp="1"/>
          </p:cNvSpPr>
          <p:nvPr>
            <p:ph type="dt" sz="half" idx="10"/>
          </p:nvPr>
        </p:nvSpPr>
        <p:spPr/>
        <p:txBody>
          <a:bodyPr/>
          <a:p>
            <a:fld id="{B61BEF0D-F0BB-DE4B-95CE-6DB70DBA9567}" type="datetimeFigureOut">
              <a:rPr dirty="0" lang="en-US"/>
              <a:t>10/4/2024</a:t>
            </a:fld>
            <a:endParaRPr dirty="0" lang="en-US"/>
          </a:p>
        </p:txBody>
      </p:sp>
      <p:sp>
        <p:nvSpPr>
          <p:cNvPr id="1048657" name="Footer Placeholder 7"/>
          <p:cNvSpPr>
            <a:spLocks noGrp="1"/>
          </p:cNvSpPr>
          <p:nvPr>
            <p:ph type="ftr" sz="quarter" idx="11"/>
          </p:nvPr>
        </p:nvSpPr>
        <p:spPr/>
        <p:txBody>
          <a:bodyPr/>
          <a:p>
            <a:endParaRPr dirty="0" lang="en-US"/>
          </a:p>
        </p:txBody>
      </p:sp>
      <p:sp>
        <p:nvSpPr>
          <p:cNvPr id="1048658"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5"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16" name="Date Placeholder 2"/>
          <p:cNvSpPr>
            <a:spLocks noGrp="1"/>
          </p:cNvSpPr>
          <p:nvPr>
            <p:ph type="dt" sz="half" idx="10"/>
          </p:nvPr>
        </p:nvSpPr>
        <p:spPr/>
        <p:txBody>
          <a:bodyPr/>
          <a:p>
            <a:fld id="{B61BEF0D-F0BB-DE4B-95CE-6DB70DBA9567}" type="datetimeFigureOut">
              <a:rPr dirty="0" lang="en-US"/>
              <a:t>10/4/2024</a:t>
            </a:fld>
            <a:endParaRPr dirty="0" lang="en-US"/>
          </a:p>
        </p:txBody>
      </p:sp>
      <p:sp>
        <p:nvSpPr>
          <p:cNvPr id="1048617" name="Footer Placeholder 3"/>
          <p:cNvSpPr>
            <a:spLocks noGrp="1"/>
          </p:cNvSpPr>
          <p:nvPr>
            <p:ph type="ftr" sz="quarter" idx="11"/>
          </p:nvPr>
        </p:nvSpPr>
        <p:spPr/>
        <p:txBody>
          <a:bodyPr/>
          <a:p>
            <a:endParaRPr dirty="0" lang="en-US"/>
          </a:p>
        </p:txBody>
      </p:sp>
      <p:sp>
        <p:nvSpPr>
          <p:cNvPr id="104861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9" name="Date Placeholder 1"/>
          <p:cNvSpPr>
            <a:spLocks noGrp="1"/>
          </p:cNvSpPr>
          <p:nvPr>
            <p:ph type="dt" sz="half" idx="10"/>
          </p:nvPr>
        </p:nvSpPr>
        <p:spPr/>
        <p:txBody>
          <a:bodyPr/>
          <a:p>
            <a:fld id="{B61BEF0D-F0BB-DE4B-95CE-6DB70DBA9567}" type="datetimeFigureOut">
              <a:rPr dirty="0" lang="en-US"/>
              <a:t>10/4/2024</a:t>
            </a:fld>
            <a:endParaRPr dirty="0" lang="en-US"/>
          </a:p>
        </p:txBody>
      </p:sp>
      <p:sp>
        <p:nvSpPr>
          <p:cNvPr id="1048660" name="Footer Placeholder 2"/>
          <p:cNvSpPr>
            <a:spLocks noGrp="1"/>
          </p:cNvSpPr>
          <p:nvPr>
            <p:ph type="ftr" sz="quarter" idx="11"/>
          </p:nvPr>
        </p:nvSpPr>
        <p:spPr/>
        <p:txBody>
          <a:bodyPr/>
          <a:p>
            <a:endParaRPr dirty="0" lang="en-US"/>
          </a:p>
        </p:txBody>
      </p:sp>
      <p:sp>
        <p:nvSpPr>
          <p:cNvPr id="104866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84"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685"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687" name="Date Placeholder 4"/>
          <p:cNvSpPr>
            <a:spLocks noGrp="1"/>
          </p:cNvSpPr>
          <p:nvPr>
            <p:ph type="dt" sz="half" idx="10"/>
          </p:nvPr>
        </p:nvSpPr>
        <p:spPr/>
        <p:txBody>
          <a:bodyPr/>
          <a:p>
            <a:fld id="{42A54C80-263E-416B-A8E0-580EDEADCBDC}" type="datetimeFigureOut">
              <a:rPr dirty="0" lang="en-US"/>
              <a:t>10/4/2024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35"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3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3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38" name="Date Placeholder 4"/>
          <p:cNvSpPr>
            <a:spLocks noGrp="1"/>
          </p:cNvSpPr>
          <p:nvPr>
            <p:ph type="dt" sz="half" idx="10"/>
          </p:nvPr>
        </p:nvSpPr>
        <p:spPr/>
        <p:txBody>
          <a:bodyPr/>
          <a:p>
            <a:fld id="{B61BEF0D-F0BB-DE4B-95CE-6DB70DBA9567}" type="datetimeFigureOut">
              <a:rPr dirty="0" lang="en-US"/>
              <a:t>10/4/2024</a:t>
            </a:fld>
            <a:endParaRPr dirty="0" lang="en-US"/>
          </a:p>
        </p:txBody>
      </p:sp>
      <p:sp>
        <p:nvSpPr>
          <p:cNvPr id="1048639" name="Footer Placeholder 5"/>
          <p:cNvSpPr>
            <a:spLocks noGrp="1"/>
          </p:cNvSpPr>
          <p:nvPr>
            <p:ph type="ftr" sz="quarter" idx="11"/>
          </p:nvPr>
        </p:nvSpPr>
        <p:spPr/>
        <p:txBody>
          <a:bodyPr/>
          <a:p>
            <a:endParaRPr dirty="0" lang="en-US"/>
          </a:p>
        </p:txBody>
      </p:sp>
      <p:sp>
        <p:nvSpPr>
          <p:cNvPr id="104864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0" name=""/>
        <p:cNvGrpSpPr/>
        <p:nvPr/>
      </p:nvGrpSpPr>
      <p:grpSpPr>
        <a:xfrm>
          <a:off x="0" y="0"/>
          <a:ext cx="0" cy="0"/>
          <a:chOff x="0" y="0"/>
          <a:chExt cx="0" cy="0"/>
        </a:xfrm>
      </p:grpSpPr>
      <p:grpSp>
        <p:nvGrpSpPr>
          <p:cNvPr id="11"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10/4/2024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2" name="Title 1"/>
          <p:cNvSpPr>
            <a:spLocks noGrp="1"/>
          </p:cNvSpPr>
          <p:nvPr>
            <p:ph type="ctrTitle"/>
          </p:nvPr>
        </p:nvSpPr>
        <p:spPr>
          <a:xfrm>
            <a:off x="2224822" y="1431141"/>
            <a:ext cx="7766936" cy="1646302"/>
          </a:xfrm>
        </p:spPr>
        <p:txBody>
          <a:bodyPr/>
          <a:p>
            <a:pPr algn="ctr"/>
            <a:r>
              <a:rPr dirty="0" lang="en-US" smtClean="0"/>
              <a:t>H</a:t>
            </a:r>
            <a:r>
              <a:rPr dirty="0" lang="en-US" smtClean="0"/>
              <a:t>a</a:t>
            </a:r>
            <a:r>
              <a:rPr dirty="0" lang="en-US" smtClean="0"/>
              <a:t>s</a:t>
            </a:r>
            <a:r>
              <a:rPr dirty="0" lang="en-US" smtClean="0"/>
              <a:t>i</a:t>
            </a:r>
            <a:r>
              <a:rPr dirty="0" lang="en-US" smtClean="0"/>
              <a:t>b</a:t>
            </a:r>
            <a:r>
              <a:rPr dirty="0" lang="en-US" smtClean="0"/>
              <a:t>u</a:t>
            </a:r>
            <a:r>
              <a:rPr dirty="0" lang="en-US" smtClean="0"/>
              <a:t>l</a:t>
            </a:r>
            <a:r>
              <a:rPr dirty="0" lang="en-US" smtClean="0"/>
              <a:t> </a:t>
            </a:r>
            <a:r>
              <a:rPr dirty="0" lang="en-US" smtClean="0"/>
              <a:t>I</a:t>
            </a:r>
            <a:r>
              <a:rPr dirty="0" lang="en-US" smtClean="0"/>
              <a:t>s</a:t>
            </a:r>
            <a:r>
              <a:rPr dirty="0" lang="en-US" smtClean="0"/>
              <a:t>l</a:t>
            </a:r>
            <a:r>
              <a:rPr dirty="0" lang="en-US" smtClean="0"/>
              <a:t>a</a:t>
            </a:r>
            <a:r>
              <a:rPr dirty="0" lang="en-US" smtClean="0"/>
              <a:t>m</a:t>
            </a:r>
            <a:r>
              <a:rPr dirty="0" lang="en-US" smtClean="0"/>
              <a:t> </a:t>
            </a:r>
            <a:r>
              <a:rPr dirty="0" lang="en-US" smtClean="0"/>
              <a:t>S</a:t>
            </a:r>
            <a:r>
              <a:rPr dirty="0" lang="en-US" smtClean="0"/>
              <a:t>o</a:t>
            </a:r>
            <a:r>
              <a:rPr dirty="0" lang="en-US" smtClean="0"/>
              <a:t>v</a:t>
            </a:r>
            <a:r>
              <a:rPr dirty="0" lang="en-US" smtClean="0"/>
              <a:t>o</a:t>
            </a:r>
            <a:r>
              <a:rPr dirty="0" lang="en-US" smtClean="0"/>
              <a:t>n</a:t>
            </a:r>
            <a:endParaRPr dirty="0" lang="en-US"/>
          </a:p>
        </p:txBody>
      </p:sp>
      <p:sp>
        <p:nvSpPr>
          <p:cNvPr id="1048603" name="Subtitle 2"/>
          <p:cNvSpPr>
            <a:spLocks noGrp="1"/>
          </p:cNvSpPr>
          <p:nvPr>
            <p:ph type="subTitle" idx="1"/>
          </p:nvPr>
        </p:nvSpPr>
        <p:spPr>
          <a:xfrm>
            <a:off x="2740741" y="3175762"/>
            <a:ext cx="6735098" cy="1096899"/>
          </a:xfrm>
        </p:spPr>
        <p:txBody>
          <a:bodyPr>
            <a:normAutofit/>
          </a:bodyPr>
          <a:p>
            <a:pPr algn="ctr"/>
            <a:r>
              <a:rPr dirty="0" sz="2600" lang="en-US" smtClean="0">
                <a:solidFill>
                  <a:srgbClr val="92D050"/>
                </a:solidFill>
              </a:rPr>
              <a:t>EDGE ID: </a:t>
            </a:r>
            <a:r>
              <a:rPr dirty="0" sz="2600" lang="en-US" smtClean="0">
                <a:solidFill>
                  <a:srgbClr val="92D050"/>
                </a:solidFill>
              </a:rPr>
              <a:t> </a:t>
            </a:r>
            <a:r>
              <a:rPr dirty="0" sz="2600" lang="en-US" smtClean="0">
                <a:solidFill>
                  <a:srgbClr val="92D050"/>
                </a:solidFill>
              </a:rPr>
              <a:t>0</a:t>
            </a:r>
            <a:r>
              <a:rPr dirty="0" sz="2600" lang="en-US" smtClean="0">
                <a:solidFill>
                  <a:srgbClr val="92D050"/>
                </a:solidFill>
              </a:rPr>
              <a:t>1</a:t>
            </a:r>
            <a:endParaRPr dirty="0" sz="2600" lang="en-US">
              <a:solidFill>
                <a:srgbClr val="92D050"/>
              </a:solidFill>
            </a:endParaRPr>
          </a:p>
        </p:txBody>
      </p:sp>
      <p:pic>
        <p:nvPicPr>
          <p:cNvPr id="2097152" name="Picture 3"/>
          <p:cNvPicPr>
            <a:picLocks noChangeAspect="1"/>
          </p:cNvPicPr>
          <p:nvPr/>
        </p:nvPicPr>
        <p:blipFill rotWithShape="1">
          <a:blip xmlns:r="http://schemas.openxmlformats.org/officeDocument/2006/relationships" r:embed="rId1"/>
          <a:srcRect l="14047" t="17928" r="13946" b="24702"/>
          <a:stretch>
            <a:fillRect/>
          </a:stretch>
        </p:blipFill>
        <p:spPr>
          <a:xfrm>
            <a:off x="4363064" y="3824749"/>
            <a:ext cx="3490451" cy="141584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9" name="Title 1"/>
          <p:cNvSpPr>
            <a:spLocks noGrp="1"/>
          </p:cNvSpPr>
          <p:nvPr>
            <p:ph type="title"/>
          </p:nvPr>
        </p:nvSpPr>
        <p:spPr>
          <a:xfrm>
            <a:off x="677333" y="609600"/>
            <a:ext cx="11023053" cy="1320800"/>
          </a:xfrm>
        </p:spPr>
        <p:txBody>
          <a:bodyPr>
            <a:normAutofit/>
          </a:bodyPr>
          <a:p>
            <a:pPr algn="ctr"/>
            <a:r>
              <a:rPr dirty="0" i="1" lang="en-US">
                <a:solidFill>
                  <a:srgbClr val="FFC000"/>
                </a:solidFill>
              </a:rPr>
              <a:t>Organizational Balance Sheet </a:t>
            </a:r>
            <a:r>
              <a:rPr dirty="0" i="1" lang="en-US" smtClean="0">
                <a:solidFill>
                  <a:srgbClr val="FFC000"/>
                </a:solidFill>
              </a:rPr>
              <a:t>&amp; </a:t>
            </a:r>
            <a:r>
              <a:rPr dirty="0" i="1" lang="en-US">
                <a:solidFill>
                  <a:srgbClr val="FFC000"/>
                </a:solidFill>
              </a:rPr>
              <a:t>Income Statement</a:t>
            </a:r>
            <a:br>
              <a:rPr dirty="0" i="1" lang="en-US">
                <a:solidFill>
                  <a:srgbClr val="FFC000"/>
                </a:solidFill>
              </a:rPr>
            </a:br>
            <a:endParaRPr dirty="0" lang="en-US">
              <a:solidFill>
                <a:srgbClr val="FFC000"/>
              </a:solidFill>
            </a:endParaRPr>
          </a:p>
        </p:txBody>
      </p:sp>
      <p:graphicFrame>
        <p:nvGraphicFramePr>
          <p:cNvPr id="4194304" name="Content Placeholder 3"/>
          <p:cNvGraphicFramePr>
            <a:graphicFrameLocks noGrp="1"/>
          </p:cNvGraphicFramePr>
          <p:nvPr>
            <p:ph idx="1"/>
          </p:nvPr>
        </p:nvGraphicFramePr>
        <p:xfrm>
          <a:off x="2743200" y="2646328"/>
          <a:ext cx="6656439" cy="2141982"/>
        </p:xfrm>
        <a:graphic>
          <a:graphicData uri="http://schemas.openxmlformats.org/drawingml/2006/table">
            <a:tbl>
              <a:tblPr firstRow="1" firstCol="1" bandRow="1">
                <a:tableStyleId>{5C22544A-7EE6-4342-B048-85BDC9FD1C3A}</a:tableStyleId>
              </a:tblPr>
              <a:tblGrid>
                <a:gridCol w="5186325"/>
                <a:gridCol w="1470114"/>
              </a:tblGrid>
              <a:tr h="259344">
                <a:tc>
                  <a:txBody>
                    <a:bodyPr/>
                    <a:p>
                      <a:pPr algn="ctr" marL="0" marR="0">
                        <a:lnSpc>
                          <a:spcPct val="107000"/>
                        </a:lnSpc>
                        <a:spcBef>
                          <a:spcPts val="0"/>
                        </a:spcBef>
                        <a:spcAft>
                          <a:spcPts val="0"/>
                        </a:spcAft>
                      </a:pPr>
                      <a:r>
                        <a:rPr sz="1100" kern="100" lang="en-US">
                          <a:effectLst/>
                        </a:rPr>
                        <a:t>Particulars</a:t>
                      </a:r>
                      <a:endParaRPr sz="1100" kern="100" lang="en-U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algn="ctr" marL="0" marR="0">
                        <a:lnSpc>
                          <a:spcPct val="107000"/>
                        </a:lnSpc>
                        <a:spcBef>
                          <a:spcPts val="0"/>
                        </a:spcBef>
                        <a:spcAft>
                          <a:spcPts val="0"/>
                        </a:spcAft>
                      </a:pPr>
                      <a:r>
                        <a:rPr sz="1100" kern="100" lang="en-US">
                          <a:effectLst/>
                        </a:rPr>
                        <a:t>Amount</a:t>
                      </a:r>
                      <a:endParaRPr sz="1100" kern="100" lang="en-U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32359">
                <a:tc rowSpan="4">
                  <a:txBody>
                    <a:bodyPr/>
                    <a:p>
                      <a:pPr marL="0" marR="0">
                        <a:lnSpc>
                          <a:spcPct val="107000"/>
                        </a:lnSpc>
                        <a:spcBef>
                          <a:spcPts val="0"/>
                        </a:spcBef>
                        <a:spcAft>
                          <a:spcPts val="0"/>
                        </a:spcAft>
                      </a:pPr>
                      <a:r>
                        <a:rPr dirty="0" sz="1100" kern="100" lang="en-US">
                          <a:effectLst/>
                        </a:rPr>
                        <a:t>Revenue</a:t>
                      </a:r>
                    </a:p>
                    <a:p>
                      <a:pPr marL="0" marR="0">
                        <a:lnSpc>
                          <a:spcPct val="107000"/>
                        </a:lnSpc>
                        <a:spcBef>
                          <a:spcPts val="0"/>
                        </a:spcBef>
                        <a:spcAft>
                          <a:spcPts val="0"/>
                        </a:spcAft>
                      </a:pPr>
                      <a:r>
                        <a:rPr dirty="0" sz="1100" kern="100" lang="en-US">
                          <a:effectLst/>
                        </a:rPr>
                        <a:t>Cost of Goods sold (21731 *1,957,529</a:t>
                      </a:r>
                      <a:r>
                        <a:rPr dirty="0" sz="1100" kern="100" lang="en-US" smtClean="0">
                          <a:effectLst/>
                        </a:rPr>
                        <a:t>)</a:t>
                      </a:r>
                    </a:p>
                    <a:p>
                      <a:pPr marL="0" marR="0">
                        <a:lnSpc>
                          <a:spcPct val="107000"/>
                        </a:lnSpc>
                        <a:spcBef>
                          <a:spcPts val="0"/>
                        </a:spcBef>
                        <a:spcAft>
                          <a:spcPts val="0"/>
                        </a:spcAft>
                      </a:pPr>
                      <a:endParaRPr dirty="0" sz="1100" kern="100" lang="en-US">
                        <a:effectLst/>
                      </a:endParaRPr>
                    </a:p>
                    <a:p>
                      <a:pPr marL="0" marR="0">
                        <a:lnSpc>
                          <a:spcPct val="107000"/>
                        </a:lnSpc>
                        <a:spcBef>
                          <a:spcPts val="0"/>
                        </a:spcBef>
                        <a:spcAft>
                          <a:spcPts val="0"/>
                        </a:spcAft>
                      </a:pPr>
                      <a:r>
                        <a:rPr dirty="0" sz="1100" kern="100" lang="en-US">
                          <a:effectLst/>
                        </a:rPr>
                        <a:t>Gross </a:t>
                      </a:r>
                      <a:r>
                        <a:rPr dirty="0" sz="1100" kern="100" lang="en-US" smtClean="0">
                          <a:effectLst/>
                        </a:rPr>
                        <a:t>margin</a:t>
                      </a:r>
                    </a:p>
                    <a:p>
                      <a:pPr marL="0" marR="0">
                        <a:lnSpc>
                          <a:spcPct val="107000"/>
                        </a:lnSpc>
                        <a:spcBef>
                          <a:spcPts val="0"/>
                        </a:spcBef>
                        <a:spcAft>
                          <a:spcPts val="0"/>
                        </a:spcAft>
                      </a:pPr>
                      <a:endParaRPr dirty="0" sz="1100" kern="100" lang="en-US" smtClean="0">
                        <a:effectLst/>
                      </a:endParaRPr>
                    </a:p>
                    <a:p>
                      <a:pPr marL="0" marR="0">
                        <a:lnSpc>
                          <a:spcPct val="107000"/>
                        </a:lnSpc>
                        <a:spcBef>
                          <a:spcPts val="0"/>
                        </a:spcBef>
                        <a:spcAft>
                          <a:spcPts val="0"/>
                        </a:spcAft>
                      </a:pPr>
                      <a:endParaRPr dirty="0" sz="1100" kern="100" lang="en-US">
                        <a:effectLst/>
                      </a:endParaRPr>
                    </a:p>
                    <a:p>
                      <a:pPr marL="0" marR="0">
                        <a:lnSpc>
                          <a:spcPct val="107000"/>
                        </a:lnSpc>
                        <a:spcBef>
                          <a:spcPts val="0"/>
                        </a:spcBef>
                        <a:spcAft>
                          <a:spcPts val="0"/>
                        </a:spcAft>
                      </a:pPr>
                      <a:r>
                        <a:rPr dirty="0" sz="1100" kern="100" lang="en-US">
                          <a:effectLst/>
                        </a:rPr>
                        <a:t>Administrative Expenses (942,954,464+430,656,380)</a:t>
                      </a:r>
                    </a:p>
                    <a:p>
                      <a:pPr marL="0" marR="0">
                        <a:lnSpc>
                          <a:spcPct val="107000"/>
                        </a:lnSpc>
                        <a:spcBef>
                          <a:spcPts val="0"/>
                        </a:spcBef>
                        <a:spcAft>
                          <a:spcPts val="0"/>
                        </a:spcAft>
                      </a:pPr>
                      <a:r>
                        <a:rPr dirty="0" sz="1100" kern="100" lang="en-US">
                          <a:effectLst/>
                        </a:rPr>
                        <a:t>Selling &amp; Distribution Expenses (1,288,395,254+5,120,895,864</a:t>
                      </a:r>
                      <a:r>
                        <a:rPr dirty="0" sz="1100" kern="100" lang="en-US" smtClean="0">
                          <a:effectLst/>
                        </a:rPr>
                        <a:t>)</a:t>
                      </a:r>
                    </a:p>
                    <a:p>
                      <a:pPr marL="0" marR="0">
                        <a:lnSpc>
                          <a:spcPct val="107000"/>
                        </a:lnSpc>
                        <a:spcBef>
                          <a:spcPts val="0"/>
                        </a:spcBef>
                        <a:spcAft>
                          <a:spcPts val="0"/>
                        </a:spcAft>
                      </a:pPr>
                      <a:endParaRPr dirty="0" sz="1100" kern="100" lang="en-US">
                        <a:effectLst/>
                      </a:endParaRPr>
                    </a:p>
                    <a:p>
                      <a:pPr marL="0" marR="0">
                        <a:lnSpc>
                          <a:spcPct val="107000"/>
                        </a:lnSpc>
                        <a:spcBef>
                          <a:spcPts val="0"/>
                        </a:spcBef>
                        <a:spcAft>
                          <a:spcPts val="0"/>
                        </a:spcAft>
                      </a:pPr>
                      <a:r>
                        <a:rPr dirty="0" sz="1100" kern="100" lang="en-US">
                          <a:effectLst/>
                        </a:rPr>
                        <a:t>Net operating Income</a:t>
                      </a:r>
                      <a:endParaRPr dirty="0" sz="1100" kern="100" lang="en-U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algn="ctr" marL="0" marR="0">
                        <a:lnSpc>
                          <a:spcPct val="107000"/>
                        </a:lnSpc>
                        <a:spcBef>
                          <a:spcPts val="0"/>
                        </a:spcBef>
                        <a:spcAft>
                          <a:spcPts val="0"/>
                        </a:spcAft>
                      </a:pPr>
                      <a:r>
                        <a:rPr sz="1100" kern="100" lang="en-US">
                          <a:effectLst/>
                        </a:rPr>
                        <a:t>66,374,271,405</a:t>
                      </a:r>
                    </a:p>
                    <a:p>
                      <a:pPr algn="ctr" marL="0" marR="0">
                        <a:lnSpc>
                          <a:spcPct val="107000"/>
                        </a:lnSpc>
                        <a:spcBef>
                          <a:spcPts val="0"/>
                        </a:spcBef>
                        <a:spcAft>
                          <a:spcPts val="0"/>
                        </a:spcAft>
                      </a:pPr>
                      <a:r>
                        <a:rPr sz="1100" kern="100" lang="en-US">
                          <a:effectLst/>
                        </a:rPr>
                        <a:t>(42,540,311,284)</a:t>
                      </a:r>
                      <a:endParaRPr sz="1100" kern="100" lang="en-U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1741">
                <a:tc vMerge="1">
                  <a:txBody>
                    <a:bodyPr/>
                    <a:p>
                      <a:endParaRPr lang="en-US"/>
                    </a:p>
                  </a:txBody>
                </a:tc>
                <a:tc>
                  <a:txBody>
                    <a:bodyPr/>
                    <a:p>
                      <a:pPr algn="ctr" marL="0" marR="0">
                        <a:lnSpc>
                          <a:spcPct val="107000"/>
                        </a:lnSpc>
                        <a:spcBef>
                          <a:spcPts val="0"/>
                        </a:spcBef>
                        <a:spcAft>
                          <a:spcPts val="0"/>
                        </a:spcAft>
                      </a:pPr>
                      <a:r>
                        <a:rPr sz="1050" kern="0" lang="en-US">
                          <a:effectLst/>
                        </a:rPr>
                        <a:t>23,835,208,706</a:t>
                      </a:r>
                      <a:endParaRPr sz="1100" kern="100" lang="en-U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32359">
                <a:tc vMerge="1">
                  <a:txBody>
                    <a:bodyPr/>
                    <a:p>
                      <a:endParaRPr lang="en-US"/>
                    </a:p>
                  </a:txBody>
                </a:tc>
                <a:tc>
                  <a:txBody>
                    <a:bodyPr/>
                    <a:p>
                      <a:pPr algn="ctr" marL="0" marR="0">
                        <a:lnSpc>
                          <a:spcPct val="107000"/>
                        </a:lnSpc>
                        <a:spcBef>
                          <a:spcPts val="0"/>
                        </a:spcBef>
                        <a:spcAft>
                          <a:spcPts val="0"/>
                        </a:spcAft>
                      </a:pPr>
                      <a:r>
                        <a:rPr sz="1100" kern="100" lang="en-US">
                          <a:effectLst/>
                        </a:rPr>
                        <a:t>(1,373,610,844)</a:t>
                      </a:r>
                    </a:p>
                    <a:p>
                      <a:pPr algn="ctr" marL="0" marR="0">
                        <a:lnSpc>
                          <a:spcPct val="107000"/>
                        </a:lnSpc>
                        <a:spcBef>
                          <a:spcPts val="0"/>
                        </a:spcBef>
                        <a:spcAft>
                          <a:spcPts val="0"/>
                        </a:spcAft>
                      </a:pPr>
                      <a:r>
                        <a:rPr sz="1100" kern="100" lang="en-US">
                          <a:effectLst/>
                        </a:rPr>
                        <a:t>(6,409,291,118)</a:t>
                      </a:r>
                      <a:endParaRPr sz="1100" kern="100" lang="en-U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6179">
                <a:tc vMerge="1">
                  <a:txBody>
                    <a:bodyPr/>
                    <a:p>
                      <a:endParaRPr lang="en-US"/>
                    </a:p>
                  </a:txBody>
                </a:tc>
                <a:tc>
                  <a:txBody>
                    <a:bodyPr/>
                    <a:p>
                      <a:pPr algn="ctr" marL="0" marR="0">
                        <a:lnSpc>
                          <a:spcPct val="107000"/>
                        </a:lnSpc>
                        <a:spcBef>
                          <a:spcPts val="0"/>
                        </a:spcBef>
                        <a:spcAft>
                          <a:spcPts val="0"/>
                        </a:spcAft>
                      </a:pPr>
                      <a:r>
                        <a:rPr dirty="0" sz="1100" kern="100" lang="en-US">
                          <a:effectLst/>
                        </a:rPr>
                        <a:t>16,053,555,329</a:t>
                      </a:r>
                      <a:endParaRPr dirty="0" sz="1100" kern="100" lang="en-US">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048610" name="Rectangle 1"/>
          <p:cNvSpPr>
            <a:spLocks noChangeArrowheads="1"/>
          </p:cNvSpPr>
          <p:nvPr/>
        </p:nvSpPr>
        <p:spPr bwMode="auto">
          <a:xfrm>
            <a:off x="569177" y="1654626"/>
            <a:ext cx="11239364" cy="967741"/>
          </a:xfrm>
          <a:prstGeom prst="rect"/>
          <a:noFill/>
          <a:ln>
            <a:noFill/>
          </a:ln>
          <a:effectLst/>
        </p:spPr>
        <p:txBody>
          <a:bodyPr anchor="ctr" anchorCtr="0" bIns="45720" compatLnSpc="1" lIns="91440" numCol="1" rIns="91440" tIns="45720" vert="horz" wrap="square">
            <a:prstTxWarp prst="textNoShape"/>
            <a:spAutoFit/>
          </a:bodyPr>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dirty="0" sz="1400" i="0" kumimoji="0" lang="en-US" normalizeH="0" strike="noStrike" u="none"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a:t>
            </a:r>
            <a:r>
              <a:rPr altLang="en-US" baseline="0" b="1" cap="none" dirty="0" sz="1400" i="0" kumimoji="0" lang="en-US" normalizeH="0" strike="noStrike" u="none"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a:t>
            </a:r>
            <a:r>
              <a:rPr altLang="en-US" baseline="0" b="1" cap="none" dirty="0" sz="1400" i="0" kumimoji="0" lang="en-US" normalizeH="0" strike="noStrike" u="none"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Z</a:t>
            </a:r>
            <a:r>
              <a:rPr altLang="en-US" baseline="0" b="1" cap="none" dirty="0" sz="1400" i="0" kumimoji="0" lang="en-US" normalizeH="0" strike="noStrike" u="none"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Industries </a:t>
            </a:r>
            <a:endParaRPr altLang="en-US" baseline="0" b="0" cap="none" dirty="0" sz="1400" i="0" kumimoji="0" lang="en-US" normalizeH="0" strike="noStrike" u="none" smtClean="0">
              <a:ln>
                <a:noFill/>
              </a:ln>
              <a:solidFill>
                <a:schemeClr val="tx1"/>
              </a:solidFill>
              <a:effectLst/>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dirty="0" sz="1400" i="0" kumimoji="0" lang="en-US" normalizeH="0" strike="noStrike" u="none"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Absorption Costing Income Statement</a:t>
            </a:r>
            <a:endParaRPr altLang="en-US" baseline="0" b="0" cap="none" dirty="0" sz="1400" i="0" kumimoji="0" lang="en-US" normalizeH="0" strike="noStrike" u="none" smtClean="0">
              <a:ln>
                <a:noFill/>
              </a:ln>
              <a:solidFill>
                <a:schemeClr val="tx1"/>
              </a:solidFill>
              <a:effectLst/>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dirty="0" sz="1400" i="0" kumimoji="0" lang="en-US" normalizeH="0" strike="noStrike" u="none"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For the Year Ended 30 June, 2023</a:t>
            </a:r>
            <a:endParaRPr altLang="en-US" baseline="0" b="0" cap="none" dirty="0" sz="1400" i="0" kumimoji="0" lang="en-US" normalizeH="0" strike="noStrike" u="none" smtClean="0">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1" name="Title 1"/>
          <p:cNvSpPr>
            <a:spLocks noGrp="1"/>
          </p:cNvSpPr>
          <p:nvPr>
            <p:ph type="title"/>
          </p:nvPr>
        </p:nvSpPr>
        <p:spPr>
          <a:xfrm>
            <a:off x="2285876" y="639097"/>
            <a:ext cx="8596668" cy="1320800"/>
          </a:xfrm>
        </p:spPr>
        <p:txBody>
          <a:bodyPr/>
          <a:p>
            <a:pPr algn="ctr"/>
            <a:r>
              <a:rPr b="1" dirty="0" i="1" lang="en-US"/>
              <a:t>Cost-Volume-Profit (CVP) Analysis</a:t>
            </a:r>
            <a:r>
              <a:rPr dirty="0" i="1" lang="en-US"/>
              <a:t/>
            </a:r>
            <a:br>
              <a:rPr dirty="0" i="1" lang="en-US"/>
            </a:br>
            <a:endParaRPr dirty="0" lang="en-US"/>
          </a:p>
        </p:txBody>
      </p:sp>
      <p:pic>
        <p:nvPicPr>
          <p:cNvPr id="2097153" name="Picture 2" descr="Cost-Volume-Profit (CVP) Analysis: What It Is and the Formula for  Calculating It"/>
          <p:cNvPicPr>
            <a:picLocks noChangeAspect="1" noGrp="1" noChangeArrowheads="1"/>
          </p:cNvPicPr>
          <p:nvPr>
            <p:ph idx="1"/>
          </p:nvPr>
        </p:nvPicPr>
        <p:blipFill>
          <a:blip xmlns:r="http://schemas.openxmlformats.org/officeDocument/2006/relationships" r:embed="rId1"/>
          <a:srcRect/>
          <a:stretch>
            <a:fillRect/>
          </a:stretch>
        </p:blipFill>
        <p:spPr bwMode="auto">
          <a:xfrm>
            <a:off x="2940012" y="1659143"/>
            <a:ext cx="7288396" cy="4250044"/>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aphicFrame>
        <p:nvGraphicFramePr>
          <p:cNvPr id="4194305" name="Content Placeholder 3"/>
          <p:cNvGraphicFramePr>
            <a:graphicFrameLocks noGrp="1"/>
          </p:cNvGraphicFramePr>
          <p:nvPr>
            <p:ph idx="1"/>
          </p:nvPr>
        </p:nvGraphicFramePr>
        <p:xfrm>
          <a:off x="245807" y="1081549"/>
          <a:ext cx="9045677" cy="527009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2" name="Title 1"/>
          <p:cNvSpPr>
            <a:spLocks noGrp="1"/>
          </p:cNvSpPr>
          <p:nvPr>
            <p:ph type="title"/>
          </p:nvPr>
        </p:nvSpPr>
        <p:spPr>
          <a:xfrm>
            <a:off x="1504052" y="208767"/>
            <a:ext cx="8596668" cy="1320800"/>
          </a:xfrm>
        </p:spPr>
        <p:txBody>
          <a:bodyPr/>
          <a:p>
            <a:pPr algn="ctr"/>
            <a:r>
              <a:rPr dirty="0" lang="en-US"/>
              <a:t>FINANCIAL ANALYSIS</a:t>
            </a:r>
          </a:p>
        </p:txBody>
      </p:sp>
      <p:pic>
        <p:nvPicPr>
          <p:cNvPr id="2097154" name="Picture 2" descr="Financial Analysis: Definition, Importance, Types, and Examples"/>
          <p:cNvPicPr>
            <a:picLocks noChangeAspect="1" noGrp="1" noChangeArrowheads="1"/>
          </p:cNvPicPr>
          <p:nvPr>
            <p:ph idx="1"/>
          </p:nvPr>
        </p:nvPicPr>
        <p:blipFill>
          <a:blip xmlns:r="http://schemas.openxmlformats.org/officeDocument/2006/relationships" r:embed="rId1"/>
          <a:srcRect/>
          <a:stretch>
            <a:fillRect/>
          </a:stretch>
        </p:blipFill>
        <p:spPr bwMode="auto">
          <a:xfrm>
            <a:off x="2440722" y="1033246"/>
            <a:ext cx="7429788" cy="4953192"/>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1"/>
          <p:cNvSpPr>
            <a:spLocks noGrp="1"/>
          </p:cNvSpPr>
          <p:nvPr>
            <p:ph type="title"/>
          </p:nvPr>
        </p:nvSpPr>
        <p:spPr>
          <a:xfrm>
            <a:off x="520017" y="235974"/>
            <a:ext cx="10836241" cy="1750141"/>
          </a:xfrm>
        </p:spPr>
        <p:txBody>
          <a:bodyPr>
            <a:noAutofit/>
          </a:bodyPr>
          <a:p>
            <a:pPr algn="ctr"/>
            <a:r>
              <a:rPr b="1" dirty="0" sz="1400" i="1" lang="en-US" smtClean="0"/>
              <a:t> </a:t>
            </a:r>
            <a:r>
              <a:rPr b="1" dirty="0" sz="1800" i="1" lang="en-US">
                <a:solidFill>
                  <a:srgbClr val="FFC000"/>
                </a:solidFill>
              </a:rPr>
              <a:t>Current Ratio or Working Capital Ratio </a:t>
            </a:r>
            <a:r>
              <a:rPr b="1" dirty="0" sz="1400" i="1" lang="en-US"/>
              <a:t/>
            </a:r>
            <a:br>
              <a:rPr b="1" dirty="0" sz="1400" i="1" lang="en-US"/>
            </a:br>
            <a:r>
              <a:rPr dirty="0" sz="1800" lang="en-US"/>
              <a:t>Current ratio is a relationship of current assets to current liabilities Current assets means the assets that are either in the form of cash or cash equivalents or can be converted into cash or cash equivalents in short time (say within a year) like cash, bank balances, marketable securities, sundry debtors, stocks, bills receivables, prepaid expenses. </a:t>
            </a:r>
            <a:endParaRPr dirty="0" sz="1800" lang="en-US"/>
          </a:p>
        </p:txBody>
      </p:sp>
      <p:graphicFrame>
        <p:nvGraphicFramePr>
          <p:cNvPr id="4194306" name="Content Placeholder 3"/>
          <p:cNvGraphicFramePr>
            <a:graphicFrameLocks noGrp="1"/>
          </p:cNvGraphicFramePr>
          <p:nvPr>
            <p:ph idx="1"/>
          </p:nvPr>
        </p:nvGraphicFramePr>
        <p:xfrm>
          <a:off x="1710250" y="1796793"/>
          <a:ext cx="8596312" cy="388143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1"/>
          <p:cNvSpPr>
            <a:spLocks noGrp="1"/>
          </p:cNvSpPr>
          <p:nvPr>
            <p:ph type="title"/>
          </p:nvPr>
        </p:nvSpPr>
        <p:spPr>
          <a:xfrm>
            <a:off x="677334" y="609600"/>
            <a:ext cx="11150872" cy="1320800"/>
          </a:xfrm>
        </p:spPr>
        <p:txBody>
          <a:bodyPr>
            <a:normAutofit/>
          </a:bodyPr>
          <a:p>
            <a:pPr algn="ctr"/>
            <a:r>
              <a:rPr b="1" dirty="0" sz="2000" i="1" lang="en-US">
                <a:solidFill>
                  <a:srgbClr val="FFC000"/>
                </a:solidFill>
              </a:rPr>
              <a:t>Liquid Ratio or Quick Ratio or Acid Test Ratio </a:t>
            </a:r>
            <a:r>
              <a:rPr b="1" dirty="0" sz="1600" i="1" lang="en-US"/>
              <a:t/>
            </a:r>
            <a:br>
              <a:rPr b="1" dirty="0" sz="1600" i="1" lang="en-US"/>
            </a:br>
            <a:r>
              <a:rPr dirty="0" sz="1600" lang="en-US"/>
              <a:t>Liquid ratio is a relationship of liquid assets with current liabilities. It is fairly stringent measure of liquidity. Liquid assets are those which are either in the form of cash or cash equivalents or can be converted into cash within a very short period. Liquid assets are computed by deducting stock and prepaid expenses from the current </a:t>
            </a:r>
            <a:r>
              <a:rPr dirty="0" sz="1600" lang="en-US" err="1"/>
              <a:t>assts</a:t>
            </a:r>
            <a:endParaRPr dirty="0" sz="1600" lang="en-US"/>
          </a:p>
        </p:txBody>
      </p:sp>
      <p:pic>
        <p:nvPicPr>
          <p:cNvPr id="2097155" name="Content Placeholder 3" descr="A graph of a number of blue bars  Description automatically generated with medium confidence"/>
          <p:cNvPicPr>
            <a:picLocks noGrp="1"/>
          </p:cNvPicPr>
          <p:nvPr>
            <p:ph idx="1"/>
          </p:nvPr>
        </p:nvPicPr>
        <p:blipFill>
          <a:blip xmlns:r="http://schemas.openxmlformats.org/officeDocument/2006/relationships" r:embed="rId1"/>
          <a:stretch>
            <a:fillRect/>
          </a:stretch>
        </p:blipFill>
        <p:spPr>
          <a:xfrm>
            <a:off x="2650340" y="1930400"/>
            <a:ext cx="7457222" cy="351667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0" y="0"/>
            <a:ext cx="12202846" cy="6858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7" name="Picture 2" descr="Thank You Any Questions Images HD"/>
          <p:cNvPicPr>
            <a:picLocks noChangeAspect="1" noGrp="1" noChangeArrowheads="1"/>
          </p:cNvPicPr>
          <p:nvPr>
            <p:ph idx="1"/>
          </p:nvPr>
        </p:nvPicPr>
        <p:blipFill>
          <a:blip xmlns:r="http://schemas.openxmlformats.org/officeDocument/2006/relationships" r:embed="rId1"/>
          <a:srcRect/>
          <a:stretch>
            <a:fillRect/>
          </a:stretch>
        </p:blipFill>
        <p:spPr bwMode="auto">
          <a:xfrm>
            <a:off x="2651845" y="0"/>
            <a:ext cx="6526212" cy="6858000"/>
          </a:xfrm>
          <a:prstGeom prst="rect"/>
          <a:noFill/>
        </p:spPr>
      </p:pic>
    </p:spTree>
  </p:cSld>
  <p:clrMapOvr>
    <a:masterClrMapping/>
  </p:clrMapOvr>
</p:sld>
</file>

<file path=ppt/theme/theme1.xml><?xml version="1.0" encoding="utf-8"?>
<a:theme xmlns:a="http://schemas.openxmlformats.org/drawingml/2006/main" name="Facet">
  <a:themeElements>
    <a:clrScheme name="Median">
      <a:dk1>
        <a:sysClr lastClr="000000" val="windowText"/>
      </a:dk1>
      <a:lt1>
        <a:sysClr lastClr="FFFFFF" val="window"/>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algn="t" blurRad="63500" dir="14700000" dist="25400" rotWithShape="0">
              <a:srgbClr val="000000">
                <a:alpha val="50000"/>
              </a:srgbClr>
            </a:outerShdw>
          </a:effectLst>
        </a:effectStyle>
        <a:effectStyle>
          <a:effectLst>
            <a:outerShdw algn="t" blurRad="50800" dir="14700000" dist="38100" rotWithShape="0">
              <a:srgbClr val="000000">
                <a:alpha val="60000"/>
              </a:srgbClr>
            </a:outerShdw>
          </a:effectLst>
        </a:effectStyle>
        <a:effectStyle>
          <a:effectLst>
            <a:outerShdw algn="t" blurRad="53975" dir="14700000" dist="41275" rotWithShape="0">
              <a:srgbClr val="000000">
                <a:alpha val="60000"/>
              </a:srgbClr>
            </a:outerShdw>
          </a:effectLst>
          <a:scene3d>
            <a:camera prst="orthographicFront">
              <a:rot lat="0" lon="0" rev="0"/>
            </a:camera>
            <a:lightRig dir="t" rig="contrasting">
              <a:rot lat="0" lon="0" rev="3600000"/>
            </a:lightRig>
          </a:scene3d>
          <a:sp3d prstMaterial="plastic">
            <a:bevelT w="127000" h="38200" prst="relaxedIns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CyberSpace</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Rifat Hossain</dc:title>
  <dc:creator>Rifat Hossain</dc:creator>
  <cp:lastModifiedBy>Rifat Hossain</cp:lastModifiedBy>
  <dcterms:created xsi:type="dcterms:W3CDTF">2024-10-04T04:02:05Z</dcterms:created>
  <dcterms:modified xsi:type="dcterms:W3CDTF">2024-10-08T07:18:14Z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5af159e404ee45d6ad2dec194896c564</vt:lpwstr>
  </property>
</Properties>
</file>