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462" r:id="rId5"/>
    <p:sldId id="259" r:id="rId6"/>
    <p:sldId id="2451" r:id="rId7"/>
    <p:sldId id="2463" r:id="rId8"/>
    <p:sldId id="2457" r:id="rId9"/>
    <p:sldId id="2453" r:id="rId10"/>
    <p:sldId id="262" r:id="rId11"/>
    <p:sldId id="24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33" autoAdjust="0"/>
  </p:normalViewPr>
  <p:slideViewPr>
    <p:cSldViewPr snapToGrid="0">
      <p:cViewPr varScale="1">
        <p:scale>
          <a:sx n="113" d="100"/>
          <a:sy n="113" d="100"/>
        </p:scale>
        <p:origin x="456" y="10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11/21/2023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149605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31752" y="1777460"/>
            <a:ext cx="4846320" cy="1435947"/>
          </a:xfrm>
        </p:spPr>
        <p:txBody>
          <a:bodyPr/>
          <a:lstStyle/>
          <a:p>
            <a:r>
              <a:rPr lang="en-US" dirty="0"/>
              <a:t>App Rating Prediction</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1</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Abstract</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2393217"/>
            <a:ext cx="5528733" cy="2218585"/>
          </a:xfrm>
        </p:spPr>
        <p:txBody>
          <a:bodyPr>
            <a:normAutofit fontScale="77500" lnSpcReduction="20000"/>
          </a:bodyPr>
          <a:lstStyle/>
          <a:p>
            <a:pPr marL="0" indent="0">
              <a:buNone/>
            </a:pPr>
            <a:endParaRPr lang="en-US" dirty="0"/>
          </a:p>
          <a:p>
            <a:pPr marL="0" indent="0">
              <a:buNone/>
            </a:pPr>
            <a:r>
              <a:rPr lang="en-US" dirty="0"/>
              <a:t>Developing marketplace software requires adherence to standards and analysis of key metrics such as download counts and app ratings. Two inference engines using SVM and Random Forest algorithms will be created to identify attributes correlated with app ratings, using a Google Play Store dataset. The goal is to gain insights for effective problem-solving strategies and enhance client acceptance and sales in the competitive app market.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sp>
        <p:nvSpPr>
          <p:cNvPr id="7" name="Rectangle 6">
            <a:extLst>
              <a:ext uri="{FF2B5EF4-FFF2-40B4-BE49-F238E27FC236}">
                <a16:creationId xmlns:a16="http://schemas.microsoft.com/office/drawing/2014/main" id="{67041820-BB35-42C8-BD61-DAC9B4D24E8A}"/>
              </a:ext>
              <a:ext uri="{C183D7F6-B498-43B3-948B-1728B52AA6E4}">
                <adec:decorative xmlns:adec="http://schemas.microsoft.com/office/drawing/2017/decorative" val="1"/>
              </a:ext>
            </a:extLst>
          </p:cNvPr>
          <p:cNvSpPr/>
          <p:nvPr/>
        </p:nvSpPr>
        <p:spPr>
          <a:xfrm>
            <a:off x="6095999" y="1444872"/>
            <a:ext cx="5453270" cy="102805"/>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298604"/>
            <a:ext cx="5251450" cy="1661297"/>
          </a:xfrm>
        </p:spPr>
        <p:txBody>
          <a:bodyPr>
            <a:normAutofit fontScale="90000"/>
          </a:bodyPr>
          <a:lstStyle/>
          <a:p>
            <a:r>
              <a:rPr lang="en-US" dirty="0"/>
              <a:t>Introduction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3</a:t>
            </a:fld>
            <a:endParaRPr lang="en-US" dirty="0"/>
          </a:p>
        </p:txBody>
      </p:sp>
      <p:sp>
        <p:nvSpPr>
          <p:cNvPr id="7" name="Text Placeholder 7">
            <a:extLst>
              <a:ext uri="{FF2B5EF4-FFF2-40B4-BE49-F238E27FC236}">
                <a16:creationId xmlns:a16="http://schemas.microsoft.com/office/drawing/2014/main" id="{B706E929-0939-4FDE-B43C-9DD847692D29}"/>
              </a:ext>
            </a:extLst>
          </p:cNvPr>
          <p:cNvSpPr txBox="1">
            <a:spLocks/>
          </p:cNvSpPr>
          <p:nvPr/>
        </p:nvSpPr>
        <p:spPr>
          <a:xfrm>
            <a:off x="5932482" y="2661791"/>
            <a:ext cx="5816600" cy="3684588"/>
          </a:xfrm>
          <a:prstGeom prst="rect">
            <a:avLst/>
          </a:prstGeom>
        </p:spPr>
        <p:txBody>
          <a:bodyPr>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Smartphone Impact:</a:t>
            </a:r>
            <a:r>
              <a:rPr lang="en-US" dirty="0"/>
              <a:t> Explore the influence of smartphones on personal and professional life.</a:t>
            </a:r>
          </a:p>
          <a:p>
            <a:r>
              <a:rPr lang="en-US" b="1" dirty="0"/>
              <a:t>Abundance of Apps:</a:t>
            </a:r>
            <a:r>
              <a:rPr lang="en-US" dirty="0"/>
              <a:t> Focus on the vast array of apps on the Google Play store.</a:t>
            </a:r>
          </a:p>
          <a:p>
            <a:r>
              <a:rPr lang="en-US" b="1" dirty="0"/>
              <a:t>User Reviews and Ratings:</a:t>
            </a:r>
            <a:r>
              <a:rPr lang="en-US" dirty="0"/>
              <a:t> Emphasize the role of reviews and ratings in app adoption.</a:t>
            </a:r>
          </a:p>
          <a:p>
            <a:r>
              <a:rPr lang="en-US" b="1" dirty="0"/>
              <a:t>Statistics on Downloads:</a:t>
            </a:r>
            <a:r>
              <a:rPr lang="en-US" dirty="0"/>
              <a:t> Reference app download statistics and projected increases.</a:t>
            </a:r>
          </a:p>
          <a:p>
            <a:r>
              <a:rPr lang="en-US" b="1" dirty="0"/>
              <a:t>Impact on Product Pricing:</a:t>
            </a:r>
            <a:r>
              <a:rPr lang="en-US" dirty="0"/>
              <a:t> Highlight the influence of ratings on pricing.</a:t>
            </a:r>
          </a:p>
          <a:p>
            <a:r>
              <a:rPr lang="en-US" b="1" dirty="0"/>
              <a:t>Mutual Benefits:</a:t>
            </a:r>
            <a:r>
              <a:rPr lang="en-US" dirty="0"/>
              <a:t> Discuss the mutual advantages of shared ratings, problem reports, and reviews.</a:t>
            </a:r>
          </a:p>
          <a:p>
            <a:r>
              <a:rPr lang="en-US" b="1" dirty="0"/>
              <a:t>Challenges in Polarity:</a:t>
            </a:r>
            <a:r>
              <a:rPr lang="en-US" dirty="0"/>
              <a:t> Address challenges in handling user reviews' polarity and numerical inconsistencies."</a:t>
            </a:r>
          </a:p>
          <a:p>
            <a:endParaRPr lang="en-US" dirty="0"/>
          </a:p>
          <a:p>
            <a:endParaRPr lang="en-US" dirty="0"/>
          </a:p>
        </p:txBody>
      </p:sp>
      <p:sp>
        <p:nvSpPr>
          <p:cNvPr id="9" name="Rectangle 8">
            <a:extLst>
              <a:ext uri="{FF2B5EF4-FFF2-40B4-BE49-F238E27FC236}">
                <a16:creationId xmlns:a16="http://schemas.microsoft.com/office/drawing/2014/main" id="{6F5A82A1-FF4F-4782-B9E8-3A5DF4CE11F5}"/>
              </a:ext>
              <a:ext uri="{C183D7F6-B498-43B3-948B-1728B52AA6E4}">
                <adec:decorative xmlns:adec="http://schemas.microsoft.com/office/drawing/2017/decorative" val="1"/>
              </a:ext>
            </a:extLst>
          </p:cNvPr>
          <p:cNvSpPr/>
          <p:nvPr/>
        </p:nvSpPr>
        <p:spPr>
          <a:xfrm flipV="1">
            <a:off x="6172200" y="1838472"/>
            <a:ext cx="5377069" cy="121429"/>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4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2393217"/>
            <a:ext cx="5528733" cy="2218585"/>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12" name="Title 6">
            <a:extLst>
              <a:ext uri="{FF2B5EF4-FFF2-40B4-BE49-F238E27FC236}">
                <a16:creationId xmlns:a16="http://schemas.microsoft.com/office/drawing/2014/main" id="{9BD2980B-3C45-404E-A0D5-67CAA855102C}"/>
              </a:ext>
            </a:extLst>
          </p:cNvPr>
          <p:cNvSpPr>
            <a:spLocks noGrp="1"/>
          </p:cNvSpPr>
          <p:nvPr>
            <p:ph type="title"/>
          </p:nvPr>
        </p:nvSpPr>
        <p:spPr>
          <a:xfrm>
            <a:off x="5780992" y="952986"/>
            <a:ext cx="4570706" cy="535531"/>
          </a:xfrm>
        </p:spPr>
        <p:txBody>
          <a:bodyPr/>
          <a:lstStyle/>
          <a:p>
            <a:r>
              <a:rPr lang="en-US" dirty="0"/>
              <a:t>Objectives</a:t>
            </a:r>
          </a:p>
        </p:txBody>
      </p:sp>
      <p:sp>
        <p:nvSpPr>
          <p:cNvPr id="13" name="Text Placeholder 9">
            <a:extLst>
              <a:ext uri="{FF2B5EF4-FFF2-40B4-BE49-F238E27FC236}">
                <a16:creationId xmlns:a16="http://schemas.microsoft.com/office/drawing/2014/main" id="{AEF4157B-269E-4127-8987-15D4AAB0F93C}"/>
              </a:ext>
            </a:extLst>
          </p:cNvPr>
          <p:cNvSpPr txBox="1">
            <a:spLocks/>
          </p:cNvSpPr>
          <p:nvPr/>
        </p:nvSpPr>
        <p:spPr>
          <a:xfrm>
            <a:off x="5618671" y="2221833"/>
            <a:ext cx="6446329" cy="3315368"/>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b="1" dirty="0"/>
              <a:t>Implementation Standards:</a:t>
            </a:r>
            <a:r>
              <a:rPr lang="en-US" sz="1300" dirty="0"/>
              <a:t> Adherence is crucial for effective software development.</a:t>
            </a:r>
          </a:p>
          <a:p>
            <a:r>
              <a:rPr lang="en-US" sz="1300" b="1" dirty="0"/>
              <a:t>Marketplace Challenges:</a:t>
            </a:r>
            <a:r>
              <a:rPr lang="en-US" sz="1300" dirty="0"/>
              <a:t> Focus on client acceptance and sales in competitive marketplaces.</a:t>
            </a:r>
          </a:p>
          <a:p>
            <a:r>
              <a:rPr lang="en-US" sz="1300" b="1" dirty="0"/>
              <a:t>App Store Metrics:</a:t>
            </a:r>
            <a:r>
              <a:rPr lang="en-US" sz="1300" dirty="0"/>
              <a:t> Analyze download counts, user comments, and ratings for valuable insights.</a:t>
            </a:r>
          </a:p>
          <a:p>
            <a:r>
              <a:rPr lang="en-US" sz="1300" b="1" dirty="0"/>
              <a:t>Inference Engines:</a:t>
            </a:r>
            <a:r>
              <a:rPr lang="en-US" sz="1300" dirty="0"/>
              <a:t> Develop using SVM and Random Forest to understand attributes correlated with app ratings.</a:t>
            </a:r>
          </a:p>
          <a:p>
            <a:r>
              <a:rPr lang="en-US" sz="1300" b="1" dirty="0"/>
              <a:t>Comprehensive Analysis:</a:t>
            </a:r>
            <a:r>
              <a:rPr lang="en-US" sz="1300" dirty="0"/>
              <a:t> Utilize Google Play Store data for a deeper understanding of app success patterns.</a:t>
            </a:r>
          </a:p>
        </p:txBody>
      </p:sp>
      <p:sp>
        <p:nvSpPr>
          <p:cNvPr id="14" name="Rectangle 13">
            <a:extLst>
              <a:ext uri="{FF2B5EF4-FFF2-40B4-BE49-F238E27FC236}">
                <a16:creationId xmlns:a16="http://schemas.microsoft.com/office/drawing/2014/main" id="{19FDE1E3-51B9-4B8E-8F67-837C5B06D3EA}"/>
              </a:ext>
              <a:ext uri="{C183D7F6-B498-43B3-948B-1728B52AA6E4}">
                <adec:decorative xmlns:adec="http://schemas.microsoft.com/office/drawing/2017/decorative" val="1"/>
              </a:ext>
            </a:extLst>
          </p:cNvPr>
          <p:cNvSpPr/>
          <p:nvPr/>
        </p:nvSpPr>
        <p:spPr>
          <a:xfrm>
            <a:off x="5952067" y="1744133"/>
            <a:ext cx="5597202" cy="94339"/>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049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5</a:t>
            </a:fld>
            <a:endParaRPr lang="en-US" dirty="0"/>
          </a:p>
        </p:txBody>
      </p:sp>
      <p:sp>
        <p:nvSpPr>
          <p:cNvPr id="6" name="Title 3">
            <a:extLst>
              <a:ext uri="{FF2B5EF4-FFF2-40B4-BE49-F238E27FC236}">
                <a16:creationId xmlns:a16="http://schemas.microsoft.com/office/drawing/2014/main" id="{E644489F-C1DF-4E8F-9BE2-2058C1B3B0C8}"/>
              </a:ext>
            </a:extLst>
          </p:cNvPr>
          <p:cNvSpPr txBox="1">
            <a:spLocks/>
          </p:cNvSpPr>
          <p:nvPr/>
        </p:nvSpPr>
        <p:spPr>
          <a:xfrm>
            <a:off x="5833533" y="1292210"/>
            <a:ext cx="8117374" cy="535531"/>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r>
              <a:rPr lang="en-US" dirty="0"/>
              <a:t>Data analysis..</a:t>
            </a:r>
          </a:p>
        </p:txBody>
      </p:sp>
      <p:sp>
        <p:nvSpPr>
          <p:cNvPr id="7" name="Text Placeholder 7">
            <a:extLst>
              <a:ext uri="{FF2B5EF4-FFF2-40B4-BE49-F238E27FC236}">
                <a16:creationId xmlns:a16="http://schemas.microsoft.com/office/drawing/2014/main" id="{D1746863-2385-4A76-A26A-AE5F6C2776F2}"/>
              </a:ext>
            </a:extLst>
          </p:cNvPr>
          <p:cNvSpPr txBox="1">
            <a:spLocks/>
          </p:cNvSpPr>
          <p:nvPr/>
        </p:nvSpPr>
        <p:spPr>
          <a:xfrm>
            <a:off x="5833533" y="2265760"/>
            <a:ext cx="6358467" cy="3684588"/>
          </a:xfrm>
          <a:prstGeom prst="rect">
            <a:avLst/>
          </a:prstGeom>
        </p:spPr>
        <p:txBody>
          <a:bodyPr>
            <a:normAutofit fontScale="6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r>
              <a:rPr lang="en-US" sz="1700" dirty="0"/>
              <a:t>Consumer Vitality: Essential for consumers, driving advertising innovation.</a:t>
            </a:r>
          </a:p>
          <a:p>
            <a:r>
              <a:rPr lang="en-US" sz="1700" dirty="0"/>
              <a:t>Global Competition: Intense competition demands effective market strategies.</a:t>
            </a:r>
          </a:p>
          <a:p>
            <a:r>
              <a:rPr lang="en-US" sz="1700" dirty="0"/>
              <a:t>Revenue Discrepancy: Despite high downloads, Google Play Store lags in revenue.</a:t>
            </a:r>
          </a:p>
          <a:p>
            <a:r>
              <a:rPr lang="en-US" sz="1700" dirty="0"/>
              <a:t>App Abundance: Google Play offers 0.675 million Android apps, integral to daily life.</a:t>
            </a:r>
          </a:p>
          <a:p>
            <a:r>
              <a:rPr lang="en-US" sz="1700" dirty="0"/>
              <a:t>Review Influence: Belief in online reviews influencing paid apps, posing navigation challenges.</a:t>
            </a:r>
          </a:p>
          <a:p>
            <a:r>
              <a:rPr lang="en-US" sz="1700" dirty="0"/>
              <a:t>Engineer Challenges: Developers face difficulties improving app performance based on general evaluations.</a:t>
            </a:r>
          </a:p>
          <a:p>
            <a:r>
              <a:rPr lang="en-US" sz="1700" dirty="0"/>
              <a:t>Automated Intelligence: Introduction to machine learning, both supervised and unsupervised forms.</a:t>
            </a:r>
          </a:p>
          <a:p>
            <a:r>
              <a:rPr lang="en-US" sz="1700" dirty="0"/>
              <a:t>Semi-Supervised Learning: Balanced approach combining labeled datasets for training."</a:t>
            </a:r>
          </a:p>
          <a:p>
            <a:endParaRPr lang="en-US" dirty="0"/>
          </a:p>
          <a:p>
            <a:endParaRPr lang="en-US" dirty="0"/>
          </a:p>
          <a:p>
            <a:endParaRPr lang="en-US" dirty="0"/>
          </a:p>
          <a:p>
            <a:endParaRPr lang="en-US" dirty="0"/>
          </a:p>
          <a:p>
            <a:endParaRPr lang="en-US" dirty="0"/>
          </a:p>
        </p:txBody>
      </p:sp>
      <p:sp>
        <p:nvSpPr>
          <p:cNvPr id="10" name="Rectangle 9">
            <a:extLst>
              <a:ext uri="{FF2B5EF4-FFF2-40B4-BE49-F238E27FC236}">
                <a16:creationId xmlns:a16="http://schemas.microsoft.com/office/drawing/2014/main" id="{95DE5954-8159-4B21-9EC7-89128E46B9A2}"/>
              </a:ext>
              <a:ext uri="{C183D7F6-B498-43B3-948B-1728B52AA6E4}">
                <adec:decorative xmlns:adec="http://schemas.microsoft.com/office/drawing/2017/decorative" val="1"/>
              </a:ext>
            </a:extLst>
          </p:cNvPr>
          <p:cNvSpPr/>
          <p:nvPr/>
        </p:nvSpPr>
        <p:spPr>
          <a:xfrm>
            <a:off x="5960853" y="1747805"/>
            <a:ext cx="5588416" cy="90667"/>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440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46308" y="1716087"/>
            <a:ext cx="11002961" cy="122385"/>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8" name="Title 3">
            <a:extLst>
              <a:ext uri="{FF2B5EF4-FFF2-40B4-BE49-F238E27FC236}">
                <a16:creationId xmlns:a16="http://schemas.microsoft.com/office/drawing/2014/main" id="{DD99A83E-2287-4460-BFE4-23801BF3F29A}"/>
              </a:ext>
            </a:extLst>
          </p:cNvPr>
          <p:cNvSpPr txBox="1">
            <a:spLocks/>
          </p:cNvSpPr>
          <p:nvPr/>
        </p:nvSpPr>
        <p:spPr>
          <a:xfrm>
            <a:off x="-351367" y="885157"/>
            <a:ext cx="11214100" cy="535531"/>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r>
              <a:rPr lang="en-US" dirty="0"/>
              <a:t>Future works.</a:t>
            </a:r>
          </a:p>
        </p:txBody>
      </p:sp>
      <p:sp>
        <p:nvSpPr>
          <p:cNvPr id="10" name="Text Placeholder 7">
            <a:extLst>
              <a:ext uri="{FF2B5EF4-FFF2-40B4-BE49-F238E27FC236}">
                <a16:creationId xmlns:a16="http://schemas.microsoft.com/office/drawing/2014/main" id="{D12788D3-E152-4512-9CFC-A33F66C8F664}"/>
              </a:ext>
            </a:extLst>
          </p:cNvPr>
          <p:cNvSpPr txBox="1">
            <a:spLocks/>
          </p:cNvSpPr>
          <p:nvPr/>
        </p:nvSpPr>
        <p:spPr>
          <a:xfrm>
            <a:off x="2914276" y="2133871"/>
            <a:ext cx="6402252" cy="3684588"/>
          </a:xfrm>
          <a:prstGeom prst="rect">
            <a:avLst/>
          </a:prstGeom>
        </p:spPr>
        <p:txBody>
          <a:bodyPr>
            <a:normAutofit fontScale="2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200" dirty="0"/>
              <a:t>Predictive Modeling for App Ratings</a:t>
            </a:r>
          </a:p>
          <a:p>
            <a:r>
              <a:rPr lang="en-US" sz="7200" dirty="0"/>
              <a:t>Feature Engineering in Mobile App Analysis</a:t>
            </a:r>
          </a:p>
          <a:p>
            <a:r>
              <a:rPr lang="en-US" sz="7200" dirty="0"/>
              <a:t>Sentiment Analysis </a:t>
            </a:r>
          </a:p>
          <a:p>
            <a:r>
              <a:rPr lang="en-US" sz="7200" dirty="0"/>
              <a:t>Handling Missing Data in Predictive Modeling</a:t>
            </a:r>
          </a:p>
          <a:p>
            <a:r>
              <a:rPr lang="en-US" sz="7200" dirty="0"/>
              <a:t>Categorical Data Encoding in Machine Learning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Code Brief Explanation: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2910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24" name="Title 3">
            <a:extLst>
              <a:ext uri="{FF2B5EF4-FFF2-40B4-BE49-F238E27FC236}">
                <a16:creationId xmlns:a16="http://schemas.microsoft.com/office/drawing/2014/main" id="{49CA374D-E057-4203-B186-75C8A66677D6}"/>
              </a:ext>
            </a:extLst>
          </p:cNvPr>
          <p:cNvSpPr txBox="1">
            <a:spLocks/>
          </p:cNvSpPr>
          <p:nvPr/>
        </p:nvSpPr>
        <p:spPr>
          <a:xfrm>
            <a:off x="-131234" y="813858"/>
            <a:ext cx="11214100" cy="535531"/>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a:lstStyle>
          <a:p>
            <a:r>
              <a:rPr lang="en-US" dirty="0"/>
              <a:t>Analysis of result</a:t>
            </a:r>
          </a:p>
        </p:txBody>
      </p:sp>
      <p:sp>
        <p:nvSpPr>
          <p:cNvPr id="25" name="Rectangle 24">
            <a:extLst>
              <a:ext uri="{FF2B5EF4-FFF2-40B4-BE49-F238E27FC236}">
                <a16:creationId xmlns:a16="http://schemas.microsoft.com/office/drawing/2014/main" id="{F54F54B6-05F4-4243-BF5B-5E517699392B}"/>
              </a:ext>
            </a:extLst>
          </p:cNvPr>
          <p:cNvSpPr/>
          <p:nvPr/>
        </p:nvSpPr>
        <p:spPr>
          <a:xfrm>
            <a:off x="1440329" y="1963296"/>
            <a:ext cx="8915400" cy="2585323"/>
          </a:xfrm>
          <a:prstGeom prst="rect">
            <a:avLst/>
          </a:prstGeom>
        </p:spPr>
        <p:txBody>
          <a:bodyPr wrap="square">
            <a:spAutoFit/>
          </a:bodyPr>
          <a:lstStyle/>
          <a:p>
            <a:endParaRPr lang="en-US" dirty="0">
              <a:latin typeface="Söhne"/>
            </a:endParaRPr>
          </a:p>
          <a:p>
            <a:pPr>
              <a:buFont typeface="Arial" panose="020B0604020202020204" pitchFamily="34" charset="0"/>
              <a:buChar char="•"/>
            </a:pPr>
            <a:r>
              <a:rPr lang="en-US" dirty="0">
                <a:latin typeface="Söhne"/>
              </a:rPr>
              <a:t>Obtained user reviews offer only polarity and </a:t>
            </a:r>
            <a:r>
              <a:rPr lang="en-US" dirty="0" err="1">
                <a:latin typeface="Söhne"/>
              </a:rPr>
              <a:t>subjectiveness</a:t>
            </a:r>
            <a:r>
              <a:rPr lang="en-US" dirty="0">
                <a:latin typeface="Söhne"/>
              </a:rPr>
              <a:t>.</a:t>
            </a:r>
          </a:p>
          <a:p>
            <a:pPr>
              <a:buFont typeface="Arial" panose="020B0604020202020204" pitchFamily="34" charset="0"/>
              <a:buChar char="•"/>
            </a:pPr>
            <a:r>
              <a:rPr lang="en-US" dirty="0">
                <a:latin typeface="Söhne"/>
              </a:rPr>
              <a:t>Predictions are crucial due to the vast expansion in review-based data.</a:t>
            </a:r>
          </a:p>
          <a:p>
            <a:pPr>
              <a:buFont typeface="Arial" panose="020B0604020202020204" pitchFamily="34" charset="0"/>
              <a:buChar char="•"/>
            </a:pPr>
            <a:r>
              <a:rPr lang="en-US" dirty="0">
                <a:latin typeface="Söhne"/>
              </a:rPr>
              <a:t>Balancing qualitative user reviews with quantitative ratings is challenging but rewarding.</a:t>
            </a:r>
          </a:p>
          <a:p>
            <a:r>
              <a:rPr lang="en-US" i="1" dirty="0">
                <a:latin typeface="Söhne"/>
              </a:rPr>
              <a:t>Ensemble Classifiers and Predictions:</a:t>
            </a:r>
            <a:endParaRPr lang="en-US" dirty="0">
              <a:latin typeface="Söhne"/>
            </a:endParaRPr>
          </a:p>
          <a:p>
            <a:pPr>
              <a:buFont typeface="Arial" panose="020B0604020202020204" pitchFamily="34" charset="0"/>
              <a:buChar char="•"/>
            </a:pPr>
            <a:r>
              <a:rPr lang="en-US" dirty="0">
                <a:latin typeface="Söhne"/>
              </a:rPr>
              <a:t>Explored the use of ensemble classifiers to predict numerical ratings based on user reviews.</a:t>
            </a:r>
          </a:p>
          <a:p>
            <a:pPr>
              <a:buFont typeface="Arial" panose="020B0604020202020204" pitchFamily="34" charset="0"/>
              <a:buChar char="•"/>
            </a:pPr>
            <a:r>
              <a:rPr lang="en-US" dirty="0">
                <a:latin typeface="Söhne"/>
              </a:rPr>
              <a:t>Tested various ensemble classifiers using Google Play store assessments.</a:t>
            </a:r>
          </a:p>
          <a:p>
            <a:r>
              <a:rPr lang="en-US" i="1" dirty="0">
                <a:latin typeface="Söhne"/>
              </a:rPr>
              <a:t>Future Works:</a:t>
            </a:r>
            <a:endParaRPr lang="en-US" dirty="0">
              <a:latin typeface="Söhne"/>
            </a:endParaRPr>
          </a:p>
          <a:p>
            <a:pPr>
              <a:buFont typeface="Arial" panose="020B0604020202020204" pitchFamily="34" charset="0"/>
              <a:buChar char="•"/>
            </a:pPr>
            <a:r>
              <a:rPr lang="en-US" dirty="0">
                <a:latin typeface="Söhne"/>
              </a:rPr>
              <a:t>Future efforts will involve applying deep learning technology to predict numerical ratings.</a:t>
            </a:r>
            <a:endParaRPr lang="en-US" b="0" i="0" dirty="0">
              <a:effectLst/>
              <a:latin typeface="Söhne"/>
            </a:endParaRPr>
          </a:p>
        </p:txBody>
      </p:sp>
      <p:sp>
        <p:nvSpPr>
          <p:cNvPr id="28" name="Rectangle 27">
            <a:extLst>
              <a:ext uri="{FF2B5EF4-FFF2-40B4-BE49-F238E27FC236}">
                <a16:creationId xmlns:a16="http://schemas.microsoft.com/office/drawing/2014/main" id="{877863F4-78D7-43F4-B452-6C6738E376F9}"/>
              </a:ext>
              <a:ext uri="{C183D7F6-B498-43B3-948B-1728B52AA6E4}">
                <adec:decorative xmlns:adec="http://schemas.microsoft.com/office/drawing/2017/decorative" val="1"/>
              </a:ext>
            </a:extLst>
          </p:cNvPr>
          <p:cNvSpPr/>
          <p:nvPr/>
        </p:nvSpPr>
        <p:spPr>
          <a:xfrm>
            <a:off x="546308" y="1595150"/>
            <a:ext cx="11002961" cy="122385"/>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1926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8</a:t>
            </a:fld>
            <a:endParaRPr lang="en-US" dirty="0"/>
          </a:p>
        </p:txBody>
      </p:sp>
      <p:sp>
        <p:nvSpPr>
          <p:cNvPr id="10" name="Title 3">
            <a:extLst>
              <a:ext uri="{FF2B5EF4-FFF2-40B4-BE49-F238E27FC236}">
                <a16:creationId xmlns:a16="http://schemas.microsoft.com/office/drawing/2014/main" id="{868CC6DB-AB8F-4F9C-902D-CDF6EAF48FAD}"/>
              </a:ext>
            </a:extLst>
          </p:cNvPr>
          <p:cNvSpPr>
            <a:spLocks noGrp="1"/>
          </p:cNvSpPr>
          <p:nvPr>
            <p:ph type="title"/>
          </p:nvPr>
        </p:nvSpPr>
        <p:spPr>
          <a:xfrm>
            <a:off x="5788647" y="1135591"/>
            <a:ext cx="11214100" cy="535531"/>
          </a:xfrm>
        </p:spPr>
        <p:txBody>
          <a:bodyPr/>
          <a:lstStyle/>
          <a:p>
            <a:r>
              <a:rPr lang="en-US" dirty="0"/>
              <a:t>Conclusion</a:t>
            </a:r>
          </a:p>
        </p:txBody>
      </p:sp>
      <p:sp>
        <p:nvSpPr>
          <p:cNvPr id="11" name="Rectangle 10">
            <a:extLst>
              <a:ext uri="{FF2B5EF4-FFF2-40B4-BE49-F238E27FC236}">
                <a16:creationId xmlns:a16="http://schemas.microsoft.com/office/drawing/2014/main" id="{FFE4008B-BC89-47C3-BB9E-9591B1750009}"/>
              </a:ext>
            </a:extLst>
          </p:cNvPr>
          <p:cNvSpPr/>
          <p:nvPr/>
        </p:nvSpPr>
        <p:spPr>
          <a:xfrm>
            <a:off x="5788647" y="1997839"/>
            <a:ext cx="5497855" cy="2862322"/>
          </a:xfrm>
          <a:prstGeom prst="rect">
            <a:avLst/>
          </a:prstGeom>
        </p:spPr>
        <p:txBody>
          <a:bodyPr wrap="square">
            <a:spAutoFit/>
          </a:bodyPr>
          <a:lstStyle/>
          <a:p>
            <a:r>
              <a:rPr lang="en-US" i="1" dirty="0">
                <a:solidFill>
                  <a:schemeClr val="bg1"/>
                </a:solidFill>
                <a:latin typeface="Söhne"/>
              </a:rPr>
              <a:t>Conclusion:</a:t>
            </a:r>
            <a:endParaRPr lang="en-US" dirty="0">
              <a:solidFill>
                <a:schemeClr val="bg1"/>
              </a:solidFill>
              <a:latin typeface="Söhne"/>
            </a:endParaRPr>
          </a:p>
          <a:p>
            <a:pPr>
              <a:buFont typeface="Arial" panose="020B0604020202020204" pitchFamily="34" charset="0"/>
              <a:buChar char="•"/>
            </a:pPr>
            <a:r>
              <a:rPr lang="en-US" dirty="0">
                <a:latin typeface="Söhne"/>
              </a:rPr>
              <a:t>Hypothesis validated; app ratings can be predicted.</a:t>
            </a:r>
          </a:p>
          <a:p>
            <a:pPr>
              <a:buFont typeface="Arial" panose="020B0604020202020204" pitchFamily="34" charset="0"/>
              <a:buChar char="•"/>
            </a:pPr>
            <a:r>
              <a:rPr lang="en-US" dirty="0">
                <a:latin typeface="Söhne"/>
              </a:rPr>
              <a:t>Emphasizes the need for extensive preprocessing before classification and regression processes.</a:t>
            </a:r>
          </a:p>
          <a:p>
            <a:pPr>
              <a:buFont typeface="Arial" panose="020B0604020202020204" pitchFamily="34" charset="0"/>
              <a:buChar char="•"/>
            </a:pPr>
            <a:r>
              <a:rPr lang="en-US" dirty="0">
                <a:latin typeface="Söhne"/>
              </a:rPr>
              <a:t>Highlights the immense potential of Google Play Store data for app development success.</a:t>
            </a:r>
          </a:p>
          <a:p>
            <a:pPr>
              <a:buFont typeface="Arial" panose="020B0604020202020204" pitchFamily="34" charset="0"/>
              <a:buChar char="•"/>
            </a:pPr>
            <a:r>
              <a:rPr lang="en-US" dirty="0">
                <a:latin typeface="Söhne"/>
              </a:rPr>
              <a:t>Developers can leverage this information to conquer the Android market.</a:t>
            </a:r>
          </a:p>
          <a:p>
            <a:pPr>
              <a:buFont typeface="Arial" panose="020B0604020202020204" pitchFamily="34" charset="0"/>
              <a:buChar char="•"/>
            </a:pPr>
            <a:r>
              <a:rPr lang="en-US" dirty="0">
                <a:latin typeface="Söhne"/>
              </a:rPr>
              <a:t>Key factors for accurate estimation: Size, Type, Price, Content Rating, and Genre.</a:t>
            </a:r>
            <a:endParaRPr lang="en-US" b="0" i="0" dirty="0">
              <a:effectLst/>
              <a:latin typeface="Söhne"/>
            </a:endParaRPr>
          </a:p>
        </p:txBody>
      </p:sp>
    </p:spTree>
    <p:extLst>
      <p:ext uri="{BB962C8B-B14F-4D97-AF65-F5344CB8AC3E}">
        <p14:creationId xmlns:p14="http://schemas.microsoft.com/office/powerpoint/2010/main" val="3516891798"/>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9E4EAC9-33DC-4CF0-BA31-C98F61CE478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presentation</Template>
  <TotalTime>38</TotalTime>
  <Words>555</Words>
  <Application>Microsoft Office PowerPoint</Application>
  <PresentationFormat>Widescreen</PresentationFormat>
  <Paragraphs>91</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Wingdings</vt:lpstr>
      <vt:lpstr>Office Theme</vt:lpstr>
      <vt:lpstr>App Rating Prediction</vt:lpstr>
      <vt:lpstr>Abstract</vt:lpstr>
      <vt:lpstr>Introduction</vt:lpstr>
      <vt:lpstr>Objectives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Md siam khan</dc:creator>
  <cp:lastModifiedBy>Md siam khan</cp:lastModifiedBy>
  <cp:revision>4</cp:revision>
  <dcterms:created xsi:type="dcterms:W3CDTF">2023-11-21T03:03:40Z</dcterms:created>
  <dcterms:modified xsi:type="dcterms:W3CDTF">2023-11-21T03:42:19Z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