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CB2524-2CF9-47FD-A1AA-08A1BB4D6BDE}">
  <a:tblStyle styleId="{BBCB2524-2CF9-47FD-A1AA-08A1BB4D6B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42885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3d2bddfa2_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3d2bddfa2_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06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3d2bddfa2_4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3d2bddfa2_4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593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3fa24228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3fa24228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246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3d2bddfa2_4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3d2bddfa2_4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218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3d2bddfa2_4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3d2bddfa2_4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670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3d2bddcd1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3d2bddcd1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768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3d2bddcd1_0_1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3d2bddcd1_0_1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099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3d2bddcd1_0_1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3d2bddcd1_0_1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30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3d2bddcd1_0_1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3d2bddcd1_0_1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193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3d3527e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3d3527e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979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3d3527ef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3d3527ef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15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3d2bddf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3d2bddf8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767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3d2bddcd1_0_1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3d2bddcd1_0_1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524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3d2bddcd1_0_1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3d2bddcd1_0_1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9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3d2bddcd1_0_1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3d2bddcd1_0_1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213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3d3527ef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3d3527ef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0093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3d2bddcd1_0_1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3d2bddcd1_0_1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2732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d392a93a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d392a93a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956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3d2bddcd1_0_4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3d2bddcd1_0_4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9289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3d2bddcd1_0_4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3d2bddcd1_0_4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5588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3d2bddcd1_0_4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3d2bddcd1_0_4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0065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3d2bddcd1_0_4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3d2bddcd1_0_4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735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3d2bddf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3d2bddf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97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3bfa98c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3bfa98c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9485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3d2bddcd1_0_4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3d2bddcd1_0_4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4152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3d2bddcd1_0_4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3d2bddcd1_0_4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6437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3d35280f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3d35280f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9004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3d2bddfa2_4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3d2bddfa2_4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439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3d2bddfa2_4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3d2bddfa2_4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386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3d2bddfa2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3d2bddfa2_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81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3d2bddfa2_4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3d2bddfa2_4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152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3fa24228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3fa24228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239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3d2bddfa2_4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3d2bddfa2_4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518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3d2bddfa2_4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3d2bddfa2_4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840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3d0e37d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3d0e37d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210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50" y="2381725"/>
            <a:ext cx="4223375" cy="19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8525" y="2381725"/>
            <a:ext cx="3477725" cy="1066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425" y="872738"/>
            <a:ext cx="7619149" cy="977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76050" y="72775"/>
            <a:ext cx="87678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50" y="824950"/>
            <a:ext cx="4271650" cy="39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975" y="854075"/>
            <a:ext cx="4149612" cy="39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Collection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50" y="1296475"/>
            <a:ext cx="753427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83475" y="0"/>
            <a:ext cx="8760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(For factoid type)(Cont.)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                                                       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QType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</a:t>
            </a:r>
            <a:r>
              <a:rPr lang="en-US" sz="18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acral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peeling skin syndrome  ?                                                Inheritance</a:t>
            </a:r>
            <a:b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2.How many people are affected by </a:t>
            </a:r>
            <a:r>
              <a:rPr lang="en-US" sz="18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acral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peeling syndrome ?                Frequency</a:t>
            </a:r>
            <a:b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3.What are the genetic changes related to </a:t>
            </a:r>
            <a:b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acral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peeling syndrome ?                                                                       Genetic Changes</a:t>
            </a:r>
            <a:b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4.What are the treatments for </a:t>
            </a:r>
            <a:r>
              <a:rPr lang="en-US" sz="18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acral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peeling syndrome  </a:t>
            </a:r>
            <a:r>
              <a:rPr lang="en-US" sz="180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                        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Treatment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83475" y="0"/>
            <a:ext cx="8760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Dataset(For complex type)(Cont</a:t>
            </a:r>
            <a:r>
              <a:rPr lang="en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.)</a:t>
            </a:r>
            <a:br>
              <a:rPr lang="en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5834" y="1869951"/>
            <a:ext cx="33583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SFMono-Regular"/>
              </a:rPr>
              <a:t>What is (are) abdominal wall defect</a:t>
            </a:r>
            <a:r>
              <a:rPr lang="en-US" dirty="0" smtClean="0">
                <a:solidFill>
                  <a:srgbClr val="24292E"/>
                </a:solidFill>
                <a:latin typeface="SFMono-Regular"/>
              </a:rPr>
              <a:t>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15055" y="168814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An opening in the abdomen through which various abdominal organs can protrude.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834" y="2476837"/>
            <a:ext cx="42322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What are the treatments for abdominal wall defect?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34" y="3075055"/>
            <a:ext cx="2462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What is (are) Osteoporosis ?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834" y="3721386"/>
            <a:ext cx="27222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Who is at risk for Osteoporosis?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834" y="4398495"/>
            <a:ext cx="35269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What are the symptoms of Osteoporosis ?</a:t>
            </a:r>
          </a:p>
        </p:txBody>
      </p:sp>
      <p:sp>
        <p:nvSpPr>
          <p:cNvPr id="9" name="Rectangle 8"/>
          <p:cNvSpPr/>
          <p:nvPr/>
        </p:nvSpPr>
        <p:spPr>
          <a:xfrm>
            <a:off x="4815055" y="230324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Diagnostic Tests-Drug Therapy-Surgery and Rehabilitation-Genetic Counseling-Palliative Care.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5055" y="301031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Bone Disease that thins and weakens the bones become fragile and break easily.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15055" y="3714210"/>
            <a:ext cx="44005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Women are at higher risk for osteoporosis than men.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29337" y="420265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Fractures-A Possible Warning Sign Osteoporosis does not have any symptoms until a fracture occurs.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185350" y="0"/>
            <a:ext cx="895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Proposed work (Factoid type Question Answering System)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1653400" y="4461000"/>
            <a:ext cx="62484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Figure:multiclass classification(factoid) using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Word Embedding 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keras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88" y="714375"/>
            <a:ext cx="75152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222425" y="0"/>
            <a:ext cx="8921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Proposed work (Complex type Question Answering System)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456750" y="744600"/>
            <a:ext cx="8760900" cy="4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sz="1400"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375" y="3427650"/>
            <a:ext cx="5506451" cy="12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3024450" y="2892450"/>
            <a:ext cx="36255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Figure : Encoder Decoder model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2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7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613" y="1038450"/>
            <a:ext cx="772477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206775" y="0"/>
            <a:ext cx="9144000" cy="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Proposed work(Complex type Question Answering System)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136350" y="757175"/>
            <a:ext cx="9144000" cy="4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18181"/>
              </a:lnSpc>
              <a:spcBef>
                <a:spcPts val="1700"/>
              </a:spcBef>
              <a:spcAft>
                <a:spcPts val="0"/>
              </a:spcAft>
              <a:buNone/>
            </a:pP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19100" lvl="0" indent="0" algn="l" rtl="0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sz="1400"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36350" y="108836"/>
            <a:ext cx="16050" cy="43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36350" y="261236"/>
            <a:ext cx="16050" cy="4356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>
            <a:off x="5557075" y="4544600"/>
            <a:ext cx="33156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Figure: Encoder Decoder with attention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406875" y="680175"/>
            <a:ext cx="2442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Attention layer consists of</a:t>
            </a:r>
            <a:endParaRPr sz="13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9300" lvl="0" indent="-3048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Alignment score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9300" lvl="0" indent="-3048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Attention weights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9300" lvl="0" indent="-3048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Context vector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4">
            <a:alphaModFix/>
          </a:blip>
          <a:srcRect l="1386" t="-10636" r="49607" b="-24170"/>
          <a:stretch/>
        </p:blipFill>
        <p:spPr>
          <a:xfrm>
            <a:off x="2066000" y="1811050"/>
            <a:ext cx="1997825" cy="6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 rotWithShape="1">
          <a:blip r:embed="rId5">
            <a:alphaModFix/>
          </a:blip>
          <a:srcRect r="36495" b="22160"/>
          <a:stretch/>
        </p:blipFill>
        <p:spPr>
          <a:xfrm>
            <a:off x="2066000" y="2562550"/>
            <a:ext cx="2986252" cy="78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 rotWithShape="1">
          <a:blip r:embed="rId6">
            <a:alphaModFix/>
          </a:blip>
          <a:srcRect r="44891" b="9755"/>
          <a:stretch/>
        </p:blipFill>
        <p:spPr>
          <a:xfrm>
            <a:off x="2066000" y="3497813"/>
            <a:ext cx="1640350" cy="9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498150" y="1957501"/>
            <a:ext cx="15510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Alignment Score: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398100" y="2860225"/>
            <a:ext cx="17511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Attention Weights: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516750" y="3795425"/>
            <a:ext cx="15138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Context Vector: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62125" y="599413"/>
            <a:ext cx="3143250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383475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Implementation(Factoid type pseudocode) </a:t>
            </a:r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1"/>
          </p:nvPr>
        </p:nvSpPr>
        <p:spPr>
          <a:xfrm>
            <a:off x="185350" y="605475"/>
            <a:ext cx="8760900" cy="4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558075" y="778475"/>
            <a:ext cx="83265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 sz="16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lang="en" sz="1600">
                <a:solidFill>
                  <a:schemeClr val="dk1"/>
                </a:solidFill>
              </a:rPr>
              <a:t>: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input sentence {Given a sequence of inputs (x1, . ., xT )}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lang="en" sz="1600">
                <a:solidFill>
                  <a:schemeClr val="dk1"/>
                </a:solidFill>
              </a:rPr>
              <a:t>: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target class level{level of outputs (y1,.., yT)}</a:t>
            </a:r>
            <a:endParaRPr sz="16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Preprocessing: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encode categorical to numerical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clean the data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tokenize the text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apply stopword removal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 the dataset into train and test data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33333"/>
              </a:solidFill>
              <a:highlight>
                <a:srgbClr val="F7F7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383475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Implementation(Factoid type pseudocode) (Cont.)</a:t>
            </a:r>
            <a:endParaRPr/>
          </a:p>
        </p:txBody>
      </p:sp>
      <p:sp>
        <p:nvSpPr>
          <p:cNvPr id="188" name="Google Shape;188;p30"/>
          <p:cNvSpPr txBox="1"/>
          <p:nvPr/>
        </p:nvSpPr>
        <p:spPr>
          <a:xfrm>
            <a:off x="383475" y="691975"/>
            <a:ext cx="7240500" cy="46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3.define Custom word2vec model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9292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model = gensim.models.Word2Vec(</a:t>
            </a:r>
            <a:endParaRPr sz="1600">
              <a:solidFill>
                <a:srgbClr val="292929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pass the question</a:t>
            </a:r>
            <a:r>
              <a:rPr lang="en" sz="1600">
                <a:solidFill>
                  <a:srgbClr val="29292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600">
              <a:solidFill>
                <a:srgbClr val="292929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9292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set the </a:t>
            </a:r>
            <a:r>
              <a:rPr lang="en" sz="16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dimensionality of word vector</a:t>
            </a:r>
            <a:r>
              <a:rPr lang="en" sz="1600">
                <a:solidFill>
                  <a:srgbClr val="29292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600">
              <a:solidFill>
                <a:srgbClr val="292929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9292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set the window size, </a:t>
            </a:r>
            <a:endParaRPr sz="1600">
              <a:solidFill>
                <a:srgbClr val="292929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9292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n" sz="16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number of cpu core as </a:t>
            </a:r>
            <a:r>
              <a:rPr lang="en" sz="1600">
                <a:solidFill>
                  <a:srgbClr val="29292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workers size, </a:t>
            </a:r>
            <a:endParaRPr sz="1600">
              <a:solidFill>
                <a:srgbClr val="292929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9292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define the minimum count words for model</a:t>
            </a:r>
            <a:endParaRPr sz="1600">
              <a:solidFill>
                <a:srgbClr val="292929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9292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Set sg &lt;- 0 for cbow )</a:t>
            </a:r>
            <a:endParaRPr sz="1600" u="sng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333333"/>
              </a:solidFill>
              <a:highlight>
                <a:srgbClr val="F7F7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333333"/>
                </a:solidFill>
                <a:highlight>
                  <a:srgbClr val="F7F7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4.Save word2vec model </a:t>
            </a:r>
            <a:endParaRPr sz="1600" b="1">
              <a:solidFill>
                <a:srgbClr val="333333"/>
              </a:solidFill>
              <a:highlight>
                <a:srgbClr val="F7F7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33333"/>
              </a:solidFill>
              <a:highlight>
                <a:srgbClr val="F7F7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83475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Implementation(Factoid type pseudocode) (Cont.)</a:t>
            </a:r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185350" y="605475"/>
            <a:ext cx="8760900" cy="4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5" name="Google Shape;195;p31"/>
          <p:cNvSpPr txBox="1"/>
          <p:nvPr/>
        </p:nvSpPr>
        <p:spPr>
          <a:xfrm>
            <a:off x="185350" y="613350"/>
            <a:ext cx="8760900" cy="43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333333"/>
                </a:solidFill>
                <a:highlight>
                  <a:srgbClr val="F7F7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5.Embedding layer</a:t>
            </a:r>
            <a:endParaRPr sz="1600" b="1">
              <a:solidFill>
                <a:srgbClr val="333333"/>
              </a:solidFill>
              <a:highlight>
                <a:srgbClr val="F7F7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333333"/>
                </a:solidFill>
                <a:highlight>
                  <a:srgbClr val="F7F7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6.define LSTM model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●"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the fist embedding layer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●"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the LSTM layer and set return_sequences as false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●"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dense output layer with softmax activation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●"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Compile the model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33333"/>
              </a:solidFill>
              <a:highlight>
                <a:srgbClr val="F7F7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333333"/>
                </a:solidFill>
                <a:highlight>
                  <a:srgbClr val="F7F7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7.LSTM model training</a:t>
            </a:r>
            <a:endParaRPr sz="1600" b="1">
              <a:solidFill>
                <a:srgbClr val="333333"/>
              </a:solidFill>
              <a:highlight>
                <a:srgbClr val="F7F7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333333"/>
                </a:solidFill>
                <a:highlight>
                  <a:srgbClr val="F7F7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8.</a:t>
            </a: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predictions from test dataset</a:t>
            </a:r>
            <a:endParaRPr sz="16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51800" y="145575"/>
            <a:ext cx="87924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11900" y="788500"/>
            <a:ext cx="7982700" cy="3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6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Motivation</a:t>
            </a:r>
            <a:endParaRPr sz="16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Objectives</a:t>
            </a:r>
            <a:endParaRPr sz="16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Related works</a:t>
            </a:r>
            <a:endParaRPr sz="16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Dataset</a:t>
            </a:r>
            <a:endParaRPr sz="16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Proposed work</a:t>
            </a:r>
            <a:endParaRPr sz="16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Implementation</a:t>
            </a:r>
            <a:endParaRPr sz="16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Conclusion </a:t>
            </a:r>
            <a:endParaRPr sz="16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Future works</a:t>
            </a:r>
            <a:endParaRPr sz="16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References</a:t>
            </a:r>
            <a:endParaRPr sz="16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500" b="1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077400" cy="6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Implementation(Complex type Encoder-Decoder pseudocode)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32"/>
          <p:cNvSpPr txBox="1">
            <a:spLocks noGrp="1"/>
          </p:cNvSpPr>
          <p:nvPr>
            <p:ph type="body" idx="1"/>
          </p:nvPr>
        </p:nvSpPr>
        <p:spPr>
          <a:xfrm>
            <a:off x="185350" y="605475"/>
            <a:ext cx="8760900" cy="4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2" name="Google Shape;202;p32"/>
          <p:cNvSpPr txBox="1"/>
          <p:nvPr/>
        </p:nvSpPr>
        <p:spPr>
          <a:xfrm>
            <a:off x="383475" y="1346875"/>
            <a:ext cx="7450800" cy="3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333333"/>
              </a:solidFill>
              <a:highlight>
                <a:srgbClr val="F7F7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333333"/>
              </a:solidFill>
              <a:highlight>
                <a:srgbClr val="F7F7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124350" y="605475"/>
            <a:ext cx="85872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 sz="16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lang="en" sz="1600">
                <a:solidFill>
                  <a:schemeClr val="dk1"/>
                </a:solidFill>
              </a:rPr>
              <a:t>: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 sentence{Given a sequence of inputs(x1, . , xT )}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lang="en" sz="1600">
                <a:solidFill>
                  <a:schemeClr val="dk1"/>
                </a:solidFill>
              </a:rPr>
              <a:t>: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target sentence {sequence of outputs (y1, . . , yT )}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Preprocessing</a:t>
            </a:r>
            <a:endParaRPr sz="1600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2.Create the dictionary of unique source and target words to vector and vice-versa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●"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all the source and target words and sort them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●"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maximum sentence length in  the source and target data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●"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word to index(word2idx) for source and target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●"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dictionary for index to word for source and target vocabulary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3.Split the dataset into train and test data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142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i="1">
              <a:solidFill>
                <a:srgbClr val="40808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375" y="0"/>
            <a:ext cx="914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Implementation(Complex type Encoder-Decoder pseudocode)(Cont.)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33"/>
          <p:cNvSpPr txBox="1">
            <a:spLocks noGrp="1"/>
          </p:cNvSpPr>
          <p:nvPr>
            <p:ph type="body" idx="1"/>
          </p:nvPr>
        </p:nvSpPr>
        <p:spPr>
          <a:xfrm>
            <a:off x="185350" y="605475"/>
            <a:ext cx="8760900" cy="4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0" name="Google Shape;210;p33"/>
          <p:cNvSpPr txBox="1"/>
          <p:nvPr/>
        </p:nvSpPr>
        <p:spPr>
          <a:xfrm>
            <a:off x="185375" y="605600"/>
            <a:ext cx="8760900" cy="43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" sz="1600" b="1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the data for training the encoder-decoder  model</a:t>
            </a:r>
            <a:endParaRPr sz="1600" b="1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generate_batch(X, y, batch_size)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true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each j in range(0,,len(x,batch_size)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Initialize encoder input,decoder input,decoder output  	</a:t>
            </a:r>
            <a:endParaRPr b="1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For i = 0,(input_text, target_text) in enumerate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	For t = 0, word in input_text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		encoder_input_data[i, t] </a:t>
            </a:r>
            <a:r>
              <a:rPr lang="en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source_word2idx[word]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		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t less than len(target_text.split())-1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		decoder_input_data[i, t] &lt;- target_word2idx[word]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t greater than zero decoder target, data will be ahead by one timestep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decoder_target_data[i, t - 1, target_word2idx[word]] &lt;- 1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yield encoder_input_data, decoder_input_data and decoder_target_data</a:t>
            </a:r>
            <a:endParaRPr b="1">
              <a:solidFill>
                <a:srgbClr val="333333"/>
              </a:solidFill>
              <a:highlight>
                <a:srgbClr val="F7F7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333333"/>
              </a:solidFill>
              <a:highlight>
                <a:srgbClr val="F7F7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527400" cy="6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Implementation(Complex type Encoder-Decoder pseudocode)(Cont.)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34"/>
          <p:cNvSpPr txBox="1">
            <a:spLocks noGrp="1"/>
          </p:cNvSpPr>
          <p:nvPr>
            <p:ph type="body" idx="1"/>
          </p:nvPr>
        </p:nvSpPr>
        <p:spPr>
          <a:xfrm>
            <a:off x="185350" y="605475"/>
            <a:ext cx="8760900" cy="4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7" name="Google Shape;217;p34"/>
          <p:cNvSpPr txBox="1"/>
          <p:nvPr/>
        </p:nvSpPr>
        <p:spPr>
          <a:xfrm>
            <a:off x="185350" y="605600"/>
            <a:ext cx="8662200" cy="43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333333"/>
                </a:solidFill>
                <a:highlight>
                  <a:srgbClr val="F7F7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lang="en" sz="1600" b="1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the encoder using Embedding and LSTM layers</a:t>
            </a:r>
            <a:endParaRPr sz="1600" dirty="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●"/>
            </a:pP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 the input  through the input layer. 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●"/>
            </a:pP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 hidden layer will be the embedding layer.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●"/>
            </a:pP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the LSTM layer and only set return_state to True 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●"/>
            </a:pP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discard the encoder_output and preserve the hidden state and cell state only</a:t>
            </a:r>
            <a:endParaRPr sz="1600" dirty="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333333"/>
                </a:solidFill>
                <a:highlight>
                  <a:srgbClr val="F7F7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6.</a:t>
            </a:r>
            <a:r>
              <a:rPr lang="en" sz="1600" b="1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the decoder using Embedding and LSTM layers</a:t>
            </a:r>
            <a:endParaRPr sz="1600" b="1" dirty="0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embedding is again the first hidden layer in the decoder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●"/>
            </a:pP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LSTM layer will return output sequences as well as the internal states.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●"/>
            </a:pP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apply a softmax activation to the Dense layer 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●"/>
            </a:pP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generate the decoder outputs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527400" cy="6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Implementation(Complex type Encoder-Decoder pseudocode)(Cont.)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35"/>
          <p:cNvSpPr txBox="1">
            <a:spLocks noGrp="1"/>
          </p:cNvSpPr>
          <p:nvPr>
            <p:ph type="body" idx="1"/>
          </p:nvPr>
        </p:nvSpPr>
        <p:spPr>
          <a:xfrm>
            <a:off x="185350" y="605475"/>
            <a:ext cx="8760900" cy="4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24" name="Google Shape;224;p35"/>
          <p:cNvSpPr txBox="1"/>
          <p:nvPr/>
        </p:nvSpPr>
        <p:spPr>
          <a:xfrm>
            <a:off x="185350" y="605475"/>
            <a:ext cx="8428800" cy="43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</a:t>
            </a:r>
            <a:r>
              <a:rPr lang="en" sz="1600" b="1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 and train the model</a:t>
            </a:r>
            <a:endParaRPr sz="1600" b="1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Define the model that takes encoder and decoder input to output decoder_outputs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compile the model using “rmsprop” optimizer and categorical_crossentrop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Define the inference model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</a:t>
            </a:r>
            <a:r>
              <a:rPr lang="en" sz="1600" b="1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predictions from on the Test dataset</a:t>
            </a:r>
            <a:endParaRPr sz="1600" b="1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 sz="16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>
            <a:spLocks noGrp="1"/>
          </p:cNvSpPr>
          <p:nvPr>
            <p:ph type="title"/>
          </p:nvPr>
        </p:nvSpPr>
        <p:spPr>
          <a:xfrm>
            <a:off x="113050" y="0"/>
            <a:ext cx="9030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Implementation(Complex type Attention pseudocode)</a:t>
            </a:r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body" idx="1"/>
          </p:nvPr>
        </p:nvSpPr>
        <p:spPr>
          <a:xfrm>
            <a:off x="185350" y="605475"/>
            <a:ext cx="8760900" cy="4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31" name="Google Shape;231;p36"/>
          <p:cNvSpPr txBox="1"/>
          <p:nvPr/>
        </p:nvSpPr>
        <p:spPr>
          <a:xfrm>
            <a:off x="185350" y="605475"/>
            <a:ext cx="8688600" cy="43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steps of attention mechanism is similar with encoder decoder model except the Encoder, Attention layer and Decoder. The attention mechanism is an implementation of ‘Bahdanau Attention’.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" sz="1600" b="1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the encoder 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Courier New"/>
              <a:buChar char="●"/>
            </a:pPr>
            <a:r>
              <a:rPr lang="en" sz="16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pass the input  through the input layer. </a:t>
            </a:r>
            <a:endParaRPr sz="16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Courier New"/>
              <a:buChar char="●"/>
            </a:pPr>
            <a:r>
              <a:rPr lang="en" sz="16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the first hidden layer will be the embedding layer.</a:t>
            </a:r>
            <a:endParaRPr sz="16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Courier New"/>
              <a:buChar char="●"/>
            </a:pPr>
            <a:r>
              <a:rPr lang="en" sz="16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Create the first LSTM layer</a:t>
            </a:r>
            <a:endParaRPr sz="16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Courier New"/>
              <a:buChar char="●"/>
            </a:pPr>
            <a:r>
              <a:rPr lang="en" sz="16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Create the second LSTM layer</a:t>
            </a:r>
            <a:endParaRPr sz="16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Courier New"/>
              <a:buChar char="●"/>
            </a:pPr>
            <a:r>
              <a:rPr lang="en" sz="16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Create the third LSTM layer</a:t>
            </a:r>
            <a:endParaRPr sz="16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Courier New"/>
              <a:buChar char="●"/>
            </a:pPr>
            <a:r>
              <a:rPr lang="en" sz="16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n" sz="16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return_sequences=True and </a:t>
            </a:r>
            <a:r>
              <a:rPr lang="en" sz="16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return_state to True for all LSTM layer </a:t>
            </a:r>
            <a:endParaRPr sz="16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33333"/>
              </a:solidFill>
              <a:highlight>
                <a:srgbClr val="F7F7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33333"/>
              </a:solidFill>
              <a:highlight>
                <a:srgbClr val="F7F7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Implementation(Complex type Attention pseudocode) (Cont.)</a:t>
            </a:r>
            <a:endParaRPr/>
          </a:p>
        </p:txBody>
      </p:sp>
      <p:sp>
        <p:nvSpPr>
          <p:cNvPr id="237" name="Google Shape;237;p37"/>
          <p:cNvSpPr txBox="1">
            <a:spLocks noGrp="1"/>
          </p:cNvSpPr>
          <p:nvPr>
            <p:ph type="body" idx="1"/>
          </p:nvPr>
        </p:nvSpPr>
        <p:spPr>
          <a:xfrm>
            <a:off x="185350" y="605475"/>
            <a:ext cx="8760900" cy="4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38" name="Google Shape;238;p37"/>
          <p:cNvSpPr txBox="1"/>
          <p:nvPr/>
        </p:nvSpPr>
        <p:spPr>
          <a:xfrm>
            <a:off x="185350" y="605475"/>
            <a:ext cx="8699100" cy="4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" sz="1600" b="1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the decoder 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Courier New"/>
              <a:buChar char="●"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an input layer for the decoder_inputs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Courier New"/>
              <a:buChar char="●"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embedding is again the first hidden layer in the decoder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●"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LSTM layer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●"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apply a softmax activation to the Dense layer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●"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generate the decoder outputs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" sz="1600" b="1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the </a:t>
            </a:r>
            <a:r>
              <a:rPr lang="en" sz="1600" b="1">
                <a:solidFill>
                  <a:srgbClr val="292929"/>
                </a:solidFill>
                <a:highlight>
                  <a:srgbClr val="F2F2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Attention Layer</a:t>
            </a:r>
            <a:endParaRPr sz="1600" b="1">
              <a:solidFill>
                <a:srgbClr val="292929"/>
              </a:solidFill>
              <a:highlight>
                <a:srgbClr val="F2F2F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383475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Analysis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473875" y="535200"/>
            <a:ext cx="51444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Performance Analysis for question answering system: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7246125" y="3900025"/>
            <a:ext cx="1638300" cy="10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5" y="1109225"/>
            <a:ext cx="4453924" cy="21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850" y="1421125"/>
            <a:ext cx="3491450" cy="17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8"/>
          <p:cNvSpPr txBox="1"/>
          <p:nvPr/>
        </p:nvSpPr>
        <p:spPr>
          <a:xfrm>
            <a:off x="2746950" y="3364825"/>
            <a:ext cx="5087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Proxima Nova"/>
                <a:ea typeface="Proxima Nova"/>
                <a:cs typeface="Proxima Nova"/>
                <a:sym typeface="Proxima Nova"/>
              </a:rPr>
              <a:t>Figure: Formula of Accuracy, Recall, Precession</a:t>
            </a:r>
            <a:endParaRPr sz="11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383475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Analysis(Factoid Type)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39"/>
          <p:cNvSpPr txBox="1"/>
          <p:nvPr/>
        </p:nvSpPr>
        <p:spPr>
          <a:xfrm>
            <a:off x="383475" y="406950"/>
            <a:ext cx="8343600" cy="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Comparison of the Factoid type system accuracies, precisions, recalls of all the approaches are mentioned in the following table. Among of them our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bidirectional LSTM reveals better accuracy, precision, recall.</a:t>
            </a:r>
            <a:endParaRPr sz="16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9"/>
          <p:cNvSpPr txBox="1"/>
          <p:nvPr/>
        </p:nvSpPr>
        <p:spPr>
          <a:xfrm>
            <a:off x="7246125" y="3900025"/>
            <a:ext cx="1638300" cy="10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56" name="Google Shape;256;p39"/>
          <p:cNvGraphicFramePr/>
          <p:nvPr>
            <p:extLst>
              <p:ext uri="{D42A27DB-BD31-4B8C-83A1-F6EECF244321}">
                <p14:modId xmlns:p14="http://schemas.microsoft.com/office/powerpoint/2010/main" val="4143058852"/>
              </p:ext>
            </p:extLst>
          </p:nvPr>
        </p:nvGraphicFramePr>
        <p:xfrm>
          <a:off x="1803163" y="1766763"/>
          <a:ext cx="5537675" cy="2984664"/>
        </p:xfrm>
        <a:graphic>
          <a:graphicData uri="http://schemas.openxmlformats.org/drawingml/2006/table">
            <a:tbl>
              <a:tblPr>
                <a:noFill/>
                <a:tableStyleId>{BBCB2524-2CF9-47FD-A1AA-08A1BB4D6BDE}</a:tableStyleId>
              </a:tblPr>
              <a:tblGrid>
                <a:gridCol w="137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the Algorithm </a:t>
                      </a:r>
                      <a:endParaRPr sz="1100"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Depicted </a:t>
                      </a:r>
                      <a:endParaRPr sz="11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(%)</a:t>
                      </a:r>
                      <a:endParaRPr sz="11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Depicted  </a:t>
                      </a:r>
                      <a:endParaRPr sz="11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 (%)</a:t>
                      </a:r>
                      <a:endParaRPr sz="11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Depicted </a:t>
                      </a:r>
                      <a:endParaRPr sz="11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 (%)</a:t>
                      </a:r>
                      <a:endParaRPr sz="11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LSTM</a:t>
                      </a:r>
                      <a:endParaRPr sz="11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95.19</a:t>
                      </a:r>
                      <a:endParaRPr sz="14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95.50</a:t>
                      </a:r>
                      <a:endParaRPr sz="14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94.84</a:t>
                      </a:r>
                      <a:endParaRPr sz="14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Bidirectional LSTM </a:t>
                      </a:r>
                      <a:endParaRPr sz="12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97.31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97.44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97.15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GRU</a:t>
                      </a:r>
                      <a:endParaRPr sz="11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83.63</a:t>
                      </a:r>
                      <a:endParaRPr sz="14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86.18</a:t>
                      </a:r>
                      <a:endParaRPr sz="14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81.24</a:t>
                      </a:r>
                      <a:endParaRPr sz="14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Simple RNN</a:t>
                      </a:r>
                      <a:endParaRPr sz="11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83.70</a:t>
                      </a:r>
                      <a:endParaRPr sz="14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85.50</a:t>
                      </a:r>
                      <a:endParaRPr sz="14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82.00</a:t>
                      </a:r>
                      <a:endParaRPr sz="14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 </a:t>
                      </a:r>
                      <a:endParaRPr sz="11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94.98</a:t>
                      </a:r>
                      <a:endParaRPr sz="14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95.38</a:t>
                      </a:r>
                      <a:endParaRPr sz="14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94.52</a:t>
                      </a:r>
                      <a:endParaRPr sz="14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>
            <a:spLocks noGrp="1"/>
          </p:cNvSpPr>
          <p:nvPr>
            <p:ph type="title"/>
          </p:nvPr>
        </p:nvSpPr>
        <p:spPr>
          <a:xfrm>
            <a:off x="383475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Analysis(Factoid Type)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40"/>
          <p:cNvSpPr txBox="1"/>
          <p:nvPr/>
        </p:nvSpPr>
        <p:spPr>
          <a:xfrm>
            <a:off x="372300" y="642950"/>
            <a:ext cx="83994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comparison of the proposed work bidirectional LSTM with </a:t>
            </a:r>
            <a:r>
              <a:rPr lang="en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recent paper(Mohasseb∗, et al. 2018)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are shown in the column chart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We can clearly see that our proposed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bidirectional LSTM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has higher rate of accuracy, precision, recall.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40"/>
          <p:cNvSpPr txBox="1"/>
          <p:nvPr/>
        </p:nvSpPr>
        <p:spPr>
          <a:xfrm>
            <a:off x="7246125" y="3900025"/>
            <a:ext cx="1638300" cy="10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4" name="Google Shape;2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600" y="1672350"/>
            <a:ext cx="6550675" cy="30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383475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Analysis(Complex Type)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41"/>
          <p:cNvSpPr txBox="1"/>
          <p:nvPr/>
        </p:nvSpPr>
        <p:spPr>
          <a:xfrm>
            <a:off x="463475" y="486100"/>
            <a:ext cx="8071500" cy="1161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For complex type system our proposed work  encoder decoder and  attention comparison  mentioned in the following table .Our proposed encoder decoder reveals better accuracy, precision, recall compared to attention mechanism: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41"/>
          <p:cNvSpPr txBox="1"/>
          <p:nvPr/>
        </p:nvSpPr>
        <p:spPr>
          <a:xfrm>
            <a:off x="2746950" y="3364825"/>
            <a:ext cx="5087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72" name="Google Shape;272;p41"/>
          <p:cNvGraphicFramePr/>
          <p:nvPr>
            <p:extLst>
              <p:ext uri="{D42A27DB-BD31-4B8C-83A1-F6EECF244321}">
                <p14:modId xmlns:p14="http://schemas.microsoft.com/office/powerpoint/2010/main" val="2752630966"/>
              </p:ext>
            </p:extLst>
          </p:nvPr>
        </p:nvGraphicFramePr>
        <p:xfrm>
          <a:off x="1616050" y="1982135"/>
          <a:ext cx="6032800" cy="2201725"/>
        </p:xfrm>
        <a:graphic>
          <a:graphicData uri="http://schemas.openxmlformats.org/drawingml/2006/table">
            <a:tbl>
              <a:tblPr>
                <a:noFill/>
                <a:tableStyleId>{BBCB2524-2CF9-47FD-A1AA-08A1BB4D6BDE}</a:tableStyleId>
              </a:tblPr>
              <a:tblGrid>
                <a:gridCol w="15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the Algorithm </a:t>
                      </a:r>
                      <a:endParaRPr sz="1300"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Depicted 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(%)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Depicted  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 (%)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Depicted 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 (%)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Encoder Decoder</a:t>
                      </a:r>
                      <a:endParaRPr sz="13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" sz="1300" b="1" baseline="300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</a:t>
                      </a:r>
                      <a:r>
                        <a:rPr lang="en" sz="13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approach</a:t>
                      </a:r>
                      <a:endParaRPr sz="13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99.67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99.68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99.67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Attention </a:t>
                      </a:r>
                      <a:endParaRPr lang="en" dirty="0" smtClean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 smtClean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1300" baseline="30000" dirty="0" smtClean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nd</a:t>
                      </a:r>
                      <a:r>
                        <a:rPr lang="en" sz="1300" baseline="0" dirty="0" smtClean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300" dirty="0" smtClean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3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approach</a:t>
                      </a:r>
                      <a:endParaRPr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37.25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47.57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99.49</a:t>
                      </a:r>
                      <a:endParaRPr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290700" y="157700"/>
            <a:ext cx="88533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Introduction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73050" y="746100"/>
            <a:ext cx="8342700" cy="40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What is QA system?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System that automatically answer the question posed by human in </a:t>
            </a: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natural language processing.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2206725"/>
            <a:ext cx="67056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>
            <a:spLocks noGrp="1"/>
          </p:cNvSpPr>
          <p:nvPr>
            <p:ph type="title"/>
          </p:nvPr>
        </p:nvSpPr>
        <p:spPr>
          <a:xfrm>
            <a:off x="383475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Analysis (Complex Type)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42"/>
          <p:cNvSpPr txBox="1"/>
          <p:nvPr/>
        </p:nvSpPr>
        <p:spPr>
          <a:xfrm>
            <a:off x="541950" y="535200"/>
            <a:ext cx="80601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comparison of the complex type proposed approach with</a:t>
            </a:r>
            <a:r>
              <a:rPr lang="en" sz="16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recent paper(Asma Ben Abacha*,et al. 2019)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are shown in the column chart. Here our proposed work encoder decoder has higher rate of accuracy, precision, recall.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42"/>
          <p:cNvSpPr txBox="1"/>
          <p:nvPr/>
        </p:nvSpPr>
        <p:spPr>
          <a:xfrm>
            <a:off x="2746950" y="3364825"/>
            <a:ext cx="5087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0" name="Google Shape;2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413" y="1625550"/>
            <a:ext cx="6815175" cy="29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>
            <a:spLocks noGrp="1"/>
          </p:cNvSpPr>
          <p:nvPr>
            <p:ph type="title"/>
          </p:nvPr>
        </p:nvSpPr>
        <p:spPr>
          <a:xfrm>
            <a:off x="383475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Analysis(Complex Type)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43"/>
          <p:cNvSpPr txBox="1"/>
          <p:nvPr/>
        </p:nvSpPr>
        <p:spPr>
          <a:xfrm>
            <a:off x="473875" y="535200"/>
            <a:ext cx="78801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Encoder-decoder with attention model prediction result from test dataset are shown below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1">
              <a:solidFill>
                <a:schemeClr val="dk1"/>
              </a:solidFill>
              <a:highlight>
                <a:srgbClr val="F7F7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43"/>
          <p:cNvSpPr txBox="1"/>
          <p:nvPr/>
        </p:nvSpPr>
        <p:spPr>
          <a:xfrm>
            <a:off x="7246125" y="3900025"/>
            <a:ext cx="1638300" cy="10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43"/>
          <p:cNvSpPr txBox="1"/>
          <p:nvPr/>
        </p:nvSpPr>
        <p:spPr>
          <a:xfrm>
            <a:off x="626724" y="955497"/>
            <a:ext cx="7817551" cy="4097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Input Source Question: what are the genetic changes related to x linked thrombocytopenia ?</a:t>
            </a:r>
            <a:endParaRPr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Actual Target Answer:  mutations in the was gene cause x linked thrombocytopenia </a:t>
            </a:r>
            <a:endParaRPr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Predicted Target Answer: </a:t>
            </a:r>
            <a:r>
              <a:rPr lang="en" b="1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b="1" dirty="0">
                <a:highlight>
                  <a:srgbClr val="D9D9D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mutations in the alas gene cause x linked sideroblastic anemia</a:t>
            </a:r>
            <a:endParaRPr b="1" dirty="0">
              <a:highlight>
                <a:srgbClr val="D9D9D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highlight>
                <a:srgbClr val="D9D9D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Input Source Question: how many people are affected by ring chromosome syndrome ?</a:t>
            </a:r>
            <a:endParaRPr dirty="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Actual Target Answer:  ring chromosome syndrome appears to be a rare condition </a:t>
            </a:r>
            <a:endParaRPr dirty="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Predicted Target Answer:</a:t>
            </a:r>
            <a:r>
              <a:rPr lang="en" b="1" dirty="0">
                <a:highlight>
                  <a:srgbClr val="D9D9D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ring chromosome syndrome appears to be a rare condition although its prevalence is unknown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Input Source Question: how many people are affected by hyperlysinemia ?</a:t>
            </a:r>
            <a:endParaRPr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Actual Target Answer:  the incidence of hyperlysinemia is unknown </a:t>
            </a:r>
            <a:endParaRPr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Predicted Target Answer: </a:t>
            </a:r>
            <a:r>
              <a:rPr lang="en" b="1" dirty="0">
                <a:highlight>
                  <a:srgbClr val="D9D9D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overall prevalence of sialidosis is unknown</a:t>
            </a:r>
            <a:endParaRPr b="1" dirty="0">
              <a:highlight>
                <a:srgbClr val="D9D9D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Input Source Question: what are the treatments for van der woude syndrome ?</a:t>
            </a:r>
            <a:endParaRPr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Actual Target Answer:  diagnostic tests drug therapy surgery and rehabilitation genetic counseling </a:t>
            </a:r>
            <a:endParaRPr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Predicted Target Answer:  </a:t>
            </a:r>
            <a:r>
              <a:rPr lang="en" b="1" dirty="0">
                <a:highlight>
                  <a:srgbClr val="D9D9D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diagnostic tests drug therapy surgery and rehabilitation genetic counseling</a:t>
            </a:r>
            <a:endParaRPr b="1" dirty="0">
              <a:highlight>
                <a:srgbClr val="D9D9D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>
            <a:spLocks noGrp="1"/>
          </p:cNvSpPr>
          <p:nvPr>
            <p:ph type="title"/>
          </p:nvPr>
        </p:nvSpPr>
        <p:spPr>
          <a:xfrm>
            <a:off x="497375" y="181975"/>
            <a:ext cx="7909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44"/>
          <p:cNvSpPr txBox="1"/>
          <p:nvPr/>
        </p:nvSpPr>
        <p:spPr>
          <a:xfrm>
            <a:off x="383475" y="849175"/>
            <a:ext cx="8399400" cy="3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work has given better result than previous state of paper.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developed a QA system to answer medical questions using existing question-answer pairs.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analyzed that better generation of multi-label question not only improved the performance of question but also has a positive impact on the overall QA system.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44"/>
          <p:cNvSpPr txBox="1"/>
          <p:nvPr/>
        </p:nvSpPr>
        <p:spPr>
          <a:xfrm>
            <a:off x="7246125" y="3900025"/>
            <a:ext cx="1638300" cy="10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>
            <a:spLocks noGrp="1"/>
          </p:cNvSpPr>
          <p:nvPr>
            <p:ph type="title"/>
          </p:nvPr>
        </p:nvSpPr>
        <p:spPr>
          <a:xfrm>
            <a:off x="497375" y="279000"/>
            <a:ext cx="75747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45"/>
          <p:cNvSpPr txBox="1"/>
          <p:nvPr/>
        </p:nvSpPr>
        <p:spPr>
          <a:xfrm>
            <a:off x="291150" y="946200"/>
            <a:ext cx="8370300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future we will increase the number of question-answer in our dataset so that it can cover most of the disease occurs in the world.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in future </a:t>
            </a:r>
            <a:r>
              <a:rPr lang="en" sz="1600">
                <a:solidFill>
                  <a:srgbClr val="262626"/>
                </a:solidFill>
                <a:highlight>
                  <a:srgbClr val="F3F4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recent sequence-to-sequence model transformer,bart can be used to implement f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complex question answering system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45"/>
          <p:cNvSpPr txBox="1"/>
          <p:nvPr/>
        </p:nvSpPr>
        <p:spPr>
          <a:xfrm>
            <a:off x="7246125" y="3900025"/>
            <a:ext cx="1638300" cy="10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>
            <a:spLocks noGrp="1"/>
          </p:cNvSpPr>
          <p:nvPr>
            <p:ph type="title"/>
          </p:nvPr>
        </p:nvSpPr>
        <p:spPr>
          <a:xfrm>
            <a:off x="218350" y="0"/>
            <a:ext cx="7853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46"/>
          <p:cNvSpPr txBox="1"/>
          <p:nvPr/>
        </p:nvSpPr>
        <p:spPr>
          <a:xfrm>
            <a:off x="169575" y="535200"/>
            <a:ext cx="8722500" cy="44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00"/>
              <a:t>● 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Asma Ben Abacha* &amp; Dina Demner-Fushman, 2019. A question-entailment approach to question answering. </a:t>
            </a:r>
            <a:r>
              <a:rPr lang="en" sz="1600" i="1">
                <a:latin typeface="Times New Roman"/>
                <a:ea typeface="Times New Roman"/>
                <a:cs typeface="Times New Roman"/>
                <a:sym typeface="Times New Roman"/>
              </a:rPr>
              <a:t>Ben Abacha and Demner-Fushman BMC Bioinformatics,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p. 20:511.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00"/>
              <a:t>● 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Mohasseb∗, A., Bader-El-Den, M. &amp; Cocea, M., 2018. Classification of factoid questions intent using grammatical features. </a:t>
            </a:r>
            <a:r>
              <a:rPr lang="en" sz="1600" i="1">
                <a:latin typeface="Times New Roman"/>
                <a:ea typeface="Times New Roman"/>
                <a:cs typeface="Times New Roman"/>
                <a:sym typeface="Times New Roman"/>
              </a:rPr>
              <a:t>The Korean institute of communication and information sciences,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pp. 239-242.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00"/>
              <a:t>● 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Vasu Sharma *, Nitish Kulkarni*, Srividya Pranavi Potharaju*,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Gabriel Bayomi*,Eric Nyberg,Teruko Mitamura , "BioAMA: Towards an End to End BioMedical Question Answering System," </a:t>
            </a:r>
            <a:r>
              <a:rPr lang="en" sz="1600" i="1">
                <a:latin typeface="Times New Roman"/>
                <a:ea typeface="Times New Roman"/>
                <a:cs typeface="Times New Roman"/>
                <a:sym typeface="Times New Roman"/>
              </a:rPr>
              <a:t>Proceedings of the BioNLP 2018 workshop,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p. 109–117 , 2018.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● 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D. Wang and E. Nyberg. CMU OAQA at TREC 2017 LiveQA: A neural dual entailment approach for question paraphrase identiﬁcation. In Proceedings of The Twenty-Sixth Text REtrieval Conference, TREC 2017, Gaithersburg, Maryland, USA, November 15-17, 2017, 2017.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● 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V. V. Datla, T. R. Arora, J. Liu, V. Adduru, S. A. Hasan, K. Lee, A. Qadir, Y. Ling, A. Prakash, and O. Farri . Open domain real-time question answering based on asynchronous multiperspective context-driven retrieval and neural paraphrasing. In Proceedings of The Twenty-Sixth Text REtrieval Conference, TREC 2017, Gaithersburg, Maryland, USA, November 15-17, 2017.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/>
          <p:nvPr/>
        </p:nvSpPr>
        <p:spPr>
          <a:xfrm>
            <a:off x="383475" y="904351"/>
            <a:ext cx="7880100" cy="4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47"/>
          <p:cNvSpPr txBox="1"/>
          <p:nvPr/>
        </p:nvSpPr>
        <p:spPr>
          <a:xfrm>
            <a:off x="7246125" y="3900025"/>
            <a:ext cx="1638300" cy="10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5" name="Google Shape;31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50" y="3516875"/>
            <a:ext cx="7619149" cy="68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6575" y="1236550"/>
            <a:ext cx="3930850" cy="21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400325" y="109175"/>
            <a:ext cx="87441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Introduction(Cont.)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739975" y="703600"/>
            <a:ext cx="7969800" cy="3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600" y="1364350"/>
            <a:ext cx="6524625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00325" y="497375"/>
            <a:ext cx="4607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Why biomedical question answering?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3475" y="0"/>
            <a:ext cx="8760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(Types of question answering)(Cont.)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40875" y="535200"/>
            <a:ext cx="8123400" cy="39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Factoid question answering   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                      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050" y="1758975"/>
            <a:ext cx="7199275" cy="271166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419325" y="1807500"/>
            <a:ext cx="6429300" cy="2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44546A"/>
                </a:solidFill>
              </a:rPr>
              <a:t>What is Depression?                             information</a:t>
            </a:r>
            <a:endParaRPr sz="1600" b="1" dirty="0">
              <a:solidFill>
                <a:srgbClr val="44546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" sz="1600" b="1" dirty="0">
              <a:solidFill>
                <a:srgbClr val="44546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44546A"/>
                </a:solidFill>
              </a:rPr>
              <a:t>Who </a:t>
            </a:r>
            <a:r>
              <a:rPr lang="en" sz="1600" b="1" dirty="0">
                <a:solidFill>
                  <a:srgbClr val="44546A"/>
                </a:solidFill>
              </a:rPr>
              <a:t>is at risk for Depression?</a:t>
            </a:r>
            <a:r>
              <a:rPr lang="en" sz="1100" b="1" dirty="0">
                <a:solidFill>
                  <a:srgbClr val="44546A"/>
                </a:solidFill>
              </a:rPr>
              <a:t>                  	</a:t>
            </a:r>
            <a:r>
              <a:rPr lang="en" sz="1600" b="1" dirty="0">
                <a:solidFill>
                  <a:srgbClr val="44546A"/>
                </a:solidFill>
              </a:rPr>
              <a:t>susceptibility</a:t>
            </a:r>
            <a:endParaRPr sz="1600" b="1" dirty="0">
              <a:solidFill>
                <a:srgbClr val="44546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/>
              <a:t> 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44546A"/>
                </a:solidFill>
              </a:rPr>
              <a:t>What are symptoms of Depression? 	symptoms</a:t>
            </a:r>
            <a:endParaRPr sz="1600" b="1" dirty="0">
              <a:solidFill>
                <a:srgbClr val="44546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 </a:t>
            </a:r>
            <a:endParaRPr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251950" y="218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(Types of question answering)(Cont.)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921950"/>
            <a:ext cx="8520600" cy="3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 question answering</a:t>
            </a:r>
            <a:endParaRPr sz="16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50" y="1859175"/>
            <a:ext cx="8640100" cy="22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320079" y="2095500"/>
            <a:ext cx="8520600" cy="21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4546A"/>
                </a:solidFill>
              </a:rPr>
              <a:t>What is Depression?  	  Illness that negatively affects how you feel, how you act.</a:t>
            </a:r>
            <a:endParaRPr sz="1600" b="1">
              <a:solidFill>
                <a:srgbClr val="44546A"/>
              </a:solidFill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44546A"/>
              </a:solidFill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4546A"/>
                </a:solidFill>
              </a:rPr>
              <a:t>Who is at risk for Depression?  The median age of onset for depression is 32 years.</a:t>
            </a:r>
            <a:endParaRPr sz="1600" b="1">
              <a:solidFill>
                <a:srgbClr val="44546A"/>
              </a:solidFill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44546A"/>
              </a:solidFill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4546A"/>
                </a:solidFill>
              </a:rPr>
              <a:t>What are symptoms of Depression?  Feeling sad ,Loss of interest ,Change in appetite</a:t>
            </a:r>
            <a:endParaRPr sz="1600" b="1">
              <a:solidFill>
                <a:srgbClr val="44546A"/>
              </a:solidFill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4546A"/>
                </a:solidFill>
              </a:rPr>
              <a:t> </a:t>
            </a:r>
            <a:endParaRPr sz="1600">
              <a:solidFill>
                <a:srgbClr val="44546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00325" y="242625"/>
            <a:ext cx="8744100" cy="7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51800" y="847725"/>
            <a:ext cx="8577600" cy="4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 Mass people can get any disease related answer by asking questions anytime,anywhere.</a:t>
            </a:r>
            <a:endParaRPr sz="16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  In pandemic situation like now when people can’t go outside from home,this system can be very   much beneficent for them.</a:t>
            </a:r>
            <a:endParaRPr sz="16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525" y="2321802"/>
            <a:ext cx="4598950" cy="19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436700" y="254750"/>
            <a:ext cx="87075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485225" y="938150"/>
            <a:ext cx="83703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</a:t>
            </a:r>
            <a:r>
              <a:rPr lang="en" sz="16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implement the High Performance biomedical question answering system.</a:t>
            </a:r>
            <a:endParaRPr sz="16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Better understanding of biomedical question answering for experts.</a:t>
            </a:r>
            <a:endParaRPr sz="16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Allow directly query the data and extract meaningful information.</a:t>
            </a:r>
            <a:endParaRPr sz="16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Avoid  time consuming and extra effort.</a:t>
            </a:r>
            <a:endParaRPr sz="16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25275" y="109175"/>
            <a:ext cx="88191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162450" y="764250"/>
            <a:ext cx="8819100" cy="3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  </a:t>
            </a:r>
            <a:r>
              <a:rPr lang="en" sz="16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CMU-Live Med QA team  </a:t>
            </a:r>
            <a:r>
              <a:rPr lang="en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(Vasu Sharma*, et al. 2018)</a:t>
            </a:r>
            <a:r>
              <a:rPr lang="en" sz="16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designed a speciﬁc system for the medical task. Those system obtained an average score of 0.353.</a:t>
            </a:r>
            <a:endParaRPr sz="16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 </a:t>
            </a:r>
            <a:r>
              <a:rPr lang="en" sz="16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CMU-OAQA system </a:t>
            </a:r>
            <a:r>
              <a:rPr lang="en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(D. Wang, et al. 2017 )</a:t>
            </a:r>
            <a:r>
              <a:rPr lang="en" sz="16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achieved the best performance of 0.637 average score on the medical task by using an attentional encoder-decoder model.</a:t>
            </a:r>
            <a:endParaRPr sz="16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 </a:t>
            </a:r>
            <a:r>
              <a:rPr lang="en" sz="16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PRNA system </a:t>
            </a:r>
            <a:r>
              <a:rPr lang="en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(V. V. Datla, et al. 2017 )</a:t>
            </a:r>
            <a:r>
              <a:rPr lang="en" sz="16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achieved the second best performance in the medical task with 0.49 average score using Wikipedia as the ﬁrst answer source and Yahoo and Google searches as secondary answer sources.</a:t>
            </a:r>
            <a:endParaRPr sz="16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1808</Words>
  <Application>Microsoft Office PowerPoint</Application>
  <PresentationFormat>On-screen Show (16:9)</PresentationFormat>
  <Paragraphs>289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Courier New</vt:lpstr>
      <vt:lpstr>Georgia</vt:lpstr>
      <vt:lpstr>Proxima Nova</vt:lpstr>
      <vt:lpstr>SFMono-Regular</vt:lpstr>
      <vt:lpstr>Times New Roman</vt:lpstr>
      <vt:lpstr>Spearmint</vt:lpstr>
      <vt:lpstr>PowerPoint Presentation</vt:lpstr>
      <vt:lpstr>Overview</vt:lpstr>
      <vt:lpstr> Introduction</vt:lpstr>
      <vt:lpstr>Introduction(Cont.)</vt:lpstr>
      <vt:lpstr>Introduction (Types of question answering)(Cont.) </vt:lpstr>
      <vt:lpstr>Introduction (Types of question answering)(Cont.) </vt:lpstr>
      <vt:lpstr>Motivation </vt:lpstr>
      <vt:lpstr>Objectives</vt:lpstr>
      <vt:lpstr>Related Works</vt:lpstr>
      <vt:lpstr>Dataset </vt:lpstr>
      <vt:lpstr>Dataset Collection</vt:lpstr>
      <vt:lpstr>Dataset (For factoid type)(Cont.)  Question                                                         QType  1.What is acral peeling skin syndrome  ?                                                Inheritance  2.How many people are affected by acral peeling syndrome ?                Frequency  3.What are the genetic changes related to     acral peeling syndrome ?                                                                       Genetic Changes  4.What are the treatments for acral peeling syndrome  ?                         Treatment</vt:lpstr>
      <vt:lpstr>Dataset(For complex type)(Cont.)  Question                                        Answer</vt:lpstr>
      <vt:lpstr>Proposed work (Factoid type Question Answering System) </vt:lpstr>
      <vt:lpstr>Proposed work (Complex type Question Answering System)  </vt:lpstr>
      <vt:lpstr>Proposed work(Complex type Question Answering System)  </vt:lpstr>
      <vt:lpstr>Implementation(Factoid type pseudocode) </vt:lpstr>
      <vt:lpstr>Implementation(Factoid type pseudocode) (Cont.)</vt:lpstr>
      <vt:lpstr>Implementation(Factoid type pseudocode) (Cont.)</vt:lpstr>
      <vt:lpstr>Implementation(Complex type Encoder-Decoder pseudocode) </vt:lpstr>
      <vt:lpstr>Implementation(Complex type Encoder-Decoder pseudocode)(Cont.)  </vt:lpstr>
      <vt:lpstr>Implementation(Complex type Encoder-Decoder pseudocode)(Cont.)  </vt:lpstr>
      <vt:lpstr>Implementation(Complex type Encoder-Decoder pseudocode)(Cont.)  </vt:lpstr>
      <vt:lpstr>Implementation(Complex type Attention pseudocode)</vt:lpstr>
      <vt:lpstr>Implementation(Complex type Attention pseudocode) (Cont.)</vt:lpstr>
      <vt:lpstr>Result Analysis</vt:lpstr>
      <vt:lpstr>Result Analysis(Factoid Type)</vt:lpstr>
      <vt:lpstr>Result Analysis(Factoid Type) </vt:lpstr>
      <vt:lpstr>Result Analysis(Complex Type) </vt:lpstr>
      <vt:lpstr>Result Analysis (Complex Type) </vt:lpstr>
      <vt:lpstr>Result Analysis(Complex Type) </vt:lpstr>
      <vt:lpstr>Conclusion  </vt:lpstr>
      <vt:lpstr>Future Works  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Rony</dc:creator>
  <cp:lastModifiedBy>Hasibur Rahman</cp:lastModifiedBy>
  <cp:revision>10</cp:revision>
  <dcterms:modified xsi:type="dcterms:W3CDTF">2020-10-24T12:36:46Z</dcterms:modified>
</cp:coreProperties>
</file>