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F35E-3301-7CBD-FBFA-E5096A653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D9AA51-91E6-AF94-2E87-9AB79C23A1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F7B516-7A5C-5CE8-3405-FF85614853D3}"/>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5" name="Footer Placeholder 4">
            <a:extLst>
              <a:ext uri="{FF2B5EF4-FFF2-40B4-BE49-F238E27FC236}">
                <a16:creationId xmlns:a16="http://schemas.microsoft.com/office/drawing/2014/main" id="{AC9AD94E-EC2C-DFC9-85AD-0BBB21CAF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E816B-760E-CE39-1579-9D817E1C6CFC}"/>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420667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2F51-1D25-8B13-F074-8AA9B21620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8CA9AB-E4C3-7243-487E-9F3ED1EA4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4E72F-1631-8913-2A86-00547DB61119}"/>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5" name="Footer Placeholder 4">
            <a:extLst>
              <a:ext uri="{FF2B5EF4-FFF2-40B4-BE49-F238E27FC236}">
                <a16:creationId xmlns:a16="http://schemas.microsoft.com/office/drawing/2014/main" id="{78AEAA84-62DA-0DD6-B83F-C4A4EC033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EBC27-8265-FCBF-7040-C81B030A5CDD}"/>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16898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6AFDE-C1F1-FBD5-C80D-CD1D266E2A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E325E3-7357-03D9-3430-0A8D5587B2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70693-B95C-4A28-761F-FC21AD1170CB}"/>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5" name="Footer Placeholder 4">
            <a:extLst>
              <a:ext uri="{FF2B5EF4-FFF2-40B4-BE49-F238E27FC236}">
                <a16:creationId xmlns:a16="http://schemas.microsoft.com/office/drawing/2014/main" id="{9CCC15CE-A676-E957-361F-7C8DB4700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6B3C1-6EC6-B85B-0E2C-D8AFD32CD825}"/>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82822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422D-02CE-7CCF-0D10-9E1A3C6B2C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4FBB0-A164-A3CB-1559-797F102B8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5EDC5-46BC-FBB2-2F81-363B94FF407C}"/>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5" name="Footer Placeholder 4">
            <a:extLst>
              <a:ext uri="{FF2B5EF4-FFF2-40B4-BE49-F238E27FC236}">
                <a16:creationId xmlns:a16="http://schemas.microsoft.com/office/drawing/2014/main" id="{CF43AA8E-CC0B-107C-83A4-E77B46E6C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5FEE5-0766-3E24-CF9E-7E88696D52AF}"/>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409503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CA38-ED21-A9A0-7681-5757E0D53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647179-56F3-89B5-A2AA-59B01A886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B6D1C-C5D1-35D4-0EE0-5C071D9D100B}"/>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5" name="Footer Placeholder 4">
            <a:extLst>
              <a:ext uri="{FF2B5EF4-FFF2-40B4-BE49-F238E27FC236}">
                <a16:creationId xmlns:a16="http://schemas.microsoft.com/office/drawing/2014/main" id="{AAB6239D-BD9B-0255-368F-F8F2E4388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BFCCC-FA99-CEBB-3CAE-5432B8C613A8}"/>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382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024D-883D-34F6-35D6-6C92F80AE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E6862-69CF-B0AE-162E-74EE16357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C44B2F-3ECB-AF97-1794-779D54FC8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D72173-79F5-D956-C6B5-6B55A5A458E4}"/>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6" name="Footer Placeholder 5">
            <a:extLst>
              <a:ext uri="{FF2B5EF4-FFF2-40B4-BE49-F238E27FC236}">
                <a16:creationId xmlns:a16="http://schemas.microsoft.com/office/drawing/2014/main" id="{885E9F59-C398-CA69-263B-BB573D123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769A8-0A28-1443-F61E-EBC6AE55D022}"/>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2986808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663B-D265-0B76-BC28-D18E9BEA3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EC2B54-9002-6612-D44D-673722EF6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F7C2B-1336-9B04-5914-E48DB831B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D971F-6012-E84E-76FA-3FBB5DC5E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1BBCF-4A5F-F639-4402-5C1E6F5B0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B2365C-82F8-5620-A232-A32065C45CF3}"/>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8" name="Footer Placeholder 7">
            <a:extLst>
              <a:ext uri="{FF2B5EF4-FFF2-40B4-BE49-F238E27FC236}">
                <a16:creationId xmlns:a16="http://schemas.microsoft.com/office/drawing/2014/main" id="{B2B4D0CF-53A6-0587-95BB-8CA43681A8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B58DF3-2CC7-1A41-178E-4E2AFC116E43}"/>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401605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0978-C229-1FBA-CD05-57CE6DC549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490F34-9463-771E-6871-C5C4E86BE0C2}"/>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4" name="Footer Placeholder 3">
            <a:extLst>
              <a:ext uri="{FF2B5EF4-FFF2-40B4-BE49-F238E27FC236}">
                <a16:creationId xmlns:a16="http://schemas.microsoft.com/office/drawing/2014/main" id="{69F74CD8-83B8-219E-19FB-A2C2105C12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267DC9-2647-47D5-AB87-F4E6DAC96E87}"/>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242469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BDE53-271C-1EA0-53FF-10A9E1B539AA}"/>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3" name="Footer Placeholder 2">
            <a:extLst>
              <a:ext uri="{FF2B5EF4-FFF2-40B4-BE49-F238E27FC236}">
                <a16:creationId xmlns:a16="http://schemas.microsoft.com/office/drawing/2014/main" id="{957C3CC3-3591-8B4E-7A8E-000D186448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E38BF8-4A85-1587-C502-FBD33F92CB76}"/>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33466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A329-78A5-7598-2F29-72957D727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3A7F92-3783-7BBE-F0E3-6A8DA4D4EB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894A3D-5BDC-C669-6EB3-DE5841165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9FCD8-463D-36FC-D6F9-26E088CD7A32}"/>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6" name="Footer Placeholder 5">
            <a:extLst>
              <a:ext uri="{FF2B5EF4-FFF2-40B4-BE49-F238E27FC236}">
                <a16:creationId xmlns:a16="http://schemas.microsoft.com/office/drawing/2014/main" id="{173AFF27-207E-B18B-5D23-9ABE36B57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D22FF-FA78-F7E2-F094-C5FCD33F9135}"/>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45890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DB9B-9B01-509A-E78B-E359643F1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625A9B-07BE-8534-E61C-1EFB87682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590188-0E48-78A5-1CAA-043E73CCF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11675-B29D-569F-E3AC-E6B07E5CAAF2}"/>
              </a:ext>
            </a:extLst>
          </p:cNvPr>
          <p:cNvSpPr>
            <a:spLocks noGrp="1"/>
          </p:cNvSpPr>
          <p:nvPr>
            <p:ph type="dt" sz="half" idx="10"/>
          </p:nvPr>
        </p:nvSpPr>
        <p:spPr/>
        <p:txBody>
          <a:bodyPr/>
          <a:lstStyle/>
          <a:p>
            <a:fld id="{B2EEA677-0DE3-4F69-8D70-979601B9036E}" type="datetimeFigureOut">
              <a:rPr lang="en-US" smtClean="0"/>
              <a:t>3/9/2023</a:t>
            </a:fld>
            <a:endParaRPr lang="en-US"/>
          </a:p>
        </p:txBody>
      </p:sp>
      <p:sp>
        <p:nvSpPr>
          <p:cNvPr id="6" name="Footer Placeholder 5">
            <a:extLst>
              <a:ext uri="{FF2B5EF4-FFF2-40B4-BE49-F238E27FC236}">
                <a16:creationId xmlns:a16="http://schemas.microsoft.com/office/drawing/2014/main" id="{9C7B63DA-446B-3A9E-AE86-E57D4B1BF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B7416-620F-8840-5C71-601CA036C00B}"/>
              </a:ext>
            </a:extLst>
          </p:cNvPr>
          <p:cNvSpPr>
            <a:spLocks noGrp="1"/>
          </p:cNvSpPr>
          <p:nvPr>
            <p:ph type="sldNum" sz="quarter" idx="12"/>
          </p:nvPr>
        </p:nvSpPr>
        <p:spPr/>
        <p:txBody>
          <a:bodyPr/>
          <a:lstStyle/>
          <a:p>
            <a:fld id="{7C0C5493-BC8C-499C-AF48-F4D548F539E9}" type="slidenum">
              <a:rPr lang="en-US" smtClean="0"/>
              <a:t>‹#›</a:t>
            </a:fld>
            <a:endParaRPr lang="en-US"/>
          </a:p>
        </p:txBody>
      </p:sp>
    </p:spTree>
    <p:extLst>
      <p:ext uri="{BB962C8B-B14F-4D97-AF65-F5344CB8AC3E}">
        <p14:creationId xmlns:p14="http://schemas.microsoft.com/office/powerpoint/2010/main" val="312453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F986CA-4D7D-0A47-3CAF-F753C3F76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1CCA61-80E9-2F02-D750-030B5B050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2A99-2DC5-21B8-1969-2DD4388C4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EA677-0DE3-4F69-8D70-979601B9036E}" type="datetimeFigureOut">
              <a:rPr lang="en-US" smtClean="0"/>
              <a:t>3/9/2023</a:t>
            </a:fld>
            <a:endParaRPr lang="en-US"/>
          </a:p>
        </p:txBody>
      </p:sp>
      <p:sp>
        <p:nvSpPr>
          <p:cNvPr id="5" name="Footer Placeholder 4">
            <a:extLst>
              <a:ext uri="{FF2B5EF4-FFF2-40B4-BE49-F238E27FC236}">
                <a16:creationId xmlns:a16="http://schemas.microsoft.com/office/drawing/2014/main" id="{9762C5A4-E032-5BD0-B323-7D22D5DA9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F04631-4195-253B-F11F-3ECAAE110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C5493-BC8C-499C-AF48-F4D548F539E9}" type="slidenum">
              <a:rPr lang="en-US" smtClean="0"/>
              <a:t>‹#›</a:t>
            </a:fld>
            <a:endParaRPr lang="en-US"/>
          </a:p>
        </p:txBody>
      </p:sp>
    </p:spTree>
    <p:extLst>
      <p:ext uri="{BB962C8B-B14F-4D97-AF65-F5344CB8AC3E}">
        <p14:creationId xmlns:p14="http://schemas.microsoft.com/office/powerpoint/2010/main" val="2158927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F63-7ECC-8410-243D-81A239359C01}"/>
              </a:ext>
            </a:extLst>
          </p:cNvPr>
          <p:cNvSpPr>
            <a:spLocks noGrp="1"/>
          </p:cNvSpPr>
          <p:nvPr>
            <p:ph type="ctrTitle"/>
          </p:nvPr>
        </p:nvSpPr>
        <p:spPr>
          <a:xfrm>
            <a:off x="1524000" y="1437323"/>
            <a:ext cx="9144000" cy="2387600"/>
          </a:xfrm>
        </p:spPr>
        <p:txBody>
          <a:bodyPr>
            <a:normAutofit fontScale="90000"/>
          </a:bodyPr>
          <a:lstStyle/>
          <a:p>
            <a:r>
              <a:rPr lang="en-US" dirty="0"/>
              <a:t>Evaluating the Effectiveness of Prescription Drug Monitoring Programs</a:t>
            </a:r>
          </a:p>
        </p:txBody>
      </p:sp>
      <p:sp>
        <p:nvSpPr>
          <p:cNvPr id="3" name="Subtitle 2">
            <a:extLst>
              <a:ext uri="{FF2B5EF4-FFF2-40B4-BE49-F238E27FC236}">
                <a16:creationId xmlns:a16="http://schemas.microsoft.com/office/drawing/2014/main" id="{DF2F26CE-C1C1-ACFC-7709-C7E150949BCD}"/>
              </a:ext>
            </a:extLst>
          </p:cNvPr>
          <p:cNvSpPr>
            <a:spLocks noGrp="1"/>
          </p:cNvSpPr>
          <p:nvPr>
            <p:ph type="subTitle" idx="1"/>
          </p:nvPr>
        </p:nvSpPr>
        <p:spPr>
          <a:xfrm>
            <a:off x="1442720" y="4592796"/>
            <a:ext cx="9144000" cy="1655762"/>
          </a:xfrm>
        </p:spPr>
        <p:txBody>
          <a:bodyPr/>
          <a:lstStyle/>
          <a:p>
            <a:r>
              <a:rPr lang="en-US" dirty="0"/>
              <a:t>Henry Siegler</a:t>
            </a:r>
          </a:p>
        </p:txBody>
      </p:sp>
    </p:spTree>
    <p:extLst>
      <p:ext uri="{BB962C8B-B14F-4D97-AF65-F5344CB8AC3E}">
        <p14:creationId xmlns:p14="http://schemas.microsoft.com/office/powerpoint/2010/main" val="116206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2160-B034-E6C6-F394-D194E3C4A3EA}"/>
              </a:ext>
            </a:extLst>
          </p:cNvPr>
          <p:cNvSpPr>
            <a:spLocks noGrp="1"/>
          </p:cNvSpPr>
          <p:nvPr>
            <p:ph type="title"/>
          </p:nvPr>
        </p:nvSpPr>
        <p:spPr/>
        <p:txBody>
          <a:bodyPr/>
          <a:lstStyle/>
          <a:p>
            <a:endParaRPr lang="en-US"/>
          </a:p>
        </p:txBody>
      </p:sp>
      <p:pic>
        <p:nvPicPr>
          <p:cNvPr id="4" name="Content Placeholder 3" descr="Chart, line chart&#10;&#10;Description automatically generated">
            <a:extLst>
              <a:ext uri="{FF2B5EF4-FFF2-40B4-BE49-F238E27FC236}">
                <a16:creationId xmlns:a16="http://schemas.microsoft.com/office/drawing/2014/main" id="{F76AD793-13EE-1A2B-7259-D9A25E707207}"/>
              </a:ext>
            </a:extLst>
          </p:cNvPr>
          <p:cNvPicPr>
            <a:picLocks noGrp="1" noChangeAspect="1"/>
          </p:cNvPicPr>
          <p:nvPr>
            <p:ph idx="1"/>
          </p:nvPr>
        </p:nvPicPr>
        <p:blipFill>
          <a:blip r:embed="rId2"/>
          <a:stretch>
            <a:fillRect/>
          </a:stretch>
        </p:blipFill>
        <p:spPr>
          <a:xfrm>
            <a:off x="1202542" y="365125"/>
            <a:ext cx="9374017" cy="6075365"/>
          </a:xfrm>
          <a:prstGeom prst="rect">
            <a:avLst/>
          </a:prstGeom>
        </p:spPr>
      </p:pic>
    </p:spTree>
    <p:extLst>
      <p:ext uri="{BB962C8B-B14F-4D97-AF65-F5344CB8AC3E}">
        <p14:creationId xmlns:p14="http://schemas.microsoft.com/office/powerpoint/2010/main" val="307358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CEC8-E97C-EB02-2037-C1E851D6D3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BB8FB2-0A16-44DB-35F4-809050551FDE}"/>
              </a:ext>
            </a:extLst>
          </p:cNvPr>
          <p:cNvSpPr>
            <a:spLocks noGrp="1"/>
          </p:cNvSpPr>
          <p:nvPr>
            <p:ph idx="1"/>
          </p:nvPr>
        </p:nvSpPr>
        <p:spPr/>
        <p:txBody>
          <a:bodyPr/>
          <a:lstStyle/>
          <a:p>
            <a:endParaRPr lang="en-US"/>
          </a:p>
        </p:txBody>
      </p:sp>
      <p:pic>
        <p:nvPicPr>
          <p:cNvPr id="4" name="Picture 3" descr="A picture containing text, indoor, screenshot&#10;&#10;Description automatically generated">
            <a:extLst>
              <a:ext uri="{FF2B5EF4-FFF2-40B4-BE49-F238E27FC236}">
                <a16:creationId xmlns:a16="http://schemas.microsoft.com/office/drawing/2014/main" id="{6A62D991-2034-1452-6557-148947C88CB5}"/>
              </a:ext>
            </a:extLst>
          </p:cNvPr>
          <p:cNvPicPr>
            <a:picLocks noChangeAspect="1"/>
          </p:cNvPicPr>
          <p:nvPr/>
        </p:nvPicPr>
        <p:blipFill>
          <a:blip r:embed="rId2"/>
          <a:stretch>
            <a:fillRect/>
          </a:stretch>
        </p:blipFill>
        <p:spPr>
          <a:xfrm>
            <a:off x="208980" y="1825625"/>
            <a:ext cx="11609230" cy="3606799"/>
          </a:xfrm>
          <a:prstGeom prst="rect">
            <a:avLst/>
          </a:prstGeom>
        </p:spPr>
      </p:pic>
    </p:spTree>
    <p:extLst>
      <p:ext uri="{BB962C8B-B14F-4D97-AF65-F5344CB8AC3E}">
        <p14:creationId xmlns:p14="http://schemas.microsoft.com/office/powerpoint/2010/main" val="249588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3349-9D99-ED93-3023-B58DEE53EA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589495-0E0F-1C25-7134-BF9B9B8C832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00092A1-6CA2-58CC-1FD1-DE76DED1B8B8}"/>
              </a:ext>
            </a:extLst>
          </p:cNvPr>
          <p:cNvPicPr>
            <a:picLocks noChangeAspect="1"/>
          </p:cNvPicPr>
          <p:nvPr/>
        </p:nvPicPr>
        <p:blipFill>
          <a:blip r:embed="rId2"/>
          <a:stretch>
            <a:fillRect/>
          </a:stretch>
        </p:blipFill>
        <p:spPr>
          <a:xfrm>
            <a:off x="1510952" y="365125"/>
            <a:ext cx="9170096" cy="6085418"/>
          </a:xfrm>
          <a:prstGeom prst="rect">
            <a:avLst/>
          </a:prstGeom>
        </p:spPr>
      </p:pic>
    </p:spTree>
    <p:extLst>
      <p:ext uri="{BB962C8B-B14F-4D97-AF65-F5344CB8AC3E}">
        <p14:creationId xmlns:p14="http://schemas.microsoft.com/office/powerpoint/2010/main" val="2814282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B62E-D235-441B-4351-A61EDD8EFD85}"/>
              </a:ext>
            </a:extLst>
          </p:cNvPr>
          <p:cNvSpPr>
            <a:spLocks noGrp="1"/>
          </p:cNvSpPr>
          <p:nvPr>
            <p:ph type="title"/>
          </p:nvPr>
        </p:nvSpPr>
        <p:spPr/>
        <p:txBody>
          <a:bodyPr/>
          <a:lstStyle/>
          <a:p>
            <a:r>
              <a:rPr lang="en-US" dirty="0"/>
              <a:t>Regression Equation</a:t>
            </a:r>
          </a:p>
        </p:txBody>
      </p:sp>
      <p:pic>
        <p:nvPicPr>
          <p:cNvPr id="5" name="Content Placeholder 4">
            <a:extLst>
              <a:ext uri="{FF2B5EF4-FFF2-40B4-BE49-F238E27FC236}">
                <a16:creationId xmlns:a16="http://schemas.microsoft.com/office/drawing/2014/main" id="{8A5A677B-D161-EB4A-A755-D8A5E443E221}"/>
              </a:ext>
            </a:extLst>
          </p:cNvPr>
          <p:cNvPicPr>
            <a:picLocks noGrp="1" noChangeAspect="1"/>
          </p:cNvPicPr>
          <p:nvPr>
            <p:ph idx="1"/>
          </p:nvPr>
        </p:nvPicPr>
        <p:blipFill>
          <a:blip r:embed="rId2"/>
          <a:stretch>
            <a:fillRect/>
          </a:stretch>
        </p:blipFill>
        <p:spPr>
          <a:xfrm>
            <a:off x="749386" y="1690688"/>
            <a:ext cx="10515600" cy="1103489"/>
          </a:xfrm>
        </p:spPr>
      </p:pic>
      <p:sp>
        <p:nvSpPr>
          <p:cNvPr id="3" name="TextBox 2">
            <a:extLst>
              <a:ext uri="{FF2B5EF4-FFF2-40B4-BE49-F238E27FC236}">
                <a16:creationId xmlns:a16="http://schemas.microsoft.com/office/drawing/2014/main" id="{0959F051-BD8A-35A5-DF41-F6797688FDE4}"/>
              </a:ext>
            </a:extLst>
          </p:cNvPr>
          <p:cNvSpPr txBox="1"/>
          <p:nvPr/>
        </p:nvSpPr>
        <p:spPr>
          <a:xfrm>
            <a:off x="838200" y="3017520"/>
            <a:ext cx="10426786" cy="4616648"/>
          </a:xfrm>
          <a:prstGeom prst="rect">
            <a:avLst/>
          </a:prstGeom>
          <a:noFill/>
        </p:spPr>
        <p:txBody>
          <a:bodyPr wrap="square" rtlCol="0">
            <a:spAutoFit/>
          </a:bodyPr>
          <a:lstStyle/>
          <a:p>
            <a:r>
              <a:rPr lang="en-US" dirty="0"/>
              <a:t>Y</a:t>
            </a:r>
            <a:r>
              <a:rPr lang="en-US" baseline="-25000" dirty="0"/>
              <a:t>s, t</a:t>
            </a:r>
            <a:r>
              <a:rPr lang="en-US" dirty="0"/>
              <a:t>  Opioid Death Rate for State s in Time t</a:t>
            </a:r>
          </a:p>
          <a:p>
            <a:endParaRPr lang="en-US" dirty="0"/>
          </a:p>
          <a:p>
            <a:r>
              <a:rPr lang="el-GR" dirty="0"/>
              <a:t>α</a:t>
            </a:r>
            <a:r>
              <a:rPr lang="en-US" baseline="-25000" dirty="0"/>
              <a:t>s  </a:t>
            </a:r>
            <a:r>
              <a:rPr lang="en-US" dirty="0"/>
              <a:t>State fixed effects</a:t>
            </a:r>
          </a:p>
          <a:p>
            <a:endParaRPr lang="en-US" dirty="0"/>
          </a:p>
          <a:p>
            <a:r>
              <a:rPr lang="en-US" dirty="0" err="1"/>
              <a:t>γ</a:t>
            </a:r>
            <a:r>
              <a:rPr lang="en-US" baseline="-25000" dirty="0" err="1"/>
              <a:t>t</a:t>
            </a:r>
            <a:r>
              <a:rPr lang="en-US" dirty="0"/>
              <a:t> Year fixed effects</a:t>
            </a:r>
          </a:p>
          <a:p>
            <a:endParaRPr lang="en-US" dirty="0"/>
          </a:p>
          <a:p>
            <a:r>
              <a:rPr lang="en-US" dirty="0"/>
              <a:t>PDMP</a:t>
            </a:r>
            <a:r>
              <a:rPr lang="en-US" baseline="-25000" dirty="0"/>
              <a:t>s, t </a:t>
            </a:r>
            <a:r>
              <a:rPr lang="en-US" dirty="0"/>
              <a:t>– Binary variable equal to 1 for a state in years after PDMP implementation and 0 otherwise</a:t>
            </a:r>
          </a:p>
          <a:p>
            <a:endParaRPr lang="en-US" dirty="0"/>
          </a:p>
          <a:p>
            <a:r>
              <a:rPr lang="en-US" dirty="0" err="1"/>
              <a:t>YearsAfterPDMP</a:t>
            </a:r>
            <a:r>
              <a:rPr lang="en-US" baseline="-25000" dirty="0" err="1"/>
              <a:t>s</a:t>
            </a:r>
            <a:r>
              <a:rPr lang="en-US" baseline="-25000" dirty="0"/>
              <a:t>, t </a:t>
            </a:r>
            <a:r>
              <a:rPr lang="en-US" dirty="0"/>
              <a:t>– Continuous variable indicating the number of years since the PDMP implementation, and 0 for state-year pairs before PDMP implementation</a:t>
            </a:r>
          </a:p>
          <a:p>
            <a:endParaRPr lang="en-US" dirty="0"/>
          </a:p>
          <a:p>
            <a:r>
              <a:rPr lang="en-US" dirty="0"/>
              <a:t>		</a:t>
            </a:r>
          </a:p>
          <a:p>
            <a:r>
              <a:rPr lang="en-US" dirty="0"/>
              <a:t>		Vector of Covariates</a:t>
            </a:r>
          </a:p>
          <a:p>
            <a:endParaRPr lang="en-US" baseline="30000" dirty="0"/>
          </a:p>
          <a:p>
            <a:endParaRPr lang="en-US" baseline="-25000" dirty="0"/>
          </a:p>
          <a:p>
            <a:endParaRPr lang="en-US" dirty="0"/>
          </a:p>
          <a:p>
            <a:endParaRPr lang="en-US" dirty="0"/>
          </a:p>
        </p:txBody>
      </p:sp>
      <p:pic>
        <p:nvPicPr>
          <p:cNvPr id="6" name="Picture 5">
            <a:extLst>
              <a:ext uri="{FF2B5EF4-FFF2-40B4-BE49-F238E27FC236}">
                <a16:creationId xmlns:a16="http://schemas.microsoft.com/office/drawing/2014/main" id="{8AB22DEC-4C4E-6648-2450-A6A2B0952221}"/>
              </a:ext>
            </a:extLst>
          </p:cNvPr>
          <p:cNvPicPr>
            <a:picLocks noChangeAspect="1"/>
          </p:cNvPicPr>
          <p:nvPr/>
        </p:nvPicPr>
        <p:blipFill>
          <a:blip r:embed="rId3"/>
          <a:stretch>
            <a:fillRect/>
          </a:stretch>
        </p:blipFill>
        <p:spPr>
          <a:xfrm>
            <a:off x="1239252" y="6080249"/>
            <a:ext cx="1201016" cy="536494"/>
          </a:xfrm>
          <a:prstGeom prst="rect">
            <a:avLst/>
          </a:prstGeom>
        </p:spPr>
      </p:pic>
    </p:spTree>
    <p:extLst>
      <p:ext uri="{BB962C8B-B14F-4D97-AF65-F5344CB8AC3E}">
        <p14:creationId xmlns:p14="http://schemas.microsoft.com/office/powerpoint/2010/main" val="2492289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0F7B-DBFE-1766-AD2D-A738CBE95F69}"/>
              </a:ext>
            </a:extLst>
          </p:cNvPr>
          <p:cNvSpPr>
            <a:spLocks noGrp="1"/>
          </p:cNvSpPr>
          <p:nvPr>
            <p:ph type="title"/>
          </p:nvPr>
        </p:nvSpPr>
        <p:spPr/>
        <p:txBody>
          <a:bodyPr/>
          <a:lstStyle/>
          <a:p>
            <a:r>
              <a:rPr lang="en-US" dirty="0"/>
              <a:t>What I Expect to Find</a:t>
            </a:r>
          </a:p>
        </p:txBody>
      </p:sp>
      <p:pic>
        <p:nvPicPr>
          <p:cNvPr id="4" name="Content Placeholder 4">
            <a:extLst>
              <a:ext uri="{FF2B5EF4-FFF2-40B4-BE49-F238E27FC236}">
                <a16:creationId xmlns:a16="http://schemas.microsoft.com/office/drawing/2014/main" id="{268C9780-8747-48D4-B365-4130E9B1F078}"/>
              </a:ext>
            </a:extLst>
          </p:cNvPr>
          <p:cNvPicPr>
            <a:picLocks noGrp="1" noChangeAspect="1"/>
          </p:cNvPicPr>
          <p:nvPr>
            <p:ph idx="1"/>
          </p:nvPr>
        </p:nvPicPr>
        <p:blipFill>
          <a:blip r:embed="rId2"/>
          <a:stretch>
            <a:fillRect/>
          </a:stretch>
        </p:blipFill>
        <p:spPr>
          <a:xfrm>
            <a:off x="199754" y="1450057"/>
            <a:ext cx="11510983" cy="1207943"/>
          </a:xfrm>
        </p:spPr>
      </p:pic>
      <p:sp>
        <p:nvSpPr>
          <p:cNvPr id="5" name="TextBox 4">
            <a:extLst>
              <a:ext uri="{FF2B5EF4-FFF2-40B4-BE49-F238E27FC236}">
                <a16:creationId xmlns:a16="http://schemas.microsoft.com/office/drawing/2014/main" id="{44F1564B-71FA-D988-D6D5-1945660AEC9D}"/>
              </a:ext>
            </a:extLst>
          </p:cNvPr>
          <p:cNvSpPr txBox="1"/>
          <p:nvPr/>
        </p:nvSpPr>
        <p:spPr>
          <a:xfrm>
            <a:off x="481263" y="2658000"/>
            <a:ext cx="11370228" cy="1477328"/>
          </a:xfrm>
          <a:prstGeom prst="rect">
            <a:avLst/>
          </a:prstGeom>
          <a:noFill/>
        </p:spPr>
        <p:txBody>
          <a:bodyPr wrap="square" rtlCol="0">
            <a:spAutoFit/>
          </a:bodyPr>
          <a:lstStyle/>
          <a:p>
            <a:r>
              <a:rPr lang="en-US" dirty="0"/>
              <a:t>Negative coefficient on PDMP – This would indicate that there is a decrease in the opioid overdose death rate after a PDMP has been implemented</a:t>
            </a:r>
          </a:p>
          <a:p>
            <a:endParaRPr lang="en-US" dirty="0"/>
          </a:p>
          <a:p>
            <a:r>
              <a:rPr lang="en-US" dirty="0"/>
              <a:t>Negative coefficient on </a:t>
            </a:r>
            <a:r>
              <a:rPr lang="en-US" dirty="0" err="1"/>
              <a:t>YearsAfterPDMP</a:t>
            </a:r>
            <a:r>
              <a:rPr lang="en-US" dirty="0"/>
              <a:t> – This would indicate that there is a decrease in the opioid overdose death rate for each year after the PDMP was implemented</a:t>
            </a:r>
          </a:p>
        </p:txBody>
      </p:sp>
    </p:spTree>
    <p:extLst>
      <p:ext uri="{BB962C8B-B14F-4D97-AF65-F5344CB8AC3E}">
        <p14:creationId xmlns:p14="http://schemas.microsoft.com/office/powerpoint/2010/main" val="139296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5B8-B171-DACF-2C48-D712FA6A82C7}"/>
              </a:ext>
            </a:extLst>
          </p:cNvPr>
          <p:cNvSpPr>
            <a:spLocks noGrp="1"/>
          </p:cNvSpPr>
          <p:nvPr>
            <p:ph type="title"/>
          </p:nvPr>
        </p:nvSpPr>
        <p:spPr/>
        <p:txBody>
          <a:bodyPr/>
          <a:lstStyle/>
          <a:p>
            <a:r>
              <a:rPr lang="en-US" dirty="0"/>
              <a:t>Why Results Are Important</a:t>
            </a:r>
          </a:p>
        </p:txBody>
      </p:sp>
      <p:sp>
        <p:nvSpPr>
          <p:cNvPr id="3" name="Content Placeholder 2">
            <a:extLst>
              <a:ext uri="{FF2B5EF4-FFF2-40B4-BE49-F238E27FC236}">
                <a16:creationId xmlns:a16="http://schemas.microsoft.com/office/drawing/2014/main" id="{9154B22D-B2A9-7C33-C1EF-DC8F89670431}"/>
              </a:ext>
            </a:extLst>
          </p:cNvPr>
          <p:cNvSpPr>
            <a:spLocks noGrp="1"/>
          </p:cNvSpPr>
          <p:nvPr>
            <p:ph idx="1"/>
          </p:nvPr>
        </p:nvSpPr>
        <p:spPr/>
        <p:txBody>
          <a:bodyPr/>
          <a:lstStyle/>
          <a:p>
            <a:r>
              <a:rPr lang="en-US" dirty="0"/>
              <a:t>Currently, funding for PDMPs is inconsistent and at risk</a:t>
            </a:r>
          </a:p>
          <a:p>
            <a:r>
              <a:rPr lang="en-US" dirty="0"/>
              <a:t>If there is evidence that PDMPs are effective, policymakers should focus on improving PDMPs and creating a predictable funding source</a:t>
            </a:r>
          </a:p>
          <a:p>
            <a:r>
              <a:rPr lang="en-US" dirty="0"/>
              <a:t>Data could be updated more frequently, and there could be improved interoperability between states</a:t>
            </a:r>
          </a:p>
        </p:txBody>
      </p:sp>
    </p:spTree>
    <p:extLst>
      <p:ext uri="{BB962C8B-B14F-4D97-AF65-F5344CB8AC3E}">
        <p14:creationId xmlns:p14="http://schemas.microsoft.com/office/powerpoint/2010/main" val="1289980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E738-1D05-2D8D-4CDF-A2E1A082F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47D2A3-5ABC-040D-3041-24288A5407E7}"/>
              </a:ext>
            </a:extLst>
          </p:cNvPr>
          <p:cNvSpPr>
            <a:spLocks noGrp="1"/>
          </p:cNvSpPr>
          <p:nvPr>
            <p:ph idx="1"/>
          </p:nvPr>
        </p:nvSpPr>
        <p:spPr/>
        <p:txBody>
          <a:bodyPr/>
          <a:lstStyle/>
          <a:p>
            <a:r>
              <a:rPr lang="en-US" sz="2800" dirty="0"/>
              <a:t>Research Question: </a:t>
            </a:r>
            <a:r>
              <a:rPr lang="en-US" sz="2800" dirty="0">
                <a:solidFill>
                  <a:srgbClr val="FF0000"/>
                </a:solidFill>
              </a:rPr>
              <a:t>What is the effect of implementing Prescription Drug Monitoring Programs on the opioid overdose death rate?</a:t>
            </a:r>
          </a:p>
          <a:p>
            <a:endParaRPr lang="en-US" dirty="0"/>
          </a:p>
        </p:txBody>
      </p:sp>
    </p:spTree>
    <p:extLst>
      <p:ext uri="{BB962C8B-B14F-4D97-AF65-F5344CB8AC3E}">
        <p14:creationId xmlns:p14="http://schemas.microsoft.com/office/powerpoint/2010/main" val="170837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09BE-34C3-9708-328A-EA30D8D57876}"/>
              </a:ext>
            </a:extLst>
          </p:cNvPr>
          <p:cNvSpPr>
            <a:spLocks noGrp="1"/>
          </p:cNvSpPr>
          <p:nvPr>
            <p:ph type="title"/>
          </p:nvPr>
        </p:nvSpPr>
        <p:spPr/>
        <p:txBody>
          <a:bodyPr/>
          <a:lstStyle/>
          <a:p>
            <a:r>
              <a:rPr lang="en-US" dirty="0"/>
              <a:t>Literature Review and Background</a:t>
            </a:r>
          </a:p>
        </p:txBody>
      </p:sp>
      <p:sp>
        <p:nvSpPr>
          <p:cNvPr id="3" name="Content Placeholder 2">
            <a:extLst>
              <a:ext uri="{FF2B5EF4-FFF2-40B4-BE49-F238E27FC236}">
                <a16:creationId xmlns:a16="http://schemas.microsoft.com/office/drawing/2014/main" id="{FBC84084-C453-D6AC-0E1F-FE71D304CD03}"/>
              </a:ext>
            </a:extLst>
          </p:cNvPr>
          <p:cNvSpPr>
            <a:spLocks noGrp="1"/>
          </p:cNvSpPr>
          <p:nvPr>
            <p:ph idx="1"/>
          </p:nvPr>
        </p:nvSpPr>
        <p:spPr/>
        <p:txBody>
          <a:bodyPr/>
          <a:lstStyle/>
          <a:p>
            <a:r>
              <a:rPr lang="en-US" dirty="0"/>
              <a:t>Prescription Drug Monitoring Programs (PDMPs) are tools used by drug prescribers to track the prescriptions someone is receiving, which helps them avoid overprescribing and see who is at risk for overdose</a:t>
            </a:r>
          </a:p>
          <a:p>
            <a:r>
              <a:rPr lang="en-US" dirty="0"/>
              <a:t>States must legalize and implement a PDMP</a:t>
            </a:r>
          </a:p>
          <a:p>
            <a:r>
              <a:rPr lang="en-US" dirty="0"/>
              <a:t>Opioid overdose death counts and rates have been increasing in the US over the past 25 years</a:t>
            </a:r>
          </a:p>
          <a:p>
            <a:r>
              <a:rPr lang="en-US" dirty="0"/>
              <a:t>States have improved and implemented PDMPs to address this issue</a:t>
            </a:r>
          </a:p>
          <a:p>
            <a:endParaRPr lang="en-US" dirty="0"/>
          </a:p>
        </p:txBody>
      </p:sp>
    </p:spTree>
    <p:extLst>
      <p:ext uri="{BB962C8B-B14F-4D97-AF65-F5344CB8AC3E}">
        <p14:creationId xmlns:p14="http://schemas.microsoft.com/office/powerpoint/2010/main" val="28175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A377-F2C1-386D-E212-D5591D22D8FB}"/>
              </a:ext>
            </a:extLst>
          </p:cNvPr>
          <p:cNvSpPr>
            <a:spLocks noGrp="1"/>
          </p:cNvSpPr>
          <p:nvPr>
            <p:ph type="title"/>
          </p:nvPr>
        </p:nvSpPr>
        <p:spPr/>
        <p:txBody>
          <a:bodyPr/>
          <a:lstStyle/>
          <a:p>
            <a:r>
              <a:rPr lang="en-US" dirty="0"/>
              <a:t>Lit Review Continued</a:t>
            </a:r>
          </a:p>
        </p:txBody>
      </p:sp>
      <p:sp>
        <p:nvSpPr>
          <p:cNvPr id="3" name="Content Placeholder 2">
            <a:extLst>
              <a:ext uri="{FF2B5EF4-FFF2-40B4-BE49-F238E27FC236}">
                <a16:creationId xmlns:a16="http://schemas.microsoft.com/office/drawing/2014/main" id="{221B1028-E3F1-2016-5E0F-290D9F9BAAE1}"/>
              </a:ext>
            </a:extLst>
          </p:cNvPr>
          <p:cNvSpPr>
            <a:spLocks noGrp="1"/>
          </p:cNvSpPr>
          <p:nvPr>
            <p:ph idx="1"/>
          </p:nvPr>
        </p:nvSpPr>
        <p:spPr/>
        <p:txBody>
          <a:bodyPr/>
          <a:lstStyle/>
          <a:p>
            <a:r>
              <a:rPr lang="en-US" dirty="0"/>
              <a:t>Currently, 49 states and the District of Columbia have PDMP legislation</a:t>
            </a:r>
          </a:p>
          <a:p>
            <a:r>
              <a:rPr lang="en-US" dirty="0"/>
              <a:t>27 PDMPs were established from 2000-2010</a:t>
            </a:r>
          </a:p>
          <a:p>
            <a:r>
              <a:rPr lang="en-US" dirty="0"/>
              <a:t>By 2010, there were 44 PDMPs</a:t>
            </a:r>
          </a:p>
          <a:p>
            <a:r>
              <a:rPr lang="en-US" dirty="0"/>
              <a:t>States are continuously improving their PDMPs, and there is interstate data sharing</a:t>
            </a:r>
          </a:p>
          <a:p>
            <a:pPr marL="0" indent="0">
              <a:buNone/>
            </a:pPr>
            <a:endParaRPr lang="en-US" dirty="0"/>
          </a:p>
          <a:p>
            <a:endParaRPr lang="en-US" dirty="0"/>
          </a:p>
        </p:txBody>
      </p:sp>
    </p:spTree>
    <p:extLst>
      <p:ext uri="{BB962C8B-B14F-4D97-AF65-F5344CB8AC3E}">
        <p14:creationId xmlns:p14="http://schemas.microsoft.com/office/powerpoint/2010/main" val="2899973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F388-1BA3-32CB-9E1A-50FE80AC081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BF291C2-66BC-8A6A-94D2-894EC15406A9}"/>
              </a:ext>
            </a:extLst>
          </p:cNvPr>
          <p:cNvSpPr>
            <a:spLocks noGrp="1"/>
          </p:cNvSpPr>
          <p:nvPr>
            <p:ph idx="1"/>
          </p:nvPr>
        </p:nvSpPr>
        <p:spPr/>
        <p:txBody>
          <a:bodyPr/>
          <a:lstStyle/>
          <a:p>
            <a:r>
              <a:rPr lang="en-US" sz="4800" dirty="0"/>
              <a:t>Research Question: </a:t>
            </a:r>
            <a:r>
              <a:rPr lang="en-US" sz="4800" dirty="0">
                <a:solidFill>
                  <a:srgbClr val="FF0000"/>
                </a:solidFill>
              </a:rPr>
              <a:t>What is the effect of implementing PDMPs on the opioid overdose death rate?</a:t>
            </a:r>
          </a:p>
          <a:p>
            <a:endParaRPr lang="en-US" dirty="0"/>
          </a:p>
          <a:p>
            <a:endParaRPr lang="en-US" dirty="0"/>
          </a:p>
        </p:txBody>
      </p:sp>
    </p:spTree>
    <p:extLst>
      <p:ext uri="{BB962C8B-B14F-4D97-AF65-F5344CB8AC3E}">
        <p14:creationId xmlns:p14="http://schemas.microsoft.com/office/powerpoint/2010/main" val="207127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CEB8-55E2-100D-83C9-6EF483937012}"/>
              </a:ext>
            </a:extLst>
          </p:cNvPr>
          <p:cNvSpPr>
            <a:spLocks noGrp="1"/>
          </p:cNvSpPr>
          <p:nvPr>
            <p:ph type="title"/>
          </p:nvPr>
        </p:nvSpPr>
        <p:spPr/>
        <p:txBody>
          <a:bodyPr/>
          <a:lstStyle/>
          <a:p>
            <a:r>
              <a:rPr lang="en-US" dirty="0"/>
              <a:t>Lit Review Continued	</a:t>
            </a:r>
          </a:p>
        </p:txBody>
      </p:sp>
      <p:sp>
        <p:nvSpPr>
          <p:cNvPr id="3" name="Content Placeholder 2">
            <a:extLst>
              <a:ext uri="{FF2B5EF4-FFF2-40B4-BE49-F238E27FC236}">
                <a16:creationId xmlns:a16="http://schemas.microsoft.com/office/drawing/2014/main" id="{0FE2027C-334E-32AA-BAC2-2C154678023F}"/>
              </a:ext>
            </a:extLst>
          </p:cNvPr>
          <p:cNvSpPr>
            <a:spLocks noGrp="1"/>
          </p:cNvSpPr>
          <p:nvPr>
            <p:ph idx="1"/>
          </p:nvPr>
        </p:nvSpPr>
        <p:spPr/>
        <p:txBody>
          <a:bodyPr/>
          <a:lstStyle/>
          <a:p>
            <a:r>
              <a:rPr lang="en-US" dirty="0"/>
              <a:t>2017 Patrick et al. – Used an interrupted time-series design with state level data from 1999 to 2013. Concluded that a state newly implementing a PDMP was predicted to have 1.55 fewer opioid-related overdoses per 100,000 per year</a:t>
            </a:r>
          </a:p>
          <a:p>
            <a:r>
              <a:rPr lang="en-US" dirty="0"/>
              <a:t>2021 Cerda et al. – Used county-level data from 2002 to 2016. Concluded that the adoption of electronic PDMP access was associated with 9% lower rates of fatal prescription overdoses after 3 years</a:t>
            </a:r>
          </a:p>
        </p:txBody>
      </p:sp>
    </p:spTree>
    <p:extLst>
      <p:ext uri="{BB962C8B-B14F-4D97-AF65-F5344CB8AC3E}">
        <p14:creationId xmlns:p14="http://schemas.microsoft.com/office/powerpoint/2010/main" val="268632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BC9F-BD05-2006-2697-629B50E2485D}"/>
              </a:ext>
            </a:extLst>
          </p:cNvPr>
          <p:cNvSpPr>
            <a:spLocks noGrp="1"/>
          </p:cNvSpPr>
          <p:nvPr>
            <p:ph type="title"/>
          </p:nvPr>
        </p:nvSpPr>
        <p:spPr/>
        <p:txBody>
          <a:bodyPr/>
          <a:lstStyle/>
          <a:p>
            <a:r>
              <a:rPr lang="en-US" dirty="0"/>
              <a:t>Lit Review Continued</a:t>
            </a:r>
          </a:p>
        </p:txBody>
      </p:sp>
      <p:sp>
        <p:nvSpPr>
          <p:cNvPr id="3" name="Content Placeholder 2">
            <a:extLst>
              <a:ext uri="{FF2B5EF4-FFF2-40B4-BE49-F238E27FC236}">
                <a16:creationId xmlns:a16="http://schemas.microsoft.com/office/drawing/2014/main" id="{755816DE-59AA-AAE5-B9AE-53ECD0E61531}"/>
              </a:ext>
            </a:extLst>
          </p:cNvPr>
          <p:cNvSpPr>
            <a:spLocks noGrp="1"/>
          </p:cNvSpPr>
          <p:nvPr>
            <p:ph idx="1"/>
          </p:nvPr>
        </p:nvSpPr>
        <p:spPr/>
        <p:txBody>
          <a:bodyPr/>
          <a:lstStyle/>
          <a:p>
            <a:r>
              <a:rPr lang="en-US" dirty="0"/>
              <a:t>2014 Brady et al. – Used a multivariate analysis design with data from 1999 to 2008 and concluded that implementation of PDMPs was associated with a 3% decrease in the annual morphine milligram equivalents (MMEs) per capita, which may lead to a reduction in the number of opioid overdoses</a:t>
            </a:r>
          </a:p>
          <a:p>
            <a:r>
              <a:rPr lang="en-US" dirty="0"/>
              <a:t>2017 Nam et al. – Used multivariate regression models with state panel data. Did not find significant results and concluded that PDMPs were not associated with reductions in drug overdose mortality rates and may be related to increased mortality from illicit drugs</a:t>
            </a:r>
          </a:p>
        </p:txBody>
      </p:sp>
    </p:spTree>
    <p:extLst>
      <p:ext uri="{BB962C8B-B14F-4D97-AF65-F5344CB8AC3E}">
        <p14:creationId xmlns:p14="http://schemas.microsoft.com/office/powerpoint/2010/main" val="293722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5FCD-68AC-B4F6-8303-C245D219F270}"/>
              </a:ext>
            </a:extLst>
          </p:cNvPr>
          <p:cNvSpPr>
            <a:spLocks noGrp="1"/>
          </p:cNvSpPr>
          <p:nvPr>
            <p:ph type="title"/>
          </p:nvPr>
        </p:nvSpPr>
        <p:spPr/>
        <p:txBody>
          <a:bodyPr/>
          <a:lstStyle/>
          <a:p>
            <a:r>
              <a:rPr lang="en-US" dirty="0"/>
              <a:t>Economic Model/Theory</a:t>
            </a:r>
          </a:p>
        </p:txBody>
      </p:sp>
      <p:sp>
        <p:nvSpPr>
          <p:cNvPr id="3" name="Content Placeholder 2">
            <a:extLst>
              <a:ext uri="{FF2B5EF4-FFF2-40B4-BE49-F238E27FC236}">
                <a16:creationId xmlns:a16="http://schemas.microsoft.com/office/drawing/2014/main" id="{B3E41001-898C-3882-B325-4C1E464B4C06}"/>
              </a:ext>
            </a:extLst>
          </p:cNvPr>
          <p:cNvSpPr>
            <a:spLocks noGrp="1"/>
          </p:cNvSpPr>
          <p:nvPr>
            <p:ph idx="1"/>
          </p:nvPr>
        </p:nvSpPr>
        <p:spPr/>
        <p:txBody>
          <a:bodyPr/>
          <a:lstStyle/>
          <a:p>
            <a:r>
              <a:rPr lang="en-US" dirty="0"/>
              <a:t>PDMPs provide opioid prescribers with more information on their patients, which regulates the distribution of opioids, which should lead to a lower supply of prescription opioids</a:t>
            </a:r>
          </a:p>
          <a:p>
            <a:r>
              <a:rPr lang="en-US" dirty="0"/>
              <a:t>The lower supply, in addition to fewer people being exposed to large quantities of opioids in the first place should lead to lower levels of opioid use and overdoses over time</a:t>
            </a:r>
          </a:p>
          <a:p>
            <a:r>
              <a:rPr lang="en-US" dirty="0"/>
              <a:t>If people have less access to opioids, then fewer people will become addicted to opioids, which lowers the demand for opioids in the long run</a:t>
            </a:r>
          </a:p>
        </p:txBody>
      </p:sp>
    </p:spTree>
    <p:extLst>
      <p:ext uri="{BB962C8B-B14F-4D97-AF65-F5344CB8AC3E}">
        <p14:creationId xmlns:p14="http://schemas.microsoft.com/office/powerpoint/2010/main" val="186197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226C-0BF0-32DA-7915-6D4732A8CE3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FB120CC-30FD-9285-4128-7C3D46053314}"/>
              </a:ext>
            </a:extLst>
          </p:cNvPr>
          <p:cNvSpPr>
            <a:spLocks noGrp="1"/>
          </p:cNvSpPr>
          <p:nvPr>
            <p:ph idx="1"/>
          </p:nvPr>
        </p:nvSpPr>
        <p:spPr/>
        <p:txBody>
          <a:bodyPr>
            <a:normAutofit fontScale="92500" lnSpcReduction="10000"/>
          </a:bodyPr>
          <a:lstStyle/>
          <a:p>
            <a:r>
              <a:rPr lang="en-US" dirty="0"/>
              <a:t>Each observation is a state-year pair from 1999 to 2020</a:t>
            </a:r>
          </a:p>
          <a:p>
            <a:r>
              <a:rPr lang="en-US" dirty="0"/>
              <a:t>Outcome Variable: Overdose death rate in a year and state. Data were collected from the CDC Wonder Database, which collects data on the counts for various causes of death</a:t>
            </a:r>
          </a:p>
          <a:p>
            <a:r>
              <a:rPr lang="en-US" dirty="0"/>
              <a:t>1,078 observations in total</a:t>
            </a:r>
          </a:p>
          <a:p>
            <a:r>
              <a:rPr lang="en-US" dirty="0"/>
              <a:t>Variable of Interest: Binary variable equal to 1 if a state-year has a PDMP program implemented</a:t>
            </a:r>
          </a:p>
          <a:p>
            <a:r>
              <a:rPr lang="en-US" dirty="0"/>
              <a:t>Covariates: Median income, poverty rate, percentage of the population that is white, percentage of the population with a Bachelor’s degree or higher, employment rate, average age, and percentage of the population without any health insurance</a:t>
            </a:r>
          </a:p>
          <a:p>
            <a:endParaRPr lang="en-US" dirty="0"/>
          </a:p>
          <a:p>
            <a:pPr marL="0" indent="0">
              <a:buNone/>
            </a:pPr>
            <a:endParaRPr lang="en-US" dirty="0"/>
          </a:p>
        </p:txBody>
      </p:sp>
    </p:spTree>
    <p:extLst>
      <p:ext uri="{BB962C8B-B14F-4D97-AF65-F5344CB8AC3E}">
        <p14:creationId xmlns:p14="http://schemas.microsoft.com/office/powerpoint/2010/main" val="1729212928"/>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344</TotalTime>
  <Words>719</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Evaluating the Effectiveness of Prescription Drug Monitoring Programs</vt:lpstr>
      <vt:lpstr>PowerPoint Presentation</vt:lpstr>
      <vt:lpstr>Literature Review and Background</vt:lpstr>
      <vt:lpstr>Lit Review Continued</vt:lpstr>
      <vt:lpstr>PowerPoint Presentation</vt:lpstr>
      <vt:lpstr>Lit Review Continued </vt:lpstr>
      <vt:lpstr>Lit Review Continued</vt:lpstr>
      <vt:lpstr>Economic Model/Theory</vt:lpstr>
      <vt:lpstr>Data</vt:lpstr>
      <vt:lpstr>PowerPoint Presentation</vt:lpstr>
      <vt:lpstr>PowerPoint Presentation</vt:lpstr>
      <vt:lpstr>PowerPoint Presentation</vt:lpstr>
      <vt:lpstr>Regression Equation</vt:lpstr>
      <vt:lpstr>What I Expect to Find</vt:lpstr>
      <vt:lpstr>Why Results Are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Effect of Prescription Drug Monitoring Programs</dc:title>
  <dc:creator>Henry A. Siegler</dc:creator>
  <cp:lastModifiedBy>Henry A. Siegler</cp:lastModifiedBy>
  <cp:revision>2</cp:revision>
  <dcterms:created xsi:type="dcterms:W3CDTF">2023-03-08T23:04:23Z</dcterms:created>
  <dcterms:modified xsi:type="dcterms:W3CDTF">2023-03-09T21:12:53Z</dcterms:modified>
</cp:coreProperties>
</file>