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11612cad6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11612cad6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11612cad6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11612cad6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1612cad6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1612cad6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11612cad6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11612cad6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46758" y="8497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100"/>
              <a:t>Educator -An Online Learning App</a:t>
            </a:r>
            <a:endParaRPr sz="4100"/>
          </a:p>
        </p:txBody>
      </p:sp>
      <p:sp>
        <p:nvSpPr>
          <p:cNvPr id="55" name="Google Shape;55;p13"/>
          <p:cNvSpPr txBox="1"/>
          <p:nvPr>
            <p:ph idx="1" type="subTitle"/>
          </p:nvPr>
        </p:nvSpPr>
        <p:spPr>
          <a:xfrm>
            <a:off x="311700" y="3337850"/>
            <a:ext cx="3428400" cy="150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Name: Haseef Azhaan</a:t>
            </a:r>
            <a:endParaRPr sz="2000"/>
          </a:p>
          <a:p>
            <a:pPr indent="0" lvl="0" marL="0" rtl="0" algn="l">
              <a:spcBef>
                <a:spcPts val="0"/>
              </a:spcBef>
              <a:spcAft>
                <a:spcPts val="0"/>
              </a:spcAft>
              <a:buNone/>
            </a:pPr>
            <a:r>
              <a:rPr lang="en" sz="2000"/>
              <a:t>Reg no</a:t>
            </a:r>
            <a:r>
              <a:rPr lang="en" sz="2000"/>
              <a:t>: 19CS1H2143</a:t>
            </a:r>
            <a:endParaRPr sz="2000"/>
          </a:p>
          <a:p>
            <a:pPr indent="0" lvl="0" marL="0" rtl="0" algn="l">
              <a:spcBef>
                <a:spcPts val="0"/>
              </a:spcBef>
              <a:spcAft>
                <a:spcPts val="0"/>
              </a:spcAft>
              <a:buNone/>
            </a:pPr>
            <a:r>
              <a:rPr lang="en" sz="2000"/>
              <a:t>Class:BCA[B]</a:t>
            </a:r>
            <a:endParaRPr sz="2000"/>
          </a:p>
        </p:txBody>
      </p:sp>
      <p:pic>
        <p:nvPicPr>
          <p:cNvPr id="56" name="Google Shape;56;p13"/>
          <p:cNvPicPr preferRelativeResize="0"/>
          <p:nvPr/>
        </p:nvPicPr>
        <p:blipFill>
          <a:blip r:embed="rId3">
            <a:alphaModFix/>
          </a:blip>
          <a:stretch>
            <a:fillRect/>
          </a:stretch>
        </p:blipFill>
        <p:spPr>
          <a:xfrm>
            <a:off x="2819597" y="128897"/>
            <a:ext cx="3428325" cy="2219125"/>
          </a:xfrm>
          <a:prstGeom prst="rect">
            <a:avLst/>
          </a:prstGeom>
          <a:noFill/>
          <a:ln>
            <a:noFill/>
          </a:ln>
        </p:spPr>
      </p:pic>
      <p:sp>
        <p:nvSpPr>
          <p:cNvPr id="57" name="Google Shape;57;p13"/>
          <p:cNvSpPr txBox="1"/>
          <p:nvPr>
            <p:ph idx="1" type="subTitle"/>
          </p:nvPr>
        </p:nvSpPr>
        <p:spPr>
          <a:xfrm>
            <a:off x="5316600" y="3448175"/>
            <a:ext cx="3428400" cy="150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Name: Athira R</a:t>
            </a:r>
            <a:endParaRPr sz="2000"/>
          </a:p>
          <a:p>
            <a:pPr indent="0" lvl="0" marL="0" rtl="0" algn="l">
              <a:spcBef>
                <a:spcPts val="0"/>
              </a:spcBef>
              <a:spcAft>
                <a:spcPts val="0"/>
              </a:spcAft>
              <a:buNone/>
            </a:pPr>
            <a:r>
              <a:rPr lang="en" sz="2000"/>
              <a:t>Reg no: 19CS1H2143</a:t>
            </a:r>
            <a:endParaRPr sz="2000"/>
          </a:p>
          <a:p>
            <a:pPr indent="0" lvl="0" marL="0" rtl="0" algn="l">
              <a:spcBef>
                <a:spcPts val="0"/>
              </a:spcBef>
              <a:spcAft>
                <a:spcPts val="0"/>
              </a:spcAft>
              <a:buNone/>
            </a:pPr>
            <a:r>
              <a:rPr lang="en" sz="2000"/>
              <a:t>Class:BCA[B]</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a:p>
            <a:pPr indent="0" lvl="0" marL="0" rtl="0" algn="l">
              <a:spcBef>
                <a:spcPts val="0"/>
              </a:spcBef>
              <a:spcAft>
                <a:spcPts val="0"/>
              </a:spcAft>
              <a:buNone/>
            </a:pPr>
            <a:r>
              <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SzPts val="852"/>
              <a:buNone/>
            </a:pPr>
            <a:r>
              <a:rPr lang="en" sz="1527">
                <a:solidFill>
                  <a:schemeClr val="dk1"/>
                </a:solidFill>
              </a:rPr>
              <a:t>During the pandemic time, Students faced a lot of problems in terms of their education. Most of the schools /colleges had online platform of learning. But in that, There was really less / No interaction. And students were not clearly understanding the concepts.</a:t>
            </a:r>
            <a:endParaRPr sz="1527">
              <a:solidFill>
                <a:schemeClr val="dk1"/>
              </a:solidFill>
            </a:endParaRPr>
          </a:p>
          <a:p>
            <a:pPr indent="0" lvl="0" marL="0" rtl="0" algn="l">
              <a:lnSpc>
                <a:spcPct val="105000"/>
              </a:lnSpc>
              <a:spcBef>
                <a:spcPts val="0"/>
              </a:spcBef>
              <a:spcAft>
                <a:spcPts val="0"/>
              </a:spcAft>
              <a:buSzPts val="852"/>
              <a:buNone/>
            </a:pPr>
            <a:r>
              <a:t/>
            </a:r>
            <a:endParaRPr sz="1527">
              <a:solidFill>
                <a:schemeClr val="dk1"/>
              </a:solidFill>
            </a:endParaRPr>
          </a:p>
          <a:p>
            <a:pPr indent="0" lvl="0" marL="0" rtl="0" algn="l">
              <a:lnSpc>
                <a:spcPct val="105000"/>
              </a:lnSpc>
              <a:spcBef>
                <a:spcPts val="0"/>
              </a:spcBef>
              <a:spcAft>
                <a:spcPts val="0"/>
              </a:spcAft>
              <a:buSzPts val="852"/>
              <a:buNone/>
            </a:pPr>
            <a:r>
              <a:rPr lang="en" sz="1527">
                <a:solidFill>
                  <a:schemeClr val="dk1"/>
                </a:solidFill>
              </a:rPr>
              <a:t>In other online app. The content provided was vague and general to all student. It was not specific to a particular student group.</a:t>
            </a:r>
            <a:endParaRPr sz="1527">
              <a:solidFill>
                <a:schemeClr val="dk1"/>
              </a:solidFill>
            </a:endParaRPr>
          </a:p>
          <a:p>
            <a:pPr indent="0" lvl="0" marL="0" rtl="0" algn="l">
              <a:lnSpc>
                <a:spcPct val="105000"/>
              </a:lnSpc>
              <a:spcBef>
                <a:spcPts val="0"/>
              </a:spcBef>
              <a:spcAft>
                <a:spcPts val="0"/>
              </a:spcAft>
              <a:buSzPts val="852"/>
              <a:buNone/>
            </a:pPr>
            <a:r>
              <a:rPr lang="en" sz="1527">
                <a:solidFill>
                  <a:schemeClr val="dk1"/>
                </a:solidFill>
              </a:rPr>
              <a:t>But our app “Educator” Gives a customized learning experience which Increases productivity in learning by providing a learning roadmap to it.</a:t>
            </a:r>
            <a:endParaRPr sz="1527">
              <a:solidFill>
                <a:schemeClr val="dk1"/>
              </a:solidFill>
            </a:endParaRPr>
          </a:p>
          <a:p>
            <a:pPr indent="0" lvl="0" marL="0" rtl="0" algn="l">
              <a:lnSpc>
                <a:spcPct val="105000"/>
              </a:lnSpc>
              <a:spcBef>
                <a:spcPts val="0"/>
              </a:spcBef>
              <a:spcAft>
                <a:spcPts val="0"/>
              </a:spcAft>
              <a:buSzPts val="852"/>
              <a:buNone/>
            </a:pPr>
            <a:r>
              <a:t/>
            </a:r>
            <a:endParaRPr sz="1527">
              <a:solidFill>
                <a:schemeClr val="dk1"/>
              </a:solidFill>
            </a:endParaRPr>
          </a:p>
          <a:p>
            <a:pPr indent="0" lvl="0" marL="0" rtl="0" algn="l">
              <a:lnSpc>
                <a:spcPct val="105000"/>
              </a:lnSpc>
              <a:spcBef>
                <a:spcPts val="0"/>
              </a:spcBef>
              <a:spcAft>
                <a:spcPts val="0"/>
              </a:spcAft>
              <a:buSzPts val="852"/>
              <a:buNone/>
            </a:pPr>
            <a:r>
              <a:rPr lang="en" sz="1527">
                <a:solidFill>
                  <a:schemeClr val="dk1"/>
                </a:solidFill>
              </a:rPr>
              <a:t>This is an online learning platform in which students can learn any course at their own pace. It is different from other online learning platform. That it not only customize and recommend courses, but also it customizes modules / syllabus to each and every student with the help of Deep/Machine learning algorithms.  </a:t>
            </a:r>
            <a:endParaRPr sz="1527">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Modules</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38296" lvl="0" marL="457200" rtl="0" algn="l">
              <a:lnSpc>
                <a:spcPct val="95000"/>
              </a:lnSpc>
              <a:spcBef>
                <a:spcPts val="0"/>
              </a:spcBef>
              <a:spcAft>
                <a:spcPts val="0"/>
              </a:spcAft>
              <a:buClr>
                <a:schemeClr val="dk1"/>
              </a:buClr>
              <a:buSzPts val="1728"/>
              <a:buChar char="●"/>
            </a:pPr>
            <a:r>
              <a:rPr lang="en" sz="1727">
                <a:solidFill>
                  <a:schemeClr val="dk1"/>
                </a:solidFill>
              </a:rPr>
              <a:t>User Validation : To Validate Users</a:t>
            </a:r>
            <a:endParaRPr sz="1727">
              <a:solidFill>
                <a:schemeClr val="dk1"/>
              </a:solidFill>
            </a:endParaRPr>
          </a:p>
          <a:p>
            <a:pPr indent="0" lvl="0" marL="457200" rtl="0" algn="l">
              <a:lnSpc>
                <a:spcPct val="95000"/>
              </a:lnSpc>
              <a:spcBef>
                <a:spcPts val="0"/>
              </a:spcBef>
              <a:spcAft>
                <a:spcPts val="0"/>
              </a:spcAft>
              <a:buSzPts val="852"/>
              <a:buNone/>
            </a:pPr>
            <a:r>
              <a:t/>
            </a:r>
            <a:endParaRPr sz="1727">
              <a:solidFill>
                <a:schemeClr val="dk1"/>
              </a:solidFill>
            </a:endParaRPr>
          </a:p>
          <a:p>
            <a:pPr indent="-338296" lvl="0" marL="457200" rtl="0" algn="l">
              <a:lnSpc>
                <a:spcPct val="95000"/>
              </a:lnSpc>
              <a:spcBef>
                <a:spcPts val="0"/>
              </a:spcBef>
              <a:spcAft>
                <a:spcPts val="0"/>
              </a:spcAft>
              <a:buClr>
                <a:schemeClr val="dk1"/>
              </a:buClr>
              <a:buSzPts val="1728"/>
              <a:buChar char="●"/>
            </a:pPr>
            <a:r>
              <a:rPr lang="en" sz="1727">
                <a:solidFill>
                  <a:schemeClr val="dk1"/>
                </a:solidFill>
              </a:rPr>
              <a:t>Course Recommendation :Recommend New Courses</a:t>
            </a:r>
            <a:endParaRPr sz="1727">
              <a:solidFill>
                <a:schemeClr val="dk1"/>
              </a:solidFill>
            </a:endParaRPr>
          </a:p>
          <a:p>
            <a:pPr indent="0" lvl="0" marL="457200" rtl="0" algn="l">
              <a:lnSpc>
                <a:spcPct val="95000"/>
              </a:lnSpc>
              <a:spcBef>
                <a:spcPts val="0"/>
              </a:spcBef>
              <a:spcAft>
                <a:spcPts val="0"/>
              </a:spcAft>
              <a:buSzPts val="852"/>
              <a:buNone/>
            </a:pPr>
            <a:r>
              <a:t/>
            </a:r>
            <a:endParaRPr sz="1727">
              <a:solidFill>
                <a:schemeClr val="dk1"/>
              </a:solidFill>
            </a:endParaRPr>
          </a:p>
          <a:p>
            <a:pPr indent="-338296" lvl="0" marL="457200" rtl="0" algn="l">
              <a:lnSpc>
                <a:spcPct val="95000"/>
              </a:lnSpc>
              <a:spcBef>
                <a:spcPts val="0"/>
              </a:spcBef>
              <a:spcAft>
                <a:spcPts val="0"/>
              </a:spcAft>
              <a:buClr>
                <a:schemeClr val="dk1"/>
              </a:buClr>
              <a:buSzPts val="1728"/>
              <a:buChar char="●"/>
            </a:pPr>
            <a:r>
              <a:rPr lang="en" sz="1727">
                <a:solidFill>
                  <a:schemeClr val="dk1"/>
                </a:solidFill>
              </a:rPr>
              <a:t>Payment Gateway: Payment of Course To Access It</a:t>
            </a:r>
            <a:endParaRPr sz="1727">
              <a:solidFill>
                <a:schemeClr val="dk1"/>
              </a:solidFill>
            </a:endParaRPr>
          </a:p>
          <a:p>
            <a:pPr indent="0" lvl="0" marL="457200" rtl="0" algn="l">
              <a:lnSpc>
                <a:spcPct val="95000"/>
              </a:lnSpc>
              <a:spcBef>
                <a:spcPts val="0"/>
              </a:spcBef>
              <a:spcAft>
                <a:spcPts val="0"/>
              </a:spcAft>
              <a:buSzPts val="852"/>
              <a:buNone/>
            </a:pPr>
            <a:r>
              <a:t/>
            </a:r>
            <a:endParaRPr sz="1727">
              <a:solidFill>
                <a:schemeClr val="dk1"/>
              </a:solidFill>
            </a:endParaRPr>
          </a:p>
          <a:p>
            <a:pPr indent="-338296" lvl="0" marL="457200" rtl="0" algn="l">
              <a:lnSpc>
                <a:spcPct val="95000"/>
              </a:lnSpc>
              <a:spcBef>
                <a:spcPts val="0"/>
              </a:spcBef>
              <a:spcAft>
                <a:spcPts val="0"/>
              </a:spcAft>
              <a:buClr>
                <a:schemeClr val="dk1"/>
              </a:buClr>
              <a:buSzPts val="1728"/>
              <a:buChar char="●"/>
            </a:pPr>
            <a:r>
              <a:rPr lang="en" sz="1727">
                <a:solidFill>
                  <a:schemeClr val="dk1"/>
                </a:solidFill>
              </a:rPr>
              <a:t>Module / Syllabus Recommendation : Decide Learning Roadmap.</a:t>
            </a:r>
            <a:endParaRPr sz="1727">
              <a:solidFill>
                <a:schemeClr val="dk1"/>
              </a:solidFill>
            </a:endParaRPr>
          </a:p>
          <a:p>
            <a:pPr indent="0" lvl="0" marL="457200" rtl="0" algn="l">
              <a:lnSpc>
                <a:spcPct val="95000"/>
              </a:lnSpc>
              <a:spcBef>
                <a:spcPts val="0"/>
              </a:spcBef>
              <a:spcAft>
                <a:spcPts val="0"/>
              </a:spcAft>
              <a:buSzPts val="852"/>
              <a:buNone/>
            </a:pPr>
            <a:r>
              <a:t/>
            </a:r>
            <a:endParaRPr sz="1727">
              <a:solidFill>
                <a:schemeClr val="dk1"/>
              </a:solidFill>
            </a:endParaRPr>
          </a:p>
          <a:p>
            <a:pPr indent="-338296" lvl="0" marL="457200" rtl="0" algn="l">
              <a:lnSpc>
                <a:spcPct val="95000"/>
              </a:lnSpc>
              <a:spcBef>
                <a:spcPts val="0"/>
              </a:spcBef>
              <a:spcAft>
                <a:spcPts val="0"/>
              </a:spcAft>
              <a:buClr>
                <a:schemeClr val="dk1"/>
              </a:buClr>
              <a:buSzPts val="1728"/>
              <a:buChar char="●"/>
            </a:pPr>
            <a:r>
              <a:rPr lang="en" sz="1727">
                <a:solidFill>
                  <a:schemeClr val="dk1"/>
                </a:solidFill>
              </a:rPr>
              <a:t>Content Delivery : Learning Place. </a:t>
            </a:r>
            <a:endParaRPr sz="1727">
              <a:solidFill>
                <a:schemeClr val="dk1"/>
              </a:solidFill>
            </a:endParaRPr>
          </a:p>
          <a:p>
            <a:pPr indent="0" lvl="0" marL="457200" rtl="0" algn="l">
              <a:lnSpc>
                <a:spcPct val="95000"/>
              </a:lnSpc>
              <a:spcBef>
                <a:spcPts val="0"/>
              </a:spcBef>
              <a:spcAft>
                <a:spcPts val="0"/>
              </a:spcAft>
              <a:buSzPts val="852"/>
              <a:buNone/>
            </a:pPr>
            <a:r>
              <a:rPr lang="en" sz="1727">
                <a:solidFill>
                  <a:schemeClr val="dk1"/>
                </a:solidFill>
              </a:rPr>
              <a:t> </a:t>
            </a:r>
            <a:endParaRPr sz="1727">
              <a:solidFill>
                <a:schemeClr val="dk1"/>
              </a:solidFill>
            </a:endParaRPr>
          </a:p>
          <a:p>
            <a:pPr indent="-338296" lvl="0" marL="457200" rtl="0" algn="l">
              <a:lnSpc>
                <a:spcPct val="95000"/>
              </a:lnSpc>
              <a:spcBef>
                <a:spcPts val="0"/>
              </a:spcBef>
              <a:spcAft>
                <a:spcPts val="0"/>
              </a:spcAft>
              <a:buClr>
                <a:schemeClr val="dk1"/>
              </a:buClr>
              <a:buSzPts val="1728"/>
              <a:buChar char="●"/>
            </a:pPr>
            <a:r>
              <a:rPr lang="en" sz="1727">
                <a:solidFill>
                  <a:schemeClr val="dk1"/>
                </a:solidFill>
              </a:rPr>
              <a:t>User’s Statistics: Analyze User’s Performance</a:t>
            </a:r>
            <a:endParaRPr sz="1727">
              <a:solidFill>
                <a:schemeClr val="dk1"/>
              </a:solidFill>
            </a:endParaRPr>
          </a:p>
          <a:p>
            <a:pPr indent="0" lvl="0" marL="457200" rtl="0" algn="l">
              <a:lnSpc>
                <a:spcPct val="95000"/>
              </a:lnSpc>
              <a:spcBef>
                <a:spcPts val="0"/>
              </a:spcBef>
              <a:spcAft>
                <a:spcPts val="0"/>
              </a:spcAft>
              <a:buNone/>
            </a:pPr>
            <a:r>
              <a:t/>
            </a:r>
            <a:endParaRPr sz="1727">
              <a:solidFill>
                <a:schemeClr val="dk1"/>
              </a:solidFill>
            </a:endParaRPr>
          </a:p>
          <a:p>
            <a:pPr indent="-338296" lvl="0" marL="457200" rtl="0" algn="l">
              <a:lnSpc>
                <a:spcPct val="95000"/>
              </a:lnSpc>
              <a:spcBef>
                <a:spcPts val="0"/>
              </a:spcBef>
              <a:spcAft>
                <a:spcPts val="0"/>
              </a:spcAft>
              <a:buClr>
                <a:schemeClr val="dk1"/>
              </a:buClr>
              <a:buSzPts val="1728"/>
              <a:buChar char="●"/>
            </a:pPr>
            <a:r>
              <a:rPr lang="en" sz="1727">
                <a:solidFill>
                  <a:schemeClr val="dk1"/>
                </a:solidFill>
              </a:rPr>
              <a:t>Wishlist: Bookmark A Course For Later Use.</a:t>
            </a:r>
            <a:endParaRPr sz="1727">
              <a:solidFill>
                <a:schemeClr val="dk1"/>
              </a:solidFill>
            </a:endParaRPr>
          </a:p>
          <a:p>
            <a:pPr indent="0" lvl="0" marL="0" rtl="0" algn="l">
              <a:lnSpc>
                <a:spcPct val="95000"/>
              </a:lnSpc>
              <a:spcBef>
                <a:spcPts val="0"/>
              </a:spcBef>
              <a:spcAft>
                <a:spcPts val="1200"/>
              </a:spcAft>
              <a:buSzPts val="852"/>
              <a:buNone/>
            </a:pPr>
            <a:r>
              <a:t/>
            </a:r>
            <a:endParaRPr sz="1295">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Existing System </a:t>
            </a:r>
            <a:endParaRPr/>
          </a:p>
        </p:txBody>
      </p:sp>
      <p:sp>
        <p:nvSpPr>
          <p:cNvPr id="75" name="Google Shape;75;p16"/>
          <p:cNvSpPr txBox="1"/>
          <p:nvPr>
            <p:ph idx="1" type="body"/>
          </p:nvPr>
        </p:nvSpPr>
        <p:spPr>
          <a:xfrm>
            <a:off x="311700" y="1152475"/>
            <a:ext cx="8520600" cy="1371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solidFill>
                  <a:srgbClr val="CCCCCC"/>
                </a:solidFill>
              </a:rPr>
              <a:t>In modern online learning app, all students are who enroll in a particular course are provided with same content. But  learning capability of every student is not same. </a:t>
            </a:r>
            <a:r>
              <a:rPr lang="en">
                <a:solidFill>
                  <a:srgbClr val="CCCCCC"/>
                </a:solidFill>
              </a:rPr>
              <a:t>Therefore,</a:t>
            </a:r>
            <a:r>
              <a:rPr lang="en">
                <a:solidFill>
                  <a:srgbClr val="CCCCCC"/>
                </a:solidFill>
              </a:rPr>
              <a:t> </a:t>
            </a:r>
            <a:r>
              <a:rPr lang="en">
                <a:solidFill>
                  <a:srgbClr val="CCCCCC"/>
                </a:solidFill>
              </a:rPr>
              <a:t>grasping</a:t>
            </a:r>
            <a:r>
              <a:rPr lang="en">
                <a:solidFill>
                  <a:srgbClr val="CCCCCC"/>
                </a:solidFill>
              </a:rPr>
              <a:t> the </a:t>
            </a:r>
            <a:r>
              <a:rPr lang="en">
                <a:solidFill>
                  <a:srgbClr val="CCCCCC"/>
                </a:solidFill>
              </a:rPr>
              <a:t>knowledge</a:t>
            </a:r>
            <a:r>
              <a:rPr lang="en">
                <a:solidFill>
                  <a:srgbClr val="CCCCCC"/>
                </a:solidFill>
              </a:rPr>
              <a:t> may become too much of some student and too less to others. </a:t>
            </a:r>
            <a:endParaRPr>
              <a:solidFill>
                <a:srgbClr val="CCCCCC"/>
              </a:solidFill>
            </a:endParaRPr>
          </a:p>
        </p:txBody>
      </p:sp>
      <p:sp>
        <p:nvSpPr>
          <p:cNvPr id="76" name="Google Shape;76;p16"/>
          <p:cNvSpPr txBox="1"/>
          <p:nvPr>
            <p:ph type="title"/>
          </p:nvPr>
        </p:nvSpPr>
        <p:spPr>
          <a:xfrm>
            <a:off x="429025" y="2571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a:t>
            </a:r>
            <a:r>
              <a:rPr lang="en"/>
              <a:t>System </a:t>
            </a:r>
            <a:endParaRPr/>
          </a:p>
        </p:txBody>
      </p:sp>
      <p:sp>
        <p:nvSpPr>
          <p:cNvPr id="77" name="Google Shape;77;p16"/>
          <p:cNvSpPr txBox="1"/>
          <p:nvPr/>
        </p:nvSpPr>
        <p:spPr>
          <a:xfrm>
            <a:off x="429025" y="3274725"/>
            <a:ext cx="82185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CCCCCC"/>
                </a:solidFill>
              </a:rPr>
              <a:t>So,</a:t>
            </a:r>
            <a:r>
              <a:rPr lang="en" sz="1800">
                <a:solidFill>
                  <a:srgbClr val="CCCCCC"/>
                </a:solidFill>
              </a:rPr>
              <a:t> </a:t>
            </a:r>
            <a:r>
              <a:rPr lang="en" sz="1800">
                <a:solidFill>
                  <a:srgbClr val="CCCCCC"/>
                </a:solidFill>
              </a:rPr>
              <a:t>in order</a:t>
            </a:r>
            <a:r>
              <a:rPr lang="en" sz="1800">
                <a:solidFill>
                  <a:srgbClr val="CCCCCC"/>
                </a:solidFill>
              </a:rPr>
              <a:t> to provide required learning, This app “Educator” Cluster students based on their performance and provide required modules in order to fulfill the course. This creates less burden on students in learning period and fully </a:t>
            </a:r>
            <a:r>
              <a:rPr lang="en" sz="1800">
                <a:solidFill>
                  <a:srgbClr val="CCCCCC"/>
                </a:solidFill>
              </a:rPr>
              <a:t>understand</a:t>
            </a:r>
            <a:r>
              <a:rPr lang="en" sz="1800">
                <a:solidFill>
                  <a:srgbClr val="CCCCCC"/>
                </a:solidFill>
              </a:rPr>
              <a:t> the </a:t>
            </a:r>
            <a:r>
              <a:rPr lang="en" sz="1800">
                <a:solidFill>
                  <a:srgbClr val="CCCCCC"/>
                </a:solidFill>
              </a:rPr>
              <a:t>taught</a:t>
            </a:r>
            <a:r>
              <a:rPr lang="en" sz="1800">
                <a:solidFill>
                  <a:srgbClr val="CCCCCC"/>
                </a:solidFill>
              </a:rPr>
              <a:t> concepts. </a:t>
            </a:r>
            <a:endParaRPr sz="1800">
              <a:solidFill>
                <a:srgbClr val="CCCCC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516675" y="293500"/>
            <a:ext cx="8222775" cy="4556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