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1"/>
  </p:sldMasterIdLst>
  <p:notesMasterIdLst>
    <p:notesMasterId r:id="rId20"/>
  </p:notesMasterIdLst>
  <p:sldIdLst>
    <p:sldId id="256" r:id="rId2"/>
    <p:sldId id="257" r:id="rId3"/>
    <p:sldId id="273" r:id="rId4"/>
    <p:sldId id="258" r:id="rId5"/>
    <p:sldId id="259" r:id="rId6"/>
    <p:sldId id="262" r:id="rId7"/>
    <p:sldId id="260" r:id="rId8"/>
    <p:sldId id="261" r:id="rId9"/>
    <p:sldId id="263" r:id="rId10"/>
    <p:sldId id="264" r:id="rId11"/>
    <p:sldId id="265" r:id="rId12"/>
    <p:sldId id="266" r:id="rId13"/>
    <p:sldId id="268" r:id="rId14"/>
    <p:sldId id="269" r:id="rId15"/>
    <p:sldId id="270" r:id="rId16"/>
    <p:sldId id="274" r:id="rId17"/>
    <p:sldId id="271" r:id="rId18"/>
    <p:sldId id="272" r:id="rId1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3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5dda04ebb4_1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5dda04ebb4_1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5dda04ebb4_1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g35dda04ebb4_1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5dda04ebb4_1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g35dda04ebb4_1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35dda04ebb4_1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g35dda04ebb4_1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35044f4d56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35044f4d56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>
          <a:extLst>
            <a:ext uri="{FF2B5EF4-FFF2-40B4-BE49-F238E27FC236}">
              <a16:creationId xmlns:a16="http://schemas.microsoft.com/office/drawing/2014/main" id="{72B6EA30-1865-C3C4-CE4E-E675D7146B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:notes">
            <a:extLst>
              <a:ext uri="{FF2B5EF4-FFF2-40B4-BE49-F238E27FC236}">
                <a16:creationId xmlns:a16="http://schemas.microsoft.com/office/drawing/2014/main" id="{F1BC04C2-C527-1170-2B49-FC07C64365E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:notes">
            <a:extLst>
              <a:ext uri="{FF2B5EF4-FFF2-40B4-BE49-F238E27FC236}">
                <a16:creationId xmlns:a16="http://schemas.microsoft.com/office/drawing/2014/main" id="{488A0BDF-4511-5AF9-966A-818A81692DA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873201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5dda04ebb4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35dda04ebb4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5dda04ebb4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g35dda04ebb4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2" descr="Celestia-R1---OverlayTitleH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 cap="none">
                <a:solidFill>
                  <a:schemeClr val="lt1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1000"/>
              </a:spcBef>
              <a:spcAft>
                <a:spcPts val="1000"/>
              </a:spcAft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dt" idx="10"/>
          </p:nvPr>
        </p:nvSpPr>
        <p:spPr>
          <a:xfrm>
            <a:off x="8932558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ftr" idx="11"/>
          </p:nvPr>
        </p:nvSpPr>
        <p:spPr>
          <a:xfrm>
            <a:off x="3962399" y="5870575"/>
            <a:ext cx="4893958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ldNum" idx="12"/>
          </p:nvPr>
        </p:nvSpPr>
        <p:spPr>
          <a:xfrm>
            <a:off x="10608958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anoramic Picture with Caption">
  <p:cSld name="Panoramic Picture with Caption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1" descr="Celestia-R1---OverlayContentH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1"/>
          <p:cNvSpPr txBox="1"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1"/>
          <p:cNvSpPr>
            <a:spLocks noGrp="1"/>
          </p:cNvSpPr>
          <p:nvPr>
            <p:ph type="pic" idx="2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noFill/>
          <a:ln w="50800" cap="sq" cmpd="dbl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254000" algn="tl" rotWithShape="0">
              <a:srgbClr val="000000">
                <a:alpha val="42745"/>
              </a:srgbClr>
            </a:outerShdw>
          </a:effectLst>
        </p:spPr>
      </p:sp>
      <p:sp>
        <p:nvSpPr>
          <p:cNvPr id="80" name="Google Shape;80;p11"/>
          <p:cNvSpPr txBox="1">
            <a:spLocks noGrp="1"/>
          </p:cNvSpPr>
          <p:nvPr>
            <p:ph type="body" idx="1"/>
          </p:nvPr>
        </p:nvSpPr>
        <p:spPr>
          <a:xfrm>
            <a:off x="685800" y="5299603"/>
            <a:ext cx="10131427" cy="49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10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81" name="Google Shape;81;p11"/>
          <p:cNvSpPr txBox="1">
            <a:spLocks noGrp="1"/>
          </p:cNvSpPr>
          <p:nvPr>
            <p:ph type="dt" idx="10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1"/>
          <p:cNvSpPr txBox="1">
            <a:spLocks noGrp="1"/>
          </p:cNvSpPr>
          <p:nvPr>
            <p:ph type="ftr" idx="11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sldNum" idx="12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Caption">
  <p:cSld name="Title and Caption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2" descr="Celestia-R1---OverlayContentH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2"/>
          <p:cNvSpPr txBox="1"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10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8" name="Google Shape;88;p12"/>
          <p:cNvSpPr txBox="1">
            <a:spLocks noGrp="1"/>
          </p:cNvSpPr>
          <p:nvPr>
            <p:ph type="dt" idx="10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2"/>
          <p:cNvSpPr txBox="1">
            <a:spLocks noGrp="1"/>
          </p:cNvSpPr>
          <p:nvPr>
            <p:ph type="ftr" idx="11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2"/>
          <p:cNvSpPr txBox="1">
            <a:spLocks noGrp="1"/>
          </p:cNvSpPr>
          <p:nvPr>
            <p:ph type="sldNum" idx="12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Quote with Caption">
  <p:cSld name="Quote with Ca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3" descr="Celestia-R1---OverlayContentH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3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alibri"/>
              <a:buNone/>
            </a:pPr>
            <a:r>
              <a:rPr lang="en-US" sz="8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</p:txBody>
      </p:sp>
      <p:sp>
        <p:nvSpPr>
          <p:cNvPr id="94" name="Google Shape;94;p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alibri"/>
              <a:buNone/>
            </a:pPr>
            <a:r>
              <a:rPr lang="en-US" sz="8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endParaRPr/>
          </a:p>
        </p:txBody>
      </p:sp>
      <p:sp>
        <p:nvSpPr>
          <p:cNvPr id="95" name="Google Shape;95;p13"/>
          <p:cNvSpPr txBox="1"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 b="0" cap="none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3"/>
          <p:cNvSpPr txBox="1">
            <a:spLocks noGrp="1"/>
          </p:cNvSpPr>
          <p:nvPr>
            <p:ph type="body" idx="1"/>
          </p:nvPr>
        </p:nvSpPr>
        <p:spPr>
          <a:xfrm>
            <a:off x="1097875" y="3352800"/>
            <a:ext cx="933918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Font typeface="Calibri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00"/>
              <a:buFont typeface="Calibri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00"/>
              <a:buFont typeface="Calibri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00"/>
              <a:buFont typeface="Calibri"/>
              <a:buNone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body" idx="2"/>
          </p:nvPr>
        </p:nvSpPr>
        <p:spPr>
          <a:xfrm>
            <a:off x="687465" y="4343400"/>
            <a:ext cx="10152367" cy="14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10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dt" idx="10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ftr" idx="11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3"/>
          <p:cNvSpPr txBox="1">
            <a:spLocks noGrp="1"/>
          </p:cNvSpPr>
          <p:nvPr>
            <p:ph type="sldNum" idx="12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Name Card">
  <p:cSld name="Name Card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14" descr="Celestia-R1---OverlayContentH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4"/>
          <p:cNvSpPr txBox="1"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4"/>
          <p:cNvSpPr txBox="1"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10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5" name="Google Shape;105;p14"/>
          <p:cNvSpPr txBox="1">
            <a:spLocks noGrp="1"/>
          </p:cNvSpPr>
          <p:nvPr>
            <p:ph type="dt" idx="10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4"/>
          <p:cNvSpPr txBox="1">
            <a:spLocks noGrp="1"/>
          </p:cNvSpPr>
          <p:nvPr>
            <p:ph type="ftr" idx="11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4"/>
          <p:cNvSpPr txBox="1">
            <a:spLocks noGrp="1"/>
          </p:cNvSpPr>
          <p:nvPr>
            <p:ph type="sldNum" idx="12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Quote Name Card">
  <p:cSld name="Quote Name Card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15" descr="Celestia-R1---OverlayContentH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5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alibri"/>
              <a:buNone/>
            </a:pPr>
            <a:r>
              <a:rPr lang="en-US" sz="8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</p:txBody>
      </p:sp>
      <p:sp>
        <p:nvSpPr>
          <p:cNvPr id="111" name="Google Shape;111;p15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alibri"/>
              <a:buNone/>
            </a:pPr>
            <a:r>
              <a:rPr lang="en-US" sz="8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endParaRPr/>
          </a:p>
        </p:txBody>
      </p:sp>
      <p:sp>
        <p:nvSpPr>
          <p:cNvPr id="112" name="Google Shape;112;p15"/>
          <p:cNvSpPr txBox="1"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 b="0" cap="none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5"/>
          <p:cNvSpPr txBox="1">
            <a:spLocks noGrp="1"/>
          </p:cNvSpPr>
          <p:nvPr>
            <p:ph type="body" idx="1"/>
          </p:nvPr>
        </p:nvSpPr>
        <p:spPr>
          <a:xfrm>
            <a:off x="685800" y="3886200"/>
            <a:ext cx="10135436" cy="8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 cap="none">
                <a:solidFill>
                  <a:schemeClr val="lt1"/>
                </a:solidFill>
              </a:defRPr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4" name="Google Shape;114;p15"/>
          <p:cNvSpPr txBox="1">
            <a:spLocks noGrp="1"/>
          </p:cNvSpPr>
          <p:nvPr>
            <p:ph type="body" idx="2"/>
          </p:nvPr>
        </p:nvSpPr>
        <p:spPr>
          <a:xfrm>
            <a:off x="685799" y="4775200"/>
            <a:ext cx="10135436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10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5" name="Google Shape;115;p15"/>
          <p:cNvSpPr txBox="1">
            <a:spLocks noGrp="1"/>
          </p:cNvSpPr>
          <p:nvPr>
            <p:ph type="dt" idx="10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5"/>
          <p:cNvSpPr txBox="1">
            <a:spLocks noGrp="1"/>
          </p:cNvSpPr>
          <p:nvPr>
            <p:ph type="ftr" idx="11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5"/>
          <p:cNvSpPr txBox="1">
            <a:spLocks noGrp="1"/>
          </p:cNvSpPr>
          <p:nvPr>
            <p:ph type="sldNum" idx="12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rue or False">
  <p:cSld name="True or False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16" descr="Celestia-R1---OverlayContentH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6"/>
          <p:cNvSpPr txBox="1"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16"/>
          <p:cNvSpPr txBox="1">
            <a:spLocks noGrp="1"/>
          </p:cNvSpPr>
          <p:nvPr>
            <p:ph type="body" idx="1"/>
          </p:nvPr>
        </p:nvSpPr>
        <p:spPr>
          <a:xfrm>
            <a:off x="685801" y="3505200"/>
            <a:ext cx="10131428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2800"/>
              <a:buNone/>
              <a:defRPr sz="2800" b="0" cap="none">
                <a:solidFill>
                  <a:schemeClr val="lt1"/>
                </a:solidFill>
              </a:defRPr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16"/>
          <p:cNvSpPr txBox="1">
            <a:spLocks noGrp="1"/>
          </p:cNvSpPr>
          <p:nvPr>
            <p:ph type="body" idx="2"/>
          </p:nvPr>
        </p:nvSpPr>
        <p:spPr>
          <a:xfrm>
            <a:off x="685800" y="4343400"/>
            <a:ext cx="10131428" cy="14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10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3" name="Google Shape;123;p16"/>
          <p:cNvSpPr txBox="1">
            <a:spLocks noGrp="1"/>
          </p:cNvSpPr>
          <p:nvPr>
            <p:ph type="dt" idx="10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6"/>
          <p:cNvSpPr txBox="1">
            <a:spLocks noGrp="1"/>
          </p:cNvSpPr>
          <p:nvPr>
            <p:ph type="ftr" idx="11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16"/>
          <p:cNvSpPr txBox="1">
            <a:spLocks noGrp="1"/>
          </p:cNvSpPr>
          <p:nvPr>
            <p:ph type="sldNum" idx="12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Vertical Text" type="vertTx">
  <p:cSld name="VERTICAL_TEXT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17" descr="Celestia-R1---OverlayContentH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7"/>
          <p:cNvSpPr txBox="1">
            <a:spLocks noGrp="1"/>
          </p:cNvSpPr>
          <p:nvPr>
            <p:ph type="body" idx="1"/>
          </p:nvPr>
        </p:nvSpPr>
        <p:spPr>
          <a:xfrm rot="5400000">
            <a:off x="3926947" y="-1099079"/>
            <a:ext cx="3649133" cy="10131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9" name="Google Shape;129;p17"/>
          <p:cNvSpPr txBox="1">
            <a:spLocks noGrp="1"/>
          </p:cNvSpPr>
          <p:nvPr>
            <p:ph type="dt" idx="10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17"/>
          <p:cNvSpPr txBox="1">
            <a:spLocks noGrp="1"/>
          </p:cNvSpPr>
          <p:nvPr>
            <p:ph type="ftr" idx="11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17"/>
          <p:cNvSpPr txBox="1">
            <a:spLocks noGrp="1"/>
          </p:cNvSpPr>
          <p:nvPr>
            <p:ph type="sldNum" idx="12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2" name="Google Shape;132;p17"/>
          <p:cNvSpPr txBox="1"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18" descr="Celestia-R1---OverlayContentH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8"/>
          <p:cNvSpPr txBox="1">
            <a:spLocks noGrp="1"/>
          </p:cNvSpPr>
          <p:nvPr>
            <p:ph type="title"/>
          </p:nvPr>
        </p:nvSpPr>
        <p:spPr>
          <a:xfrm rot="5400000">
            <a:off x="7147151" y="2121124"/>
            <a:ext cx="5181601" cy="2158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18"/>
          <p:cNvSpPr txBox="1">
            <a:spLocks noGrp="1"/>
          </p:cNvSpPr>
          <p:nvPr>
            <p:ph type="body" idx="1"/>
          </p:nvPr>
        </p:nvSpPr>
        <p:spPr>
          <a:xfrm rot="5400000">
            <a:off x="2011058" y="-715658"/>
            <a:ext cx="5181600" cy="7832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7" name="Google Shape;137;p18"/>
          <p:cNvSpPr txBox="1">
            <a:spLocks noGrp="1"/>
          </p:cNvSpPr>
          <p:nvPr>
            <p:ph type="dt" idx="10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18"/>
          <p:cNvSpPr txBox="1">
            <a:spLocks noGrp="1"/>
          </p:cNvSpPr>
          <p:nvPr>
            <p:ph type="ftr" idx="11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8"/>
          <p:cNvSpPr txBox="1">
            <a:spLocks noGrp="1"/>
          </p:cNvSpPr>
          <p:nvPr>
            <p:ph type="sldNum" idx="12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Content" type="obj">
  <p:cSld name="OBJEC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3" descr="Celestia-R1---OverlayContentH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dt" idx="10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ftr" idx="11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26;p4" descr="Celestia-R1---OverlayContentH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2000"/>
              <a:buNone/>
              <a:defRPr sz="2000" cap="none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10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dt" idx="10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ftr" idx="11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sldNum" idx="12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wo Content" type="twoObj">
  <p:cSld name="TWO_OBJECT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5" descr="Celestia-R1---OverlayContentH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685802" y="2142067"/>
            <a:ext cx="4995334" cy="3649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5821895" y="2142067"/>
            <a:ext cx="4995332" cy="3649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2800"/>
              <a:buNone/>
              <a:defRPr sz="28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10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685801" y="2870201"/>
            <a:ext cx="4996923" cy="2920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6096003" y="2226734"/>
            <a:ext cx="4722813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2800"/>
              <a:buNone/>
              <a:defRPr sz="28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10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5823483" y="2870201"/>
            <a:ext cx="4995334" cy="2920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Google Shape;50;p7" descr="Celestia-R1---OverlayContentH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7"/>
          <p:cNvSpPr txBox="1"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dt" idx="10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ftr" idx="11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8" descr="Celestia-R1---OverlayContentH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8"/>
          <p:cNvSpPr txBox="1">
            <a:spLocks noGrp="1"/>
          </p:cNvSpPr>
          <p:nvPr>
            <p:ph type="dt" idx="10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ftr" idx="11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8"/>
          <p:cNvSpPr txBox="1">
            <a:spLocks noGrp="1"/>
          </p:cNvSpPr>
          <p:nvPr>
            <p:ph type="sldNum" idx="12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9" descr="Celestia-R1---OverlayContentH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body" idx="1"/>
          </p:nvPr>
        </p:nvSpPr>
        <p:spPr>
          <a:xfrm>
            <a:off x="4648201" y="609601"/>
            <a:ext cx="6169026" cy="51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685800" y="3445933"/>
            <a:ext cx="3680885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10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dt" idx="10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ftr" idx="11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ldNum" idx="12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0" descr="Celestia-R1---OverlayContentH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0"/>
          <p:cNvSpPr txBox="1"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  <a:defRPr sz="28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>
            <a:spLocks noGrp="1"/>
          </p:cNvSpPr>
          <p:nvPr>
            <p:ph type="pic" idx="2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noFill/>
          <a:ln w="50800" cap="sq" cmpd="dbl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254000" algn="tl" rotWithShape="0">
              <a:srgbClr val="000000">
                <a:alpha val="42745"/>
              </a:srgbClr>
            </a:outerShdw>
          </a:effectLst>
        </p:spPr>
      </p:sp>
      <p:sp>
        <p:nvSpPr>
          <p:cNvPr id="72" name="Google Shape;72;p10"/>
          <p:cNvSpPr txBox="1">
            <a:spLocks noGrp="1"/>
          </p:cNvSpPr>
          <p:nvPr>
            <p:ph type="body" idx="1"/>
          </p:nvPr>
        </p:nvSpPr>
        <p:spPr>
          <a:xfrm>
            <a:off x="685800" y="2971800"/>
            <a:ext cx="6164653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10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3" name="Google Shape;73;p10"/>
          <p:cNvSpPr txBox="1">
            <a:spLocks noGrp="1"/>
          </p:cNvSpPr>
          <p:nvPr>
            <p:ph type="dt" idx="10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ftr" idx="11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0"/>
          <p:cNvSpPr txBox="1">
            <a:spLocks noGrp="1"/>
          </p:cNvSpPr>
          <p:nvPr>
            <p:ph type="sldNum" idx="12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sz="3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30200" algn="l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04800" algn="l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04800" algn="l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04800" algn="l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04800" algn="l" rtl="0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9"/>
          <p:cNvSpPr txBox="1"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</a:pPr>
            <a:r>
              <a:rPr lang="en-US" dirty="0"/>
              <a:t>DSA 210 PROJECT</a:t>
            </a:r>
            <a:br>
              <a:rPr lang="en-US" dirty="0"/>
            </a:br>
            <a:r>
              <a:rPr lang="en-US" dirty="0"/>
              <a:t>PHASE II</a:t>
            </a:r>
            <a:endParaRPr dirty="0"/>
          </a:p>
        </p:txBody>
      </p:sp>
      <p:sp>
        <p:nvSpPr>
          <p:cNvPr id="145" name="Google Shape;145;p19"/>
          <p:cNvSpPr txBox="1"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tr-TR" dirty="0"/>
              <a:t>Haşim Büyükçelik </a:t>
            </a:r>
            <a:r>
              <a:rPr lang="en-US" dirty="0"/>
              <a:t>326</a:t>
            </a:r>
            <a:r>
              <a:rPr lang="tr-TR" dirty="0"/>
              <a:t>8</a:t>
            </a:r>
            <a:r>
              <a:rPr lang="en-US" dirty="0"/>
              <a:t>9</a:t>
            </a:r>
            <a:endParaRPr dirty="0"/>
          </a:p>
          <a:p>
            <a:pPr marL="0" lvl="0" indent="0" algn="r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7"/>
          <p:cNvSpPr txBox="1">
            <a:spLocks noGrp="1"/>
          </p:cNvSpPr>
          <p:nvPr>
            <p:ph type="title"/>
          </p:nvPr>
        </p:nvSpPr>
        <p:spPr>
          <a:xfrm>
            <a:off x="0" y="463114"/>
            <a:ext cx="10131300" cy="1456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-TR" sz="4000" dirty="0" err="1"/>
              <a:t>Testosterone</a:t>
            </a:r>
            <a:r>
              <a:rPr lang="tr-TR" sz="4000" dirty="0"/>
              <a:t> </a:t>
            </a:r>
            <a:r>
              <a:rPr lang="tr-TR" sz="4000" dirty="0" err="1"/>
              <a:t>vs</a:t>
            </a:r>
            <a:r>
              <a:rPr lang="tr-TR" sz="4000" dirty="0"/>
              <a:t> Gaming </a:t>
            </a:r>
            <a:r>
              <a:rPr lang="tr-TR" sz="4000" dirty="0" err="1"/>
              <a:t>Duration</a:t>
            </a:r>
            <a:r>
              <a:rPr lang="tr-TR" sz="4000" dirty="0"/>
              <a:t> </a:t>
            </a:r>
            <a:r>
              <a:rPr lang="tr-TR" sz="4000" dirty="0" err="1"/>
              <a:t>by</a:t>
            </a:r>
            <a:r>
              <a:rPr lang="tr-TR" sz="4000" dirty="0"/>
              <a:t> </a:t>
            </a:r>
            <a:r>
              <a:rPr lang="tr-TR" sz="4000" dirty="0" err="1"/>
              <a:t>Gender</a:t>
            </a:r>
            <a:endParaRPr sz="4000" dirty="0"/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3DB13B03-0ABC-CC6B-3389-C518CF367E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8505" y="2438399"/>
            <a:ext cx="5662863" cy="3649201"/>
          </a:xfrm>
          <a:prstGeom prst="rect">
            <a:avLst/>
          </a:prstGeom>
        </p:spPr>
      </p:pic>
      <p:sp>
        <p:nvSpPr>
          <p:cNvPr id="6" name="Rectangle 3">
            <a:extLst>
              <a:ext uri="{FF2B5EF4-FFF2-40B4-BE49-F238E27FC236}">
                <a16:creationId xmlns:a16="http://schemas.microsoft.com/office/drawing/2014/main" id="{F0BE83D7-6755-E968-D53C-A6E02BE1BF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-74134" y="2438399"/>
            <a:ext cx="6362639" cy="3600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🧮 </a:t>
            </a:r>
            <a:r>
              <a:rPr kumimoji="0" lang="tr-TR" altLang="tr-TR" sz="14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Metric</a:t>
            </a:r>
            <a:r>
              <a:rPr kumimoji="0" lang="tr-TR" altLang="tr-TR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14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Used</a:t>
            </a:r>
            <a:r>
              <a:rPr kumimoji="0" lang="tr-TR" altLang="tr-TR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</a:t>
            </a:r>
            <a:br>
              <a:rPr kumimoji="0" lang="tr-TR" altLang="tr-TR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</a:br>
            <a:r>
              <a:rPr kumimoji="0" lang="tr-TR" altLang="tr-TR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Daily </a:t>
            </a:r>
            <a:r>
              <a:rPr kumimoji="0" lang="tr-TR" altLang="tr-TR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gaming</a:t>
            </a:r>
            <a:r>
              <a:rPr kumimoji="0" lang="tr-TR" altLang="tr-TR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hours</a:t>
            </a:r>
            <a:r>
              <a:rPr kumimoji="0" lang="tr-TR" altLang="tr-TR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were</a:t>
            </a:r>
            <a:r>
              <a:rPr kumimoji="0" lang="tr-TR" altLang="tr-TR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calculated</a:t>
            </a:r>
            <a:r>
              <a:rPr kumimoji="0" lang="tr-TR" altLang="tr-TR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from</a:t>
            </a:r>
            <a:r>
              <a:rPr kumimoji="0" lang="tr-TR" altLang="tr-TR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</a:t>
            </a:r>
            <a:br>
              <a:rPr kumimoji="0" lang="tr-TR" altLang="tr-TR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</a:br>
            <a:r>
              <a:rPr kumimoji="0" lang="tr-TR" altLang="tr-TR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SessionsPerWeek</a:t>
            </a:r>
            <a:r>
              <a:rPr kumimoji="0" lang="tr-TR" altLang="tr-TR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 × </a:t>
            </a:r>
            <a:r>
              <a:rPr kumimoji="0" lang="tr-TR" altLang="tr-TR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AvgSessionDurationMinutes</a:t>
            </a:r>
            <a:r>
              <a:rPr kumimoji="0" lang="tr-TR" altLang="tr-TR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 / 60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altLang="tr-TR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📊 </a:t>
            </a:r>
            <a:r>
              <a:rPr kumimoji="0" lang="tr-TR" altLang="tr-TR" sz="14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What</a:t>
            </a:r>
            <a:r>
              <a:rPr kumimoji="0" lang="tr-TR" altLang="tr-TR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14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the</a:t>
            </a:r>
            <a:r>
              <a:rPr kumimoji="0" lang="tr-TR" altLang="tr-TR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Chart </a:t>
            </a:r>
            <a:r>
              <a:rPr kumimoji="0" lang="tr-TR" altLang="tr-TR" sz="14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Shows</a:t>
            </a:r>
            <a:r>
              <a:rPr kumimoji="0" lang="tr-TR" altLang="tr-TR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</a:t>
            </a:r>
            <a:endParaRPr kumimoji="0" lang="tr-TR" altLang="tr-TR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Scatter</a:t>
            </a:r>
            <a:r>
              <a:rPr kumimoji="0" lang="tr-TR" altLang="tr-TR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plot</a:t>
            </a:r>
            <a:r>
              <a:rPr kumimoji="0" lang="tr-TR" altLang="tr-TR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shows</a:t>
            </a:r>
            <a:r>
              <a:rPr kumimoji="0" lang="tr-TR" altLang="tr-TR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testosterone</a:t>
            </a:r>
            <a:r>
              <a:rPr kumimoji="0" lang="tr-TR" altLang="tr-TR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levels</a:t>
            </a:r>
            <a:r>
              <a:rPr kumimoji="0" lang="tr-TR" altLang="tr-TR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vs. </a:t>
            </a:r>
            <a:r>
              <a:rPr kumimoji="0" lang="tr-TR" altLang="tr-TR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daily</a:t>
            </a:r>
            <a:r>
              <a:rPr kumimoji="0" lang="tr-TR" altLang="tr-TR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gaming</a:t>
            </a:r>
            <a:r>
              <a:rPr kumimoji="0" lang="tr-TR" altLang="tr-TR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time.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Each</a:t>
            </a:r>
            <a:r>
              <a:rPr kumimoji="0" lang="tr-TR" altLang="tr-TR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point</a:t>
            </a:r>
            <a:r>
              <a:rPr kumimoji="0" lang="tr-TR" altLang="tr-TR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= </a:t>
            </a:r>
            <a:r>
              <a:rPr kumimoji="0" lang="tr-TR" altLang="tr-TR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one</a:t>
            </a:r>
            <a:r>
              <a:rPr kumimoji="0" lang="tr-TR" altLang="tr-TR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participant</a:t>
            </a:r>
            <a:r>
              <a:rPr kumimoji="0" lang="tr-TR" altLang="tr-TR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Blue = Male, </a:t>
            </a:r>
            <a:r>
              <a:rPr kumimoji="0" lang="tr-TR" altLang="tr-TR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Orange</a:t>
            </a:r>
            <a:r>
              <a:rPr kumimoji="0" lang="tr-TR" altLang="tr-TR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= </a:t>
            </a:r>
            <a:r>
              <a:rPr kumimoji="0" lang="tr-TR" altLang="tr-TR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Female</a:t>
            </a:r>
            <a:r>
              <a:rPr kumimoji="0" lang="tr-TR" altLang="tr-TR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Separate</a:t>
            </a:r>
            <a:r>
              <a:rPr kumimoji="0" lang="tr-TR" altLang="tr-TR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trendlines</a:t>
            </a:r>
            <a:r>
              <a:rPr kumimoji="0" lang="tr-TR" altLang="tr-TR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for</a:t>
            </a:r>
            <a:r>
              <a:rPr kumimoji="0" lang="tr-TR" altLang="tr-TR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each</a:t>
            </a:r>
            <a:r>
              <a:rPr kumimoji="0" lang="tr-TR" altLang="tr-TR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gender</a:t>
            </a:r>
            <a:r>
              <a:rPr kumimoji="0" lang="tr-TR" altLang="tr-TR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tr-TR" altLang="tr-TR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💡 </a:t>
            </a:r>
            <a:r>
              <a:rPr kumimoji="0" lang="tr-TR" altLang="tr-TR" sz="14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Key</a:t>
            </a:r>
            <a:r>
              <a:rPr kumimoji="0" lang="tr-TR" altLang="tr-TR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14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Insight</a:t>
            </a:r>
            <a:r>
              <a:rPr kumimoji="0" lang="tr-TR" altLang="tr-TR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</a:t>
            </a:r>
            <a:endParaRPr kumimoji="0" lang="tr-TR" altLang="tr-TR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No </a:t>
            </a:r>
            <a:r>
              <a:rPr kumimoji="0" lang="tr-TR" altLang="tr-TR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strong</a:t>
            </a:r>
            <a:r>
              <a:rPr kumimoji="0" lang="tr-TR" altLang="tr-TR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linear</a:t>
            </a:r>
            <a:r>
              <a:rPr kumimoji="0" lang="tr-TR" altLang="tr-TR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relationship</a:t>
            </a:r>
            <a:r>
              <a:rPr kumimoji="0" lang="tr-TR" altLang="tr-TR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between</a:t>
            </a:r>
            <a:r>
              <a:rPr kumimoji="0" lang="tr-TR" altLang="tr-TR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gaming</a:t>
            </a:r>
            <a:r>
              <a:rPr kumimoji="0" lang="tr-TR" altLang="tr-TR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time </a:t>
            </a:r>
            <a:r>
              <a:rPr kumimoji="0" lang="tr-TR" altLang="tr-TR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and</a:t>
            </a:r>
            <a:r>
              <a:rPr kumimoji="0" lang="tr-TR" altLang="tr-TR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testosterone</a:t>
            </a:r>
            <a:r>
              <a:rPr kumimoji="0" lang="tr-TR" altLang="tr-TR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for</a:t>
            </a:r>
            <a:r>
              <a:rPr kumimoji="0" lang="tr-TR" altLang="tr-TR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either</a:t>
            </a:r>
            <a:endParaRPr kumimoji="0" lang="tr-TR" altLang="tr-TR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tr-TR" altLang="tr-TR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gender</a:t>
            </a:r>
            <a:r>
              <a:rPr kumimoji="0" lang="tr-TR" altLang="tr-TR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Trendlines</a:t>
            </a:r>
            <a:r>
              <a:rPr kumimoji="0" lang="tr-TR" altLang="tr-TR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are</a:t>
            </a:r>
            <a:r>
              <a:rPr kumimoji="0" lang="tr-TR" altLang="tr-TR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mostly</a:t>
            </a:r>
            <a:r>
              <a:rPr kumimoji="0" lang="tr-TR" altLang="tr-TR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flat</a:t>
            </a:r>
            <a:r>
              <a:rPr kumimoji="0" lang="tr-TR" altLang="tr-TR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Gaming </a:t>
            </a:r>
            <a:r>
              <a:rPr kumimoji="0" lang="tr-TR" altLang="tr-TR" sz="14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duration</a:t>
            </a:r>
            <a:r>
              <a:rPr kumimoji="0" lang="tr-TR" altLang="tr-TR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14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alone</a:t>
            </a:r>
            <a:r>
              <a:rPr kumimoji="0" lang="tr-TR" altLang="tr-TR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14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does</a:t>
            </a:r>
            <a:r>
              <a:rPr kumimoji="0" lang="tr-TR" altLang="tr-TR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not </a:t>
            </a:r>
            <a:r>
              <a:rPr kumimoji="0" lang="tr-TR" altLang="tr-TR" sz="14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predict</a:t>
            </a:r>
            <a:r>
              <a:rPr kumimoji="0" lang="tr-TR" altLang="tr-TR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14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testosterone</a:t>
            </a:r>
            <a:r>
              <a:rPr kumimoji="0" lang="tr-TR" altLang="tr-TR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14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levels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altLang="tr-T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8"/>
          <p:cNvSpPr txBox="1"/>
          <p:nvPr/>
        </p:nvSpPr>
        <p:spPr>
          <a:xfrm>
            <a:off x="789501" y="285078"/>
            <a:ext cx="6926752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bg1"/>
                </a:solidFill>
              </a:rPr>
              <a:t>Gaming Duration by</a:t>
            </a:r>
            <a:r>
              <a:rPr lang="tr-TR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Testosterone Group</a:t>
            </a:r>
            <a:endParaRPr sz="2400" dirty="0">
              <a:solidFill>
                <a:schemeClr val="bg1"/>
              </a:solidFill>
            </a:endParaRPr>
          </a:p>
        </p:txBody>
      </p:sp>
      <p:sp>
        <p:nvSpPr>
          <p:cNvPr id="208" name="Google Shape;208;p28"/>
          <p:cNvSpPr txBox="1">
            <a:spLocks noGrp="1"/>
          </p:cNvSpPr>
          <p:nvPr>
            <p:ph type="title"/>
          </p:nvPr>
        </p:nvSpPr>
        <p:spPr>
          <a:xfrm>
            <a:off x="789501" y="2646250"/>
            <a:ext cx="4163400" cy="1456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None/>
            </a:pPr>
            <a:r>
              <a:rPr lang="en-US" sz="1600" b="1" dirty="0"/>
              <a:t>🧪 Purpose:</a:t>
            </a:r>
            <a:br>
              <a:rPr lang="en-US" sz="1600" dirty="0"/>
            </a:br>
            <a:r>
              <a:rPr lang="en-US" sz="1600" dirty="0"/>
              <a:t>To compare average gaming time between participants with </a:t>
            </a:r>
            <a:r>
              <a:rPr lang="en-US" sz="1600" b="1" dirty="0"/>
              <a:t>high vs. low testosterone levels</a:t>
            </a:r>
            <a:r>
              <a:rPr lang="en-US" sz="1600" dirty="0"/>
              <a:t>.</a:t>
            </a:r>
            <a:br>
              <a:rPr lang="tr-TR" sz="1600" dirty="0"/>
            </a:br>
            <a:br>
              <a:rPr lang="en-US" sz="1600" dirty="0"/>
            </a:br>
            <a:r>
              <a:rPr lang="en-US" sz="1600" b="1" dirty="0"/>
              <a:t>📊 What the Chart Shows:</a:t>
            </a:r>
            <a:br>
              <a:rPr lang="en-US" sz="1600" dirty="0"/>
            </a:br>
            <a:r>
              <a:rPr lang="en-US" sz="1600" dirty="0"/>
              <a:t>Boxplots represent daily gaming hours for each testosterone group.</a:t>
            </a:r>
            <a:br>
              <a:rPr lang="en-US" sz="1600" dirty="0"/>
            </a:br>
            <a:r>
              <a:rPr lang="en-US" sz="1600" dirty="0"/>
              <a:t>Groups were formed by splitting testosterone values into high and low categories.</a:t>
            </a:r>
            <a:br>
              <a:rPr lang="tr-TR" sz="1600" dirty="0"/>
            </a:br>
            <a:br>
              <a:rPr lang="en-US" sz="1600" dirty="0"/>
            </a:br>
            <a:r>
              <a:rPr lang="en-US" sz="1600" b="1" dirty="0"/>
              <a:t>💡 Key Insight:</a:t>
            </a:r>
            <a:br>
              <a:rPr lang="en-US" sz="1600" dirty="0"/>
            </a:br>
            <a:r>
              <a:rPr lang="en-US" sz="1600" dirty="0"/>
              <a:t>Both groups show </a:t>
            </a:r>
            <a:r>
              <a:rPr lang="en-US" sz="1600" b="1" dirty="0"/>
              <a:t>very similar distributions</a:t>
            </a:r>
            <a:r>
              <a:rPr lang="en-US" sz="1600" dirty="0"/>
              <a:t> in playtime.</a:t>
            </a:r>
            <a:br>
              <a:rPr lang="tr-TR" sz="1600" dirty="0"/>
            </a:br>
            <a:br>
              <a:rPr lang="en-US" sz="1600" dirty="0"/>
            </a:br>
            <a:r>
              <a:rPr lang="en-US" sz="1600" dirty="0"/>
              <a:t>There is </a:t>
            </a:r>
            <a:r>
              <a:rPr lang="en-US" sz="1600" b="1" dirty="0"/>
              <a:t>no significant difference</a:t>
            </a:r>
            <a:r>
              <a:rPr lang="en-US" sz="1600" dirty="0"/>
              <a:t> in gaming hours based on testosterone levels.</a:t>
            </a:r>
            <a:br>
              <a:rPr lang="en-US" sz="1600" dirty="0"/>
            </a:br>
            <a:r>
              <a:rPr lang="en-US" sz="1600" dirty="0"/>
              <a:t>This supports earlier findings: </a:t>
            </a:r>
            <a:r>
              <a:rPr lang="en-US" sz="1600" b="1" dirty="0"/>
              <a:t>testosterone level does not predict gaming time</a:t>
            </a:r>
            <a:r>
              <a:rPr lang="en-US" sz="1600" dirty="0"/>
              <a:t>.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E193792E-E3B6-9177-9344-7E30652538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9325" y="1290801"/>
            <a:ext cx="6208295" cy="450039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9"/>
          <p:cNvSpPr txBox="1">
            <a:spLocks noGrp="1"/>
          </p:cNvSpPr>
          <p:nvPr>
            <p:ph type="title"/>
          </p:nvPr>
        </p:nvSpPr>
        <p:spPr>
          <a:xfrm>
            <a:off x="685825" y="273588"/>
            <a:ext cx="7415437" cy="14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-TR" sz="4000" dirty="0" err="1"/>
              <a:t>Scatterplot</a:t>
            </a:r>
            <a:r>
              <a:rPr lang="tr-TR" sz="4000" dirty="0"/>
              <a:t>: </a:t>
            </a:r>
            <a:r>
              <a:rPr lang="tr-TR" sz="4000" dirty="0" err="1"/>
              <a:t>Testosterone</a:t>
            </a:r>
            <a:r>
              <a:rPr lang="tr-TR" sz="4000" dirty="0"/>
              <a:t> </a:t>
            </a:r>
            <a:r>
              <a:rPr lang="tr-TR" sz="4000" dirty="0" err="1"/>
              <a:t>vs</a:t>
            </a:r>
            <a:r>
              <a:rPr lang="tr-TR" sz="4000" dirty="0"/>
              <a:t> </a:t>
            </a:r>
            <a:r>
              <a:rPr lang="tr-TR" sz="4000" dirty="0" err="1"/>
              <a:t>PlayTimeHours</a:t>
            </a:r>
            <a:endParaRPr sz="4000" dirty="0"/>
          </a:p>
        </p:txBody>
      </p:sp>
      <p:sp>
        <p:nvSpPr>
          <p:cNvPr id="214" name="Google Shape;214;p29"/>
          <p:cNvSpPr txBox="1">
            <a:spLocks noGrp="1"/>
          </p:cNvSpPr>
          <p:nvPr>
            <p:ph type="body" idx="1"/>
          </p:nvPr>
        </p:nvSpPr>
        <p:spPr>
          <a:xfrm>
            <a:off x="685825" y="1931950"/>
            <a:ext cx="5219700" cy="36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None/>
            </a:pPr>
            <a:r>
              <a:rPr lang="en-US" sz="1600" b="1" dirty="0"/>
              <a:t>🎯 Purpose:</a:t>
            </a:r>
            <a:br>
              <a:rPr lang="en-US" sz="1600" dirty="0"/>
            </a:br>
            <a:r>
              <a:rPr lang="en-US" sz="1600" dirty="0"/>
              <a:t>To check for a possible correlation between </a:t>
            </a:r>
            <a:r>
              <a:rPr lang="en-US" sz="1600" b="1" dirty="0"/>
              <a:t>testosterone levels</a:t>
            </a:r>
            <a:r>
              <a:rPr lang="en-US" sz="1600" dirty="0"/>
              <a:t> and </a:t>
            </a:r>
            <a:r>
              <a:rPr lang="en-US" sz="1600" b="1" dirty="0"/>
              <a:t>total playtime</a:t>
            </a:r>
            <a:r>
              <a:rPr lang="en-US" sz="1600" dirty="0"/>
              <a:t>.</a:t>
            </a:r>
          </a:p>
          <a:p>
            <a:pPr>
              <a:buNone/>
            </a:pPr>
            <a:r>
              <a:rPr lang="en-US" sz="1600" b="1" dirty="0"/>
              <a:t>📊 What the Chart Shows:</a:t>
            </a: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Each dot = one person’s testosterone level and weekly playtime.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Blue line = trend line with confidence interval.</a:t>
            </a:r>
          </a:p>
          <a:p>
            <a:pPr>
              <a:buNone/>
            </a:pPr>
            <a:r>
              <a:rPr lang="en-US" sz="1600" b="1" dirty="0"/>
              <a:t>💡 Key Insight:</a:t>
            </a: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A </a:t>
            </a:r>
            <a:r>
              <a:rPr lang="en-US" sz="1600" b="1" dirty="0"/>
              <a:t>slight negative trend</a:t>
            </a:r>
            <a:r>
              <a:rPr lang="en-US" sz="1600" dirty="0"/>
              <a:t> is observed:</a:t>
            </a:r>
            <a:br>
              <a:rPr lang="en-US" sz="1600" dirty="0"/>
            </a:br>
            <a:r>
              <a:rPr lang="en-US" sz="1600" dirty="0"/>
              <a:t>→ Individuals with lower testosterone tend to play slightly more.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However, the correlation is weak and not visually strong.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This supports earlier results:</a:t>
            </a:r>
            <a:br>
              <a:rPr lang="en-US" sz="1600" dirty="0"/>
            </a:br>
            <a:r>
              <a:rPr lang="en-US" sz="1600" dirty="0"/>
              <a:t>→ </a:t>
            </a:r>
            <a:r>
              <a:rPr lang="en-US" sz="1600" b="1" dirty="0"/>
              <a:t>Hormone levels may slightly influence gaming behavior</a:t>
            </a:r>
            <a:r>
              <a:rPr lang="en-US" sz="1600" dirty="0"/>
              <a:t>, but the effect is small.</a:t>
            </a:r>
          </a:p>
        </p:txBody>
      </p:sp>
      <p:sp>
        <p:nvSpPr>
          <p:cNvPr id="215" name="Google Shape;215;p29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hdfdf</a:t>
            </a:r>
            <a:endParaRPr/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E0FDD903-9064-9863-DE2E-2669F6FDEC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8926" y="1931949"/>
            <a:ext cx="5410174" cy="3779039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1"/>
          <p:cNvSpPr txBox="1">
            <a:spLocks noGrp="1"/>
          </p:cNvSpPr>
          <p:nvPr>
            <p:ph type="title"/>
          </p:nvPr>
        </p:nvSpPr>
        <p:spPr>
          <a:xfrm>
            <a:off x="1205324" y="0"/>
            <a:ext cx="9693300" cy="14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 b="1" dirty="0"/>
              <a:t>Hypothesis Testing Framework</a:t>
            </a:r>
            <a:endParaRPr sz="5300" dirty="0"/>
          </a:p>
        </p:txBody>
      </p:sp>
      <p:sp>
        <p:nvSpPr>
          <p:cNvPr id="230" name="Google Shape;230;p31"/>
          <p:cNvSpPr txBox="1">
            <a:spLocks noGrp="1"/>
          </p:cNvSpPr>
          <p:nvPr>
            <p:ph type="body" idx="1"/>
          </p:nvPr>
        </p:nvSpPr>
        <p:spPr>
          <a:xfrm>
            <a:off x="1145924" y="1974194"/>
            <a:ext cx="9752700" cy="39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1200"/>
              </a:spcBef>
              <a:buNone/>
            </a:pPr>
            <a:r>
              <a:rPr lang="en-US" sz="1600" dirty="0"/>
              <a:t>🎯 </a:t>
            </a:r>
            <a:r>
              <a:rPr lang="en-US" sz="1600" b="1" dirty="0"/>
              <a:t>Objective:</a:t>
            </a:r>
            <a:br>
              <a:rPr lang="en-US" sz="1600" dirty="0"/>
            </a:br>
            <a:r>
              <a:rPr lang="en-US" sz="1600" dirty="0"/>
              <a:t>To assess whether individuals with </a:t>
            </a:r>
            <a:r>
              <a:rPr lang="en-US" sz="1600" b="1" dirty="0"/>
              <a:t>higher testosterone levels</a:t>
            </a:r>
            <a:r>
              <a:rPr lang="en-US" sz="1600" dirty="0"/>
              <a:t> spend </a:t>
            </a:r>
            <a:r>
              <a:rPr lang="en-US" sz="1600" b="1" dirty="0"/>
              <a:t>more time gaming daily</a:t>
            </a:r>
            <a:r>
              <a:rPr lang="en-US" sz="1600" dirty="0"/>
              <a:t> than those with lower levels.</a:t>
            </a:r>
            <a:endParaRPr lang="tr-TR" sz="1600" dirty="0"/>
          </a:p>
          <a:p>
            <a:pPr marL="0" indent="0">
              <a:lnSpc>
                <a:spcPct val="115000"/>
              </a:lnSpc>
              <a:spcBef>
                <a:spcPts val="1200"/>
              </a:spcBef>
              <a:buNone/>
            </a:pPr>
            <a:endParaRPr lang="en-US" sz="1600" dirty="0"/>
          </a:p>
          <a:p>
            <a:pPr>
              <a:buNone/>
            </a:pPr>
            <a:r>
              <a:rPr lang="en-US" sz="1600" dirty="0"/>
              <a:t>🧪 </a:t>
            </a:r>
            <a:r>
              <a:rPr lang="en-US" sz="1600" b="1" dirty="0"/>
              <a:t>Hypotheses:</a:t>
            </a: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🔵 </a:t>
            </a:r>
            <a:r>
              <a:rPr lang="en-US" sz="1600" b="1" dirty="0"/>
              <a:t>Null Hypothesis (H₀):</a:t>
            </a:r>
            <a:br>
              <a:rPr lang="en-US" sz="1600" dirty="0"/>
            </a:br>
            <a:r>
              <a:rPr lang="en-US" sz="1600" dirty="0"/>
              <a:t>There is </a:t>
            </a:r>
            <a:r>
              <a:rPr lang="en-US" sz="1600" b="1" dirty="0"/>
              <a:t>no difference</a:t>
            </a:r>
            <a:r>
              <a:rPr lang="en-US" sz="1600" dirty="0"/>
              <a:t> in average daily gaming hours between high and low testosterone groups.</a:t>
            </a:r>
            <a:br>
              <a:rPr lang="en-US" sz="1600" dirty="0"/>
            </a:br>
            <a:r>
              <a:rPr lang="en-US" sz="1600" dirty="0"/>
              <a:t>→ Any variation is due to </a:t>
            </a:r>
            <a:r>
              <a:rPr lang="en-US" sz="1600" b="1" dirty="0"/>
              <a:t>random chance</a:t>
            </a:r>
            <a:r>
              <a:rPr lang="en-US" sz="1600" dirty="0"/>
              <a:t>.</a:t>
            </a:r>
            <a:endParaRPr lang="tr-TR" sz="1600" dirty="0"/>
          </a:p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🔴 </a:t>
            </a:r>
            <a:r>
              <a:rPr lang="en-US" sz="1600" b="1" dirty="0"/>
              <a:t>Alternative Hypothesis (H₁):</a:t>
            </a:r>
            <a:br>
              <a:rPr lang="en-US" sz="1600" dirty="0"/>
            </a:br>
            <a:r>
              <a:rPr lang="en-US" sz="1600" dirty="0"/>
              <a:t>Individuals with </a:t>
            </a:r>
            <a:r>
              <a:rPr lang="en-US" sz="1600" b="1" dirty="0"/>
              <a:t>higher testosterone</a:t>
            </a:r>
            <a:r>
              <a:rPr lang="en-US" sz="1600" dirty="0"/>
              <a:t> levels play </a:t>
            </a:r>
            <a:r>
              <a:rPr lang="en-US" sz="1600" b="1" dirty="0"/>
              <a:t>more hours</a:t>
            </a:r>
            <a:r>
              <a:rPr lang="en-US" sz="1600" dirty="0"/>
              <a:t> on average.</a:t>
            </a:r>
            <a:br>
              <a:rPr lang="en-US" sz="1600" dirty="0"/>
            </a:br>
            <a:r>
              <a:rPr lang="en-US" sz="1600" dirty="0"/>
              <a:t>→ A </a:t>
            </a:r>
            <a:r>
              <a:rPr lang="en-US" sz="1600" b="1" dirty="0"/>
              <a:t>positive effect</a:t>
            </a:r>
            <a:r>
              <a:rPr lang="en-US" sz="1600" dirty="0"/>
              <a:t> of testosterone on gaming duration is expected.</a:t>
            </a:r>
            <a:endParaRPr lang="tr-TR" sz="1600" dirty="0"/>
          </a:p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  <a:p>
            <a:pPr>
              <a:buNone/>
            </a:pPr>
            <a:r>
              <a:rPr lang="en-US" sz="1600" dirty="0"/>
              <a:t>📏 </a:t>
            </a:r>
            <a:r>
              <a:rPr lang="en-US" sz="1600" b="1" dirty="0"/>
              <a:t>Decision Rule (Based on p-value):</a:t>
            </a: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If </a:t>
            </a:r>
            <a:r>
              <a:rPr lang="en-US" sz="1600" b="1" dirty="0"/>
              <a:t>p &lt; 0.05</a:t>
            </a:r>
            <a:r>
              <a:rPr lang="en-US" sz="1600" dirty="0"/>
              <a:t> → Reject H₀ (</a:t>
            </a:r>
            <a:r>
              <a:rPr lang="en-US" sz="1600" b="1" dirty="0"/>
              <a:t>significant difference exists</a:t>
            </a:r>
            <a:r>
              <a:rPr lang="en-US" sz="1600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If </a:t>
            </a:r>
            <a:r>
              <a:rPr lang="en-US" sz="1600" b="1" dirty="0"/>
              <a:t>p ≥ 0.05</a:t>
            </a:r>
            <a:r>
              <a:rPr lang="en-US" sz="1600" dirty="0"/>
              <a:t> → Fail to reject H₀ (</a:t>
            </a:r>
            <a:r>
              <a:rPr lang="en-US" sz="1600" b="1" dirty="0"/>
              <a:t>no significant difference</a:t>
            </a:r>
            <a:r>
              <a:rPr lang="en-US" sz="1600" dirty="0"/>
              <a:t> found)</a:t>
            </a: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3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2"/>
          <p:cNvSpPr txBox="1">
            <a:spLocks noGrp="1"/>
          </p:cNvSpPr>
          <p:nvPr>
            <p:ph type="title"/>
          </p:nvPr>
        </p:nvSpPr>
        <p:spPr>
          <a:xfrm>
            <a:off x="1205324" y="209675"/>
            <a:ext cx="9693300" cy="14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800" b="1" dirty="0"/>
              <a:t> Hypothesis Testing Results</a:t>
            </a:r>
            <a:endParaRPr sz="6100" dirty="0"/>
          </a:p>
        </p:txBody>
      </p:sp>
      <p:sp>
        <p:nvSpPr>
          <p:cNvPr id="236" name="Google Shape;236;p32"/>
          <p:cNvSpPr txBox="1">
            <a:spLocks noGrp="1"/>
          </p:cNvSpPr>
          <p:nvPr>
            <p:ph type="body" idx="1"/>
          </p:nvPr>
        </p:nvSpPr>
        <p:spPr>
          <a:xfrm>
            <a:off x="1145924" y="1665875"/>
            <a:ext cx="9752700" cy="133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1200"/>
              </a:spcBef>
              <a:buNone/>
            </a:pPr>
            <a:r>
              <a:rPr lang="en-US" sz="2400" dirty="0"/>
              <a:t>🎮 </a:t>
            </a:r>
            <a:r>
              <a:rPr lang="en-US" sz="2400" b="1" dirty="0"/>
              <a:t>Test: Do individuals with higher testosterone levels play more daily?</a:t>
            </a:r>
            <a:br>
              <a:rPr lang="en-US" sz="2400" dirty="0"/>
            </a:br>
            <a:r>
              <a:rPr lang="en-US" sz="2400" dirty="0"/>
              <a:t>→ One-tailed Welch’s t-test was used.</a:t>
            </a: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200" b="1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2FB2A9CF-4805-5033-FD00-592C305E27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0573" y="2997370"/>
            <a:ext cx="7792537" cy="282932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3"/>
          <p:cNvSpPr txBox="1">
            <a:spLocks noGrp="1"/>
          </p:cNvSpPr>
          <p:nvPr>
            <p:ph type="title"/>
          </p:nvPr>
        </p:nvSpPr>
        <p:spPr>
          <a:xfrm>
            <a:off x="910390" y="577517"/>
            <a:ext cx="10131425" cy="12352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tr-TR" sz="4000" dirty="0" err="1"/>
              <a:t>Interpretation</a:t>
            </a:r>
            <a:r>
              <a:rPr lang="tr-TR" sz="4000" dirty="0"/>
              <a:t> of </a:t>
            </a:r>
            <a:r>
              <a:rPr lang="tr-TR" sz="4000" dirty="0" err="1"/>
              <a:t>Results</a:t>
            </a:r>
            <a:br>
              <a:rPr lang="tr-TR" dirty="0"/>
            </a:br>
            <a:endParaRPr dirty="0"/>
          </a:p>
        </p:txBody>
      </p:sp>
      <p:sp>
        <p:nvSpPr>
          <p:cNvPr id="242" name="Google Shape;242;p33"/>
          <p:cNvSpPr txBox="1">
            <a:spLocks noGrp="1"/>
          </p:cNvSpPr>
          <p:nvPr>
            <p:ph type="body" idx="1"/>
          </p:nvPr>
        </p:nvSpPr>
        <p:spPr>
          <a:xfrm>
            <a:off x="685801" y="2967567"/>
            <a:ext cx="10131425" cy="3649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8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/>
              <a:t>📌 Key Finding:</a:t>
            </a:r>
            <a:br>
              <a:rPr lang="en-US" sz="2600" dirty="0"/>
            </a:br>
            <a:r>
              <a:rPr lang="en-US" sz="2600" dirty="0"/>
              <a:t>✅ Since </a:t>
            </a:r>
            <a:r>
              <a:rPr lang="en-US" sz="2600" b="1" dirty="0"/>
              <a:t>p = 0.008 &lt; 0.05</a:t>
            </a:r>
            <a:r>
              <a:rPr lang="en-US" sz="2600" dirty="0"/>
              <a:t>, we </a:t>
            </a:r>
            <a:r>
              <a:rPr lang="en-US" sz="2600" b="1" dirty="0"/>
              <a:t>reject the null hypothesis</a:t>
            </a:r>
            <a:r>
              <a:rPr lang="en-US" sz="2600" dirty="0"/>
              <a:t>.</a:t>
            </a:r>
            <a:endParaRPr lang="tr-TR" sz="2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tr-TR" sz="2600" dirty="0"/>
          </a:p>
          <a:p>
            <a:pPr>
              <a:buNone/>
            </a:pPr>
            <a:r>
              <a:rPr lang="en-US" sz="2600" b="1" dirty="0"/>
              <a:t>🧠 What This Means:</a:t>
            </a:r>
            <a:endParaRPr lang="en-US" sz="2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600" dirty="0"/>
              <a:t>There is </a:t>
            </a:r>
            <a:r>
              <a:rPr lang="en-US" sz="2600" b="1" dirty="0"/>
              <a:t>statistically significant evidence</a:t>
            </a:r>
            <a:r>
              <a:rPr lang="en-US" sz="2600" dirty="0"/>
              <a:t> that people with </a:t>
            </a:r>
            <a:r>
              <a:rPr lang="en-US" sz="2600" b="1" dirty="0"/>
              <a:t>higher testosterone levels</a:t>
            </a:r>
            <a:r>
              <a:rPr lang="en-US" sz="2600" dirty="0"/>
              <a:t> tend to </a:t>
            </a:r>
            <a:r>
              <a:rPr lang="en-US" sz="2600" b="1" dirty="0"/>
              <a:t>spend more time gaming daily</a:t>
            </a:r>
            <a:r>
              <a:rPr lang="en-US" sz="26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600" dirty="0"/>
              <a:t>This suggests a </a:t>
            </a:r>
            <a:r>
              <a:rPr lang="en-US" sz="2600" b="1" dirty="0"/>
              <a:t>potential link</a:t>
            </a:r>
            <a:r>
              <a:rPr lang="en-US" sz="2600" dirty="0"/>
              <a:t> between </a:t>
            </a:r>
            <a:r>
              <a:rPr lang="en-US" sz="2600" b="1" dirty="0"/>
              <a:t>hormonal levels</a:t>
            </a:r>
            <a:r>
              <a:rPr lang="en-US" sz="2600" dirty="0"/>
              <a:t> and </a:t>
            </a:r>
            <a:r>
              <a:rPr lang="en-US" sz="2600" b="1" dirty="0"/>
              <a:t>gaming behavior</a:t>
            </a:r>
            <a:r>
              <a:rPr lang="en-US" sz="2600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tr-TR" sz="2600" dirty="0"/>
          </a:p>
          <a:p>
            <a:pPr>
              <a:buNone/>
            </a:pPr>
            <a:r>
              <a:rPr lang="en-US" sz="2600" b="1" dirty="0"/>
              <a:t>⚠️ Important Note:</a:t>
            </a:r>
            <a:endParaRPr lang="en-US" sz="2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600" dirty="0"/>
              <a:t>This analysis shows </a:t>
            </a:r>
            <a:r>
              <a:rPr lang="en-US" sz="2600" b="1" dirty="0"/>
              <a:t>association</a:t>
            </a:r>
            <a:r>
              <a:rPr lang="en-US" sz="2600" dirty="0"/>
              <a:t>, not </a:t>
            </a:r>
            <a:r>
              <a:rPr lang="en-US" sz="2600" b="1" dirty="0"/>
              <a:t>causation</a:t>
            </a:r>
            <a:r>
              <a:rPr lang="en-US" sz="26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600" dirty="0"/>
              <a:t>Hormonal differences </a:t>
            </a:r>
            <a:r>
              <a:rPr lang="en-US" sz="2600" b="1" dirty="0"/>
              <a:t>might influence</a:t>
            </a:r>
            <a:r>
              <a:rPr lang="en-US" sz="2600" dirty="0"/>
              <a:t> gaming habits, but more data would be needed to confirm this.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tr-TR" sz="2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tr-TR" sz="2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tr-TR" sz="2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tr-TR" sz="2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tr-TR" sz="2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A0732CC-7073-F3E1-2743-A67CEFCC6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4000" dirty="0" err="1"/>
              <a:t>Limitations</a:t>
            </a:r>
            <a:endParaRPr lang="tr-TR" sz="4000" dirty="0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B656F145-01E7-7C73-EC35-4CB046AD2E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4106333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000" b="1" dirty="0"/>
              <a:t>⚠️ What to Keep in Mind:</a:t>
            </a: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Causality not proven:</a:t>
            </a:r>
            <a:br>
              <a:rPr lang="en-US" sz="2000" dirty="0"/>
            </a:br>
            <a:r>
              <a:rPr lang="en-US" sz="2000" dirty="0"/>
              <a:t>This study identifies a correlation, but it doesn’t confirm that testosterone </a:t>
            </a:r>
            <a:r>
              <a:rPr lang="en-US" sz="2000" b="1" dirty="0"/>
              <a:t>causes</a:t>
            </a:r>
            <a:r>
              <a:rPr lang="en-US" sz="2000" dirty="0"/>
              <a:t> increased gaming.</a:t>
            </a:r>
            <a:endParaRPr lang="tr-TR" sz="2000" dirty="0"/>
          </a:p>
          <a:p>
            <a:pPr>
              <a:buFont typeface="Arial" panose="020B0604020202020204" pitchFamily="34" charset="0"/>
              <a:buChar char="•"/>
            </a:pP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Self-reported or platform-based data:</a:t>
            </a:r>
            <a:br>
              <a:rPr lang="en-US" sz="2000" dirty="0"/>
            </a:br>
            <a:r>
              <a:rPr lang="en-US" sz="2000" dirty="0"/>
              <a:t>Gaming duration may be </a:t>
            </a:r>
            <a:r>
              <a:rPr lang="en-US" sz="2000" b="1" dirty="0"/>
              <a:t>incomplete or biased</a:t>
            </a:r>
            <a:r>
              <a:rPr lang="en-US" sz="2000" dirty="0"/>
              <a:t>, depending on logging methods.</a:t>
            </a:r>
            <a:endParaRPr lang="tr-TR" sz="2000" dirty="0"/>
          </a:p>
          <a:p>
            <a:pPr>
              <a:buFont typeface="Arial" panose="020B0604020202020204" pitchFamily="34" charset="0"/>
              <a:buChar char="•"/>
            </a:pP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No control for confounding variables:</a:t>
            </a:r>
            <a:br>
              <a:rPr lang="en-US" sz="2000" dirty="0"/>
            </a:br>
            <a:r>
              <a:rPr lang="en-US" sz="2000" dirty="0"/>
              <a:t>Factors like </a:t>
            </a:r>
            <a:r>
              <a:rPr lang="en-US" sz="2000" b="1" dirty="0"/>
              <a:t>sleep, stress, diet,</a:t>
            </a:r>
            <a:r>
              <a:rPr lang="en-US" sz="2000" dirty="0"/>
              <a:t> or </a:t>
            </a:r>
            <a:r>
              <a:rPr lang="en-US" sz="2000" b="1" dirty="0"/>
              <a:t>screen time</a:t>
            </a:r>
            <a:r>
              <a:rPr lang="en-US" sz="2000" dirty="0"/>
              <a:t> may also affect testosterone and gaming, but were not included.</a:t>
            </a:r>
            <a:endParaRPr lang="tr-TR" sz="2000" dirty="0"/>
          </a:p>
          <a:p>
            <a:pPr>
              <a:buFont typeface="Arial" panose="020B0604020202020204" pitchFamily="34" charset="0"/>
              <a:buChar char="•"/>
            </a:pP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Sample size limitations:</a:t>
            </a:r>
            <a:br>
              <a:rPr lang="en-US" sz="2000" dirty="0"/>
            </a:br>
            <a:r>
              <a:rPr lang="en-US" sz="2000" dirty="0"/>
              <a:t>The analysis may benefit from a </a:t>
            </a:r>
            <a:r>
              <a:rPr lang="en-US" sz="2000" b="1" dirty="0"/>
              <a:t>larger and more balanced</a:t>
            </a:r>
            <a:r>
              <a:rPr lang="en-US" sz="2000" dirty="0"/>
              <a:t> dataset for better generalization.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2928124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4"/>
          <p:cNvSpPr txBox="1">
            <a:spLocks noGrp="1"/>
          </p:cNvSpPr>
          <p:nvPr>
            <p:ph type="title"/>
          </p:nvPr>
        </p:nvSpPr>
        <p:spPr>
          <a:xfrm>
            <a:off x="685801" y="609600"/>
            <a:ext cx="10131300" cy="1456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 dirty="0"/>
              <a:t>FUTURE WORK</a:t>
            </a:r>
            <a:endParaRPr dirty="0"/>
          </a:p>
        </p:txBody>
      </p:sp>
      <p:sp>
        <p:nvSpPr>
          <p:cNvPr id="248" name="Google Shape;248;p34"/>
          <p:cNvSpPr txBox="1">
            <a:spLocks noGrp="1"/>
          </p:cNvSpPr>
          <p:nvPr>
            <p:ph type="body" idx="1"/>
          </p:nvPr>
        </p:nvSpPr>
        <p:spPr>
          <a:xfrm>
            <a:off x="685801" y="1748590"/>
            <a:ext cx="10131300" cy="449981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None/>
            </a:pPr>
            <a:r>
              <a:rPr lang="en-US" sz="2000" b="1" dirty="0"/>
              <a:t>🔍 What Can Be Improved or Explored Next:</a:t>
            </a: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📈 </a:t>
            </a:r>
            <a:r>
              <a:rPr lang="en-US" sz="2000" b="1" dirty="0"/>
              <a:t>Include more variables:</a:t>
            </a:r>
            <a:br>
              <a:rPr lang="en-US" sz="2000" dirty="0"/>
            </a:br>
            <a:r>
              <a:rPr lang="en-US" sz="2000" dirty="0"/>
              <a:t>Add sleep quality, stress levels, or physical activity to control for hormonal variation.</a:t>
            </a:r>
            <a:endParaRPr lang="tr-TR" sz="2000" dirty="0"/>
          </a:p>
          <a:p>
            <a:pPr marL="114300" indent="0">
              <a:buNone/>
            </a:pP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🧠 </a:t>
            </a:r>
            <a:r>
              <a:rPr lang="en-US" sz="2000" b="1" dirty="0"/>
              <a:t>Explore behavioral traits:</a:t>
            </a:r>
            <a:br>
              <a:rPr lang="en-US" sz="2000" dirty="0"/>
            </a:br>
            <a:r>
              <a:rPr lang="en-US" sz="2000" dirty="0"/>
              <a:t>Combine hormone data with </a:t>
            </a:r>
            <a:r>
              <a:rPr lang="en-US" sz="2000" b="1" dirty="0"/>
              <a:t>reaction time, decision-making</a:t>
            </a:r>
            <a:r>
              <a:rPr lang="en-US" sz="2000" dirty="0"/>
              <a:t> or </a:t>
            </a:r>
            <a:r>
              <a:rPr lang="en-US" sz="2000" b="1" dirty="0"/>
              <a:t>competitive tendencies</a:t>
            </a:r>
            <a:r>
              <a:rPr lang="en-US" sz="2000" dirty="0"/>
              <a:t> in games.</a:t>
            </a:r>
            <a:endParaRPr lang="tr-TR" sz="2000" dirty="0"/>
          </a:p>
          <a:p>
            <a:pPr marL="114300" indent="0">
              <a:buNone/>
            </a:pP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🧪 </a:t>
            </a:r>
            <a:r>
              <a:rPr lang="en-US" sz="2000" b="1" dirty="0"/>
              <a:t>Use time-series data:</a:t>
            </a:r>
            <a:br>
              <a:rPr lang="en-US" sz="2000" dirty="0"/>
            </a:br>
            <a:r>
              <a:rPr lang="en-US" sz="2000" dirty="0"/>
              <a:t>Measure </a:t>
            </a:r>
            <a:r>
              <a:rPr lang="en-US" sz="2000" b="1" dirty="0"/>
              <a:t>daily testosterone changes</a:t>
            </a:r>
            <a:r>
              <a:rPr lang="en-US" sz="2000" dirty="0"/>
              <a:t> along with gaming logs to capture short-term effects.</a:t>
            </a:r>
            <a:endParaRPr lang="tr-TR" sz="2000" dirty="0"/>
          </a:p>
          <a:p>
            <a:pPr marL="114300" indent="0">
              <a:buNone/>
            </a:pP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🤖 </a:t>
            </a:r>
            <a:r>
              <a:rPr lang="en-US" sz="2000" b="1" dirty="0"/>
              <a:t>Apply machine learning models:</a:t>
            </a:r>
            <a:br>
              <a:rPr lang="en-US" sz="2000" dirty="0"/>
            </a:br>
            <a:r>
              <a:rPr lang="en-US" sz="2000" dirty="0"/>
              <a:t>Use techniques like </a:t>
            </a:r>
            <a:r>
              <a:rPr lang="en-US" sz="2000" b="1" dirty="0"/>
              <a:t>Random Forest</a:t>
            </a:r>
            <a:r>
              <a:rPr lang="en-US" sz="2000" dirty="0"/>
              <a:t> or </a:t>
            </a:r>
            <a:r>
              <a:rPr lang="en-US" sz="2000" b="1" dirty="0" err="1"/>
              <a:t>XGBoost</a:t>
            </a:r>
            <a:r>
              <a:rPr lang="en-US" sz="2000" dirty="0"/>
              <a:t> to better predict gaming intensity from hormone profiles.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5"/>
          <p:cNvSpPr txBox="1"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/>
              <a:t>THANKS</a:t>
            </a:r>
            <a:endParaRPr/>
          </a:p>
        </p:txBody>
      </p:sp>
      <p:sp>
        <p:nvSpPr>
          <p:cNvPr id="254" name="Google Shape;254;p35"/>
          <p:cNvSpPr txBox="1"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/>
              <a:t>Haşim Büyükçelik </a:t>
            </a:r>
            <a:r>
              <a:rPr lang="en-US" dirty="0"/>
              <a:t>326</a:t>
            </a:r>
            <a:r>
              <a:rPr lang="tr-TR" dirty="0"/>
              <a:t>8</a:t>
            </a:r>
            <a:r>
              <a:rPr lang="en-US" dirty="0"/>
              <a:t>9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0"/>
          <p:cNvSpPr txBox="1">
            <a:spLocks noGrp="1"/>
          </p:cNvSpPr>
          <p:nvPr>
            <p:ph type="title"/>
          </p:nvPr>
        </p:nvSpPr>
        <p:spPr>
          <a:xfrm>
            <a:off x="6400800" y="609600"/>
            <a:ext cx="5147730" cy="1641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 dirty="0"/>
              <a:t>MOTIVATION</a:t>
            </a:r>
            <a:endParaRPr dirty="0"/>
          </a:p>
        </p:txBody>
      </p:sp>
      <p:pic>
        <p:nvPicPr>
          <p:cNvPr id="151" name="Google Shape;151;p20" descr="A person working on a computer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l="9898" r="1213"/>
          <a:stretch/>
        </p:blipFill>
        <p:spPr>
          <a:xfrm>
            <a:off x="20" y="975"/>
            <a:ext cx="609598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0"/>
          <p:cNvSpPr txBox="1">
            <a:spLocks noGrp="1"/>
          </p:cNvSpPr>
          <p:nvPr>
            <p:ph type="body" idx="1"/>
          </p:nvPr>
        </p:nvSpPr>
        <p:spPr>
          <a:xfrm>
            <a:off x="6400800" y="2251587"/>
            <a:ext cx="5147700" cy="363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>
              <a:buNone/>
            </a:pPr>
            <a:r>
              <a:rPr lang="en-US" sz="1600" b="1" dirty="0"/>
              <a:t>Why Testosterone and Gaming?</a:t>
            </a: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Gaming is now a big part of daily life for many people, especially the younger generation.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Testosterone is a hormone linked to energy, motivation, and competitiveness.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It’s possible that gaming affects testosterone levels — or that hormone levels influence how we play.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Understanding this connection helps us see how digital habits might affect our physical and mental health.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This project explores the relationship between </a:t>
            </a:r>
            <a:r>
              <a:rPr lang="en-US" sz="1600" b="1" dirty="0"/>
              <a:t>gaming behavior</a:t>
            </a:r>
            <a:r>
              <a:rPr lang="en-US" sz="1600" dirty="0"/>
              <a:t> and </a:t>
            </a:r>
            <a:r>
              <a:rPr lang="en-US" sz="1600" b="1" dirty="0"/>
              <a:t>testosterone levels</a:t>
            </a:r>
            <a:r>
              <a:rPr lang="en-US" sz="1600" dirty="0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49">
          <a:extLst>
            <a:ext uri="{FF2B5EF4-FFF2-40B4-BE49-F238E27FC236}">
              <a16:creationId xmlns:a16="http://schemas.microsoft.com/office/drawing/2014/main" id="{D8134A20-B49F-89C3-1D45-28479FA7A1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0">
            <a:extLst>
              <a:ext uri="{FF2B5EF4-FFF2-40B4-BE49-F238E27FC236}">
                <a16:creationId xmlns:a16="http://schemas.microsoft.com/office/drawing/2014/main" id="{DCE74CEA-AA23-DC7B-0BC4-49B6882EE4A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00800" y="609600"/>
            <a:ext cx="5147730" cy="1641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tr-TR" dirty="0" err="1"/>
              <a:t>What</a:t>
            </a:r>
            <a:r>
              <a:rPr lang="tr-TR" dirty="0"/>
              <a:t> </a:t>
            </a:r>
            <a:r>
              <a:rPr lang="tr-TR" dirty="0" err="1"/>
              <a:t>We</a:t>
            </a:r>
            <a:r>
              <a:rPr lang="tr-TR" dirty="0"/>
              <a:t> Do / </a:t>
            </a:r>
            <a:r>
              <a:rPr lang="tr-TR" dirty="0" err="1"/>
              <a:t>Objective</a:t>
            </a:r>
            <a:endParaRPr dirty="0"/>
          </a:p>
        </p:txBody>
      </p:sp>
      <p:pic>
        <p:nvPicPr>
          <p:cNvPr id="151" name="Google Shape;151;p20" descr="A person working on a computer&#10;&#10;Description automatically generated">
            <a:extLst>
              <a:ext uri="{FF2B5EF4-FFF2-40B4-BE49-F238E27FC236}">
                <a16:creationId xmlns:a16="http://schemas.microsoft.com/office/drawing/2014/main" id="{58CC3C64-91C6-9F95-786A-382058415CA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9898" r="1213"/>
          <a:stretch/>
        </p:blipFill>
        <p:spPr>
          <a:xfrm>
            <a:off x="20" y="975"/>
            <a:ext cx="609598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0">
            <a:extLst>
              <a:ext uri="{FF2B5EF4-FFF2-40B4-BE49-F238E27FC236}">
                <a16:creationId xmlns:a16="http://schemas.microsoft.com/office/drawing/2014/main" id="{C600BFDE-72F4-A69D-9E3F-2179126B27C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400800" y="2251587"/>
            <a:ext cx="5147700" cy="363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lnSpcReduction="10000"/>
          </a:bodyPr>
          <a:lstStyle/>
          <a:p>
            <a:pPr>
              <a:buNone/>
            </a:pPr>
            <a:r>
              <a:rPr lang="en-US" sz="1600" b="1" dirty="0"/>
              <a:t>Main Questions and Goals</a:t>
            </a:r>
            <a:endParaRPr lang="en-US" sz="1600" dirty="0"/>
          </a:p>
          <a:p>
            <a:pPr>
              <a:buNone/>
            </a:pPr>
            <a:r>
              <a:rPr lang="en-US" sz="1600" dirty="0"/>
              <a:t>This study focuses on answering: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Does my testosterone level change with how much I game?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Do different types of games (competitive vs. casual) affect my hormone levels differently?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Are there specific gaming patterns linked to testosterone changes?</a:t>
            </a:r>
          </a:p>
          <a:p>
            <a:pPr>
              <a:buNone/>
            </a:pPr>
            <a:r>
              <a:rPr lang="en-US" sz="1600" b="1" dirty="0"/>
              <a:t>Project Goal:</a:t>
            </a: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Collect personal testosterone and gaming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Analyze trends and relationships using statistics and visual tools.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Discover possible links that can help us understand how gaming might impact our hormones and overall health</a:t>
            </a:r>
            <a:r>
              <a:rPr lang="en-US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00075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1"/>
          <p:cNvSpPr txBox="1">
            <a:spLocks noGrp="1"/>
          </p:cNvSpPr>
          <p:nvPr>
            <p:ph type="title"/>
          </p:nvPr>
        </p:nvSpPr>
        <p:spPr>
          <a:xfrm>
            <a:off x="2405094" y="280725"/>
            <a:ext cx="7381800" cy="16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 dirty="0"/>
              <a:t>DATA COLLECTION</a:t>
            </a:r>
            <a:endParaRPr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C578C39-36F3-2464-2950-C33849E67C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99001" y="1814567"/>
            <a:ext cx="11699036" cy="3447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20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Collecting</a:t>
            </a:r>
            <a:r>
              <a:rPr kumimoji="0" lang="tr-TR" altLang="tr-TR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Gaming </a:t>
            </a:r>
            <a:r>
              <a:rPr kumimoji="0" lang="tr-TR" altLang="tr-TR" sz="20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and</a:t>
            </a:r>
            <a:r>
              <a:rPr kumimoji="0" lang="tr-TR" altLang="tr-TR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20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Hormone</a:t>
            </a:r>
            <a:r>
              <a:rPr kumimoji="0" lang="tr-TR" altLang="tr-TR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Data</a:t>
            </a:r>
            <a:endParaRPr kumimoji="0" lang="tr-TR" altLang="tr-TR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We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used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two main </a:t>
            </a:r>
            <a:r>
              <a:rPr kumimoji="0" lang="tr-TR" altLang="tr-TR" sz="20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datasets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🎮 </a:t>
            </a:r>
            <a:r>
              <a:rPr kumimoji="0" lang="tr-TR" altLang="tr-TR" sz="2000" b="0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Online Gaming </a:t>
            </a:r>
            <a:r>
              <a:rPr kumimoji="0" lang="tr-TR" altLang="tr-TR" sz="2000" b="0" i="1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Behavior</a:t>
            </a:r>
            <a:r>
              <a:rPr kumimoji="0" lang="tr-TR" altLang="tr-TR" sz="2000" b="0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2000" b="0" i="1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Dataset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Includes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game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genre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playtime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sessions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week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and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game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difficulty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🧪 </a:t>
            </a:r>
            <a:r>
              <a:rPr kumimoji="0" lang="tr-TR" altLang="tr-TR" sz="2000" b="0" i="1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Hormone</a:t>
            </a:r>
            <a:r>
              <a:rPr kumimoji="0" lang="tr-TR" altLang="tr-TR" sz="2000" b="0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2000" b="0" i="1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Dataset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Includes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testosterone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levels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age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and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gender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Data 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was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collected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from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CSV 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files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and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merged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based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on </a:t>
            </a:r>
            <a:r>
              <a:rPr kumimoji="0" lang="tr-TR" altLang="tr-TR" sz="20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common</a:t>
            </a:r>
            <a:r>
              <a:rPr kumimoji="0" lang="tr-TR" altLang="tr-TR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20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features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like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age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and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gender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.</a:t>
            </a:r>
            <a:endParaRPr kumimoji="0" lang="tr-TR" altLang="tr-TR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Example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visual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analysis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📊 Game 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genre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preferences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by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gender</a:t>
            </a:r>
            <a:endParaRPr kumimoji="0" lang="tr-TR" altLang="tr-TR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🧑‍🤝‍🧑 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Comparing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testosterone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levels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by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game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difficulty</a:t>
            </a:r>
            <a:endParaRPr kumimoji="0" lang="tr-TR" altLang="tr-TR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🔍 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Relationship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between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20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engagement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and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20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testosterone</a:t>
            </a:r>
            <a:endParaRPr kumimoji="0" lang="tr-TR" altLang="tr-TR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altLang="tr-T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2"/>
          <p:cNvSpPr txBox="1">
            <a:spLocks noGrp="1"/>
          </p:cNvSpPr>
          <p:nvPr>
            <p:ph type="title"/>
          </p:nvPr>
        </p:nvSpPr>
        <p:spPr>
          <a:xfrm>
            <a:off x="6400800" y="0"/>
            <a:ext cx="5147730" cy="963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tr-TR" dirty="0"/>
              <a:t>Data </a:t>
            </a:r>
            <a:r>
              <a:rPr lang="tr-TR" dirty="0" err="1"/>
              <a:t>Enrichment</a:t>
            </a:r>
            <a:endParaRPr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8F8CA3E-82D8-A3D3-C7E3-88428E31EE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273800" y="1183317"/>
            <a:ext cx="6445995" cy="5232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8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Merging</a:t>
            </a:r>
            <a:r>
              <a:rPr kumimoji="0" lang="tr-TR" altLang="tr-TR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tr-TR" altLang="tr-TR" sz="18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Categorizing</a:t>
            </a:r>
            <a:r>
              <a:rPr kumimoji="0" lang="tr-TR" altLang="tr-TR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tr-TR" altLang="tr-TR" sz="18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and</a:t>
            </a:r>
            <a:r>
              <a:rPr kumimoji="0" lang="tr-TR" altLang="tr-TR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18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Scoring</a:t>
            </a:r>
            <a:endParaRPr kumimoji="0" lang="tr-TR" altLang="tr-TR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We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enriched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the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merged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dataset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with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✅ </a:t>
            </a:r>
            <a:r>
              <a:rPr kumimoji="0" lang="tr-TR" altLang="tr-TR" sz="18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Genre</a:t>
            </a:r>
            <a:r>
              <a:rPr kumimoji="0" lang="tr-TR" altLang="tr-TR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18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Category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Classified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each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game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as </a:t>
            </a:r>
            <a:r>
              <a:rPr kumimoji="0" lang="tr-TR" altLang="tr-TR" sz="1800" b="0" i="1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Casual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tr-TR" altLang="tr-TR" sz="1800" b="0" i="1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Competitive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tr-TR" altLang="tr-TR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or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1800" b="0" i="1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Other</a:t>
            </a:r>
            <a:endParaRPr kumimoji="0" lang="tr-TR" altLang="tr-TR" sz="1800" b="0" i="1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based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on </a:t>
            </a:r>
            <a:r>
              <a:rPr kumimoji="0" lang="tr-TR" altLang="tr-TR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type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tr-TR" altLang="tr-TR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e.g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., RPG → </a:t>
            </a:r>
            <a:r>
              <a:rPr kumimoji="0" lang="tr-TR" altLang="tr-TR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Casual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, Action →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Competitive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✅ </a:t>
            </a:r>
            <a:r>
              <a:rPr kumimoji="0" lang="tr-TR" altLang="tr-TR" sz="18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Engagement</a:t>
            </a:r>
            <a:r>
              <a:rPr kumimoji="0" lang="tr-TR" altLang="tr-TR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18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Score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Created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a </a:t>
            </a:r>
            <a:r>
              <a:rPr kumimoji="0" lang="tr-TR" altLang="tr-TR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new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metric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combining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Play time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Sessions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per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week</a:t>
            </a:r>
            <a:endParaRPr kumimoji="0" lang="tr-TR" altLang="tr-TR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Average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session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duration</a:t>
            </a:r>
            <a:endParaRPr kumimoji="0" lang="tr-TR" altLang="tr-TR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Formula:</a:t>
            </a:r>
            <a:b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</a:br>
            <a:r>
              <a:rPr kumimoji="0" lang="tr-TR" altLang="tr-TR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EngagementScore</a:t>
            </a:r>
            <a:r>
              <a:rPr kumimoji="0" lang="tr-TR" altLang="tr-TR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 = </a:t>
            </a:r>
            <a:r>
              <a:rPr kumimoji="0" lang="tr-TR" altLang="tr-TR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PlayTimeHours</a:t>
            </a:r>
            <a:r>
              <a:rPr kumimoji="0" lang="tr-TR" altLang="tr-TR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 + (</a:t>
            </a:r>
            <a:r>
              <a:rPr kumimoji="0" lang="tr-TR" altLang="tr-TR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SessionsPerWeek</a:t>
            </a:r>
            <a:r>
              <a:rPr kumimoji="0" lang="tr-TR" altLang="tr-TR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 × </a:t>
            </a:r>
            <a:r>
              <a:rPr kumimoji="0" lang="tr-TR" altLang="tr-TR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AvgSession</a:t>
            </a:r>
            <a:endParaRPr kumimoji="0" lang="tr-TR" altLang="tr-TR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Duration</a:t>
            </a:r>
            <a:r>
              <a:rPr kumimoji="0" lang="tr-TR" altLang="tr-TR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 / 60</a:t>
            </a:r>
            <a:r>
              <a:rPr kumimoji="0" lang="tr-TR" altLang="tr-TR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)</a:t>
            </a:r>
            <a:endParaRPr kumimoji="0" lang="tr-TR" altLang="tr-TR" sz="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✅ </a:t>
            </a:r>
            <a:r>
              <a:rPr kumimoji="0" lang="tr-TR" altLang="tr-TR" sz="18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Insights</a:t>
            </a:r>
            <a:r>
              <a:rPr kumimoji="0" lang="tr-TR" altLang="tr-TR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18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Generated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Gender-based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differences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in </a:t>
            </a:r>
            <a:r>
              <a:rPr kumimoji="0" lang="tr-TR" altLang="tr-TR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testosterone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by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genre</a:t>
            </a:r>
            <a:endParaRPr kumimoji="0" lang="tr-TR" altLang="tr-TR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Trends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in </a:t>
            </a:r>
            <a:r>
              <a:rPr kumimoji="0" lang="tr-TR" altLang="tr-TR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testosterone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by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engagement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and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difficulty</a:t>
            </a:r>
            <a:endParaRPr kumimoji="0" lang="tr-TR" altLang="tr-TR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Patterns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segmented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by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game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type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tr-TR" altLang="tr-TR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gender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tr-TR" altLang="tr-TR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and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activity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level</a:t>
            </a:r>
            <a:endParaRPr kumimoji="0" lang="tr-TR" altLang="tr-T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altLang="tr-T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98981037-7D27-35F2-209A-17329D060D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265" y="1313769"/>
            <a:ext cx="5617270" cy="462983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5"/>
          <p:cNvSpPr txBox="1">
            <a:spLocks noGrp="1"/>
          </p:cNvSpPr>
          <p:nvPr>
            <p:ph type="title"/>
          </p:nvPr>
        </p:nvSpPr>
        <p:spPr>
          <a:xfrm>
            <a:off x="747152" y="0"/>
            <a:ext cx="10131300" cy="1456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US" sz="3725" b="1"/>
              <a:t>🔍 Exploratory Data Analysis (EDA)</a:t>
            </a:r>
            <a:endParaRPr sz="6200"/>
          </a:p>
        </p:txBody>
      </p:sp>
      <p:sp>
        <p:nvSpPr>
          <p:cNvPr id="186" name="Google Shape;186;p25"/>
          <p:cNvSpPr txBox="1">
            <a:spLocks noGrp="1"/>
          </p:cNvSpPr>
          <p:nvPr>
            <p:ph type="body" idx="1"/>
          </p:nvPr>
        </p:nvSpPr>
        <p:spPr>
          <a:xfrm>
            <a:off x="6379198" y="1456200"/>
            <a:ext cx="5050800" cy="3649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018" dirty="0"/>
          </a:p>
          <a:p>
            <a:pPr>
              <a:buNone/>
            </a:pPr>
            <a:r>
              <a:rPr lang="tr-TR" sz="1600" b="1" dirty="0"/>
              <a:t>📈 3. Visual Exploration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sz="1600" b="1" dirty="0"/>
              <a:t>Bar </a:t>
            </a:r>
            <a:r>
              <a:rPr lang="tr-TR" sz="1600" b="1" dirty="0" err="1"/>
              <a:t>Plots</a:t>
            </a:r>
            <a:r>
              <a:rPr lang="tr-TR" sz="1600" dirty="0"/>
              <a:t>: Game </a:t>
            </a:r>
            <a:r>
              <a:rPr lang="tr-TR" sz="1600" dirty="0" err="1"/>
              <a:t>genre</a:t>
            </a:r>
            <a:r>
              <a:rPr lang="tr-TR" sz="1600" dirty="0"/>
              <a:t> </a:t>
            </a:r>
            <a:r>
              <a:rPr lang="tr-TR" sz="1600" dirty="0" err="1"/>
              <a:t>preference</a:t>
            </a:r>
            <a:r>
              <a:rPr lang="tr-TR" sz="1600" dirty="0"/>
              <a:t> </a:t>
            </a:r>
            <a:r>
              <a:rPr lang="tr-TR" sz="1600" dirty="0" err="1"/>
              <a:t>by</a:t>
            </a:r>
            <a:r>
              <a:rPr lang="tr-TR" sz="1600" dirty="0"/>
              <a:t> </a:t>
            </a:r>
            <a:r>
              <a:rPr lang="tr-TR" sz="1600" dirty="0" err="1"/>
              <a:t>gender</a:t>
            </a:r>
            <a:endParaRPr lang="tr-TR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tr-TR" sz="1600" b="1" dirty="0" err="1"/>
              <a:t>Boxplots</a:t>
            </a:r>
            <a:r>
              <a:rPr lang="tr-TR" sz="1600" dirty="0"/>
              <a:t>: </a:t>
            </a:r>
            <a:r>
              <a:rPr lang="tr-TR" sz="1600" dirty="0" err="1"/>
              <a:t>Testosterone</a:t>
            </a:r>
            <a:r>
              <a:rPr lang="tr-TR" sz="1600" dirty="0"/>
              <a:t> </a:t>
            </a:r>
            <a:r>
              <a:rPr lang="tr-TR" sz="1600" dirty="0" err="1"/>
              <a:t>across</a:t>
            </a:r>
            <a:r>
              <a:rPr lang="tr-TR" sz="1600" dirty="0"/>
              <a:t> </a:t>
            </a:r>
            <a:r>
              <a:rPr lang="tr-TR" sz="1600" dirty="0" err="1"/>
              <a:t>genres</a:t>
            </a:r>
            <a:r>
              <a:rPr lang="tr-TR" sz="1600" dirty="0"/>
              <a:t>, </a:t>
            </a:r>
            <a:r>
              <a:rPr lang="tr-TR" sz="1600" dirty="0" err="1"/>
              <a:t>difficulty</a:t>
            </a:r>
            <a:r>
              <a:rPr lang="tr-TR" sz="1600" dirty="0"/>
              <a:t>, </a:t>
            </a:r>
            <a:r>
              <a:rPr lang="tr-TR" sz="1600" dirty="0" err="1"/>
              <a:t>gender</a:t>
            </a:r>
            <a:endParaRPr lang="tr-TR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tr-TR" sz="1600" b="1" dirty="0" err="1"/>
              <a:t>Scatterplots</a:t>
            </a:r>
            <a:r>
              <a:rPr lang="tr-TR" sz="1600" dirty="0"/>
              <a:t>: </a:t>
            </a:r>
            <a:r>
              <a:rPr lang="tr-TR" sz="1600" dirty="0" err="1"/>
              <a:t>EngagementScore</a:t>
            </a:r>
            <a:r>
              <a:rPr lang="tr-TR" sz="1600" dirty="0"/>
              <a:t> </a:t>
            </a:r>
            <a:r>
              <a:rPr lang="tr-TR" sz="1600" dirty="0" err="1"/>
              <a:t>vs</a:t>
            </a:r>
            <a:r>
              <a:rPr lang="tr-TR" sz="1600" dirty="0"/>
              <a:t> </a:t>
            </a:r>
            <a:r>
              <a:rPr lang="tr-TR" sz="1600" dirty="0" err="1"/>
              <a:t>Testosterone</a:t>
            </a:r>
            <a:endParaRPr lang="tr-TR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tr-TR" sz="1600" b="1" dirty="0" err="1"/>
              <a:t>Heatmaps</a:t>
            </a:r>
            <a:r>
              <a:rPr lang="tr-TR" sz="1600" dirty="0"/>
              <a:t>: </a:t>
            </a:r>
            <a:r>
              <a:rPr lang="tr-TR" sz="1600" dirty="0" err="1"/>
              <a:t>Correlation</a:t>
            </a:r>
            <a:r>
              <a:rPr lang="tr-TR" sz="1600" dirty="0"/>
              <a:t> </a:t>
            </a:r>
            <a:r>
              <a:rPr lang="tr-TR" sz="1600" dirty="0" err="1"/>
              <a:t>between</a:t>
            </a:r>
            <a:r>
              <a:rPr lang="tr-TR" sz="1600" dirty="0"/>
              <a:t> </a:t>
            </a:r>
            <a:r>
              <a:rPr lang="tr-TR" sz="1600" dirty="0" err="1"/>
              <a:t>all</a:t>
            </a:r>
            <a:r>
              <a:rPr lang="tr-TR" sz="1600" dirty="0"/>
              <a:t> </a:t>
            </a:r>
            <a:r>
              <a:rPr lang="tr-TR" sz="1600" dirty="0" err="1"/>
              <a:t>numeric</a:t>
            </a:r>
            <a:r>
              <a:rPr lang="tr-TR" sz="1600" dirty="0"/>
              <a:t> </a:t>
            </a:r>
            <a:r>
              <a:rPr lang="tr-TR" sz="1600" dirty="0" err="1"/>
              <a:t>features</a:t>
            </a:r>
            <a:endParaRPr lang="tr-TR" sz="1600" dirty="0"/>
          </a:p>
          <a:p>
            <a:pPr marL="114300" indent="0">
              <a:buNone/>
            </a:pPr>
            <a:endParaRPr lang="tr-TR" sz="1600" dirty="0"/>
          </a:p>
          <a:p>
            <a:pPr>
              <a:buNone/>
            </a:pPr>
            <a:r>
              <a:rPr lang="en-US" sz="1600" b="1" dirty="0"/>
              <a:t>🧬 4. Correlation Analysis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Used </a:t>
            </a:r>
            <a:r>
              <a:rPr lang="en-US" sz="1600" b="1" dirty="0"/>
              <a:t>Pearson</a:t>
            </a:r>
            <a:r>
              <a:rPr lang="en-US" sz="1600" dirty="0"/>
              <a:t> or </a:t>
            </a:r>
            <a:r>
              <a:rPr lang="en-US" sz="1600" b="1" dirty="0"/>
              <a:t>Spearman</a:t>
            </a:r>
            <a:r>
              <a:rPr lang="en-US" sz="1600" dirty="0"/>
              <a:t> depending on variable distribution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Analyzed link between behavioral metrics (e.g., game time, difficulty) and </a:t>
            </a:r>
            <a:r>
              <a:rPr lang="en-US" sz="1600" b="1" dirty="0"/>
              <a:t>hormonal levels</a:t>
            </a:r>
            <a:endParaRPr lang="en-US" sz="1600" dirty="0"/>
          </a:p>
          <a:p>
            <a:pPr marL="285750" lvl="0" indent="-23296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•"/>
            </a:pPr>
            <a:endParaRPr sz="1250" dirty="0"/>
          </a:p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endParaRPr dirty="0"/>
          </a:p>
        </p:txBody>
      </p:sp>
      <p:sp>
        <p:nvSpPr>
          <p:cNvPr id="187" name="Google Shape;187;p25"/>
          <p:cNvSpPr txBox="1">
            <a:spLocks noGrp="1"/>
          </p:cNvSpPr>
          <p:nvPr>
            <p:ph type="body" idx="1"/>
          </p:nvPr>
        </p:nvSpPr>
        <p:spPr>
          <a:xfrm>
            <a:off x="762002" y="3956697"/>
            <a:ext cx="5050800" cy="454882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US" b="1" dirty="0"/>
              <a:t>🎯 Objective:</a:t>
            </a:r>
            <a:br>
              <a:rPr lang="en-US" dirty="0"/>
            </a:br>
            <a:r>
              <a:rPr lang="en-US" dirty="0"/>
              <a:t>To explore gaming and hormone datasets to uncover patterns and assess potential relationships between </a:t>
            </a:r>
            <a:r>
              <a:rPr lang="en-US" b="1" dirty="0"/>
              <a:t>testosterone levels</a:t>
            </a:r>
            <a:r>
              <a:rPr lang="en-US" dirty="0"/>
              <a:t> and </a:t>
            </a:r>
            <a:r>
              <a:rPr lang="en-US" b="1" dirty="0"/>
              <a:t>game behavior</a:t>
            </a:r>
            <a:r>
              <a:rPr lang="en-US" dirty="0"/>
              <a:t>.</a:t>
            </a:r>
            <a:endParaRPr lang="tr-TR" dirty="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endParaRPr lang="tr-TR" dirty="0"/>
          </a:p>
          <a:p>
            <a:pPr>
              <a:buNone/>
            </a:pPr>
            <a:r>
              <a:rPr lang="en-US" b="1" dirty="0"/>
              <a:t>🧪 2. Distribution Analysis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Normality checked using </a:t>
            </a:r>
            <a:r>
              <a:rPr lang="en-US" b="1" dirty="0"/>
              <a:t>Shapiro-Wilk Test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Based on results, selected: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b="1" dirty="0"/>
              <a:t>Parametric tests</a:t>
            </a:r>
            <a:r>
              <a:rPr lang="en-US" sz="1800" dirty="0"/>
              <a:t> (e.g., Pearson)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b="1" dirty="0"/>
              <a:t>Non-parametric tests</a:t>
            </a:r>
            <a:r>
              <a:rPr lang="en-US" sz="1800" dirty="0"/>
              <a:t> (e.g., Spearman)</a:t>
            </a: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endParaRPr lang="tr-TR" sz="1600" dirty="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endParaRPr lang="tr-TR" sz="2000" dirty="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endParaRPr lang="tr-TR" sz="2000" dirty="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endParaRPr lang="tr-TR" sz="2000" dirty="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endParaRPr sz="2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3"/>
          <p:cNvSpPr txBox="1">
            <a:spLocks noGrp="1"/>
          </p:cNvSpPr>
          <p:nvPr>
            <p:ph type="body" idx="1"/>
          </p:nvPr>
        </p:nvSpPr>
        <p:spPr>
          <a:xfrm>
            <a:off x="1337567" y="471046"/>
            <a:ext cx="10117200" cy="27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None/>
            </a:pPr>
            <a:r>
              <a:rPr lang="en-US" b="1" dirty="0"/>
              <a:t>🔎 Purpose:</a:t>
            </a:r>
            <a:br>
              <a:rPr lang="en-US" dirty="0"/>
            </a:br>
            <a:r>
              <a:rPr lang="en-US" dirty="0"/>
              <a:t>To understand how game genre preferences differ by gender.</a:t>
            </a:r>
          </a:p>
          <a:p>
            <a:pPr>
              <a:buNone/>
            </a:pPr>
            <a:r>
              <a:rPr lang="en-US" b="1" dirty="0"/>
              <a:t>📊 What the Chart Shows: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Each bar represents the number of players in each genre.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Colors show the gender: </a:t>
            </a:r>
            <a:r>
              <a:rPr lang="en-US" b="1" dirty="0"/>
              <a:t>Blue = Male</a:t>
            </a:r>
            <a:r>
              <a:rPr lang="en-US" dirty="0"/>
              <a:t>, </a:t>
            </a:r>
            <a:r>
              <a:rPr lang="en-US" b="1" dirty="0"/>
              <a:t>Orange = Female</a:t>
            </a:r>
            <a:r>
              <a:rPr lang="en-US" dirty="0"/>
              <a:t>.</a:t>
            </a:r>
          </a:p>
          <a:p>
            <a:pPr>
              <a:buNone/>
            </a:pPr>
            <a:r>
              <a:rPr lang="en-US" b="1" dirty="0"/>
              <a:t>💡 Key Insight: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Males consistently prefer all game genres more than females in this dataset.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Strategy, Sports, and Action games are the most popular among males.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This helps explore whether </a:t>
            </a:r>
            <a:r>
              <a:rPr lang="en-US" b="1" dirty="0"/>
              <a:t>gender-based gaming behavior</a:t>
            </a:r>
            <a:r>
              <a:rPr lang="en-US" dirty="0"/>
              <a:t> might relate to hormonal differences.</a:t>
            </a: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4FBED609-62BA-E5BE-000D-17E0F79759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2652" y="3213346"/>
            <a:ext cx="8646695" cy="333895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4"/>
          <p:cNvSpPr txBox="1">
            <a:spLocks noGrp="1"/>
          </p:cNvSpPr>
          <p:nvPr>
            <p:ph type="title"/>
          </p:nvPr>
        </p:nvSpPr>
        <p:spPr>
          <a:xfrm>
            <a:off x="621393" y="90467"/>
            <a:ext cx="8248200" cy="10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en-US" sz="4000" dirty="0"/>
              <a:t>Daily Gaming Hours by Gender</a:t>
            </a:r>
            <a:endParaRPr sz="4000" dirty="0"/>
          </a:p>
        </p:txBody>
      </p:sp>
      <p:sp>
        <p:nvSpPr>
          <p:cNvPr id="178" name="Google Shape;178;p24"/>
          <p:cNvSpPr txBox="1">
            <a:spLocks noGrp="1"/>
          </p:cNvSpPr>
          <p:nvPr>
            <p:ph type="body" idx="1"/>
          </p:nvPr>
        </p:nvSpPr>
        <p:spPr>
          <a:xfrm>
            <a:off x="267700" y="1126067"/>
            <a:ext cx="11789700" cy="21853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018"/>
              <a:buNone/>
            </a:pPr>
            <a:endParaRPr sz="1802" b="1" dirty="0"/>
          </a:p>
          <a:p>
            <a:pPr>
              <a:buNone/>
            </a:pPr>
            <a:r>
              <a:rPr lang="en-US" sz="1600" b="1" dirty="0"/>
              <a:t>🎯 Purpose:</a:t>
            </a:r>
            <a:br>
              <a:rPr lang="en-US" sz="1600" dirty="0"/>
            </a:br>
            <a:r>
              <a:rPr lang="en-US" sz="1600" dirty="0"/>
              <a:t>To compare average gaming time between male and female participants.</a:t>
            </a:r>
          </a:p>
          <a:p>
            <a:pPr>
              <a:buNone/>
            </a:pPr>
            <a:r>
              <a:rPr lang="en-US" sz="1600" b="1" dirty="0"/>
              <a:t>📊 What the Chart Shows:</a:t>
            </a: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Each box represents the distribution of </a:t>
            </a:r>
            <a:r>
              <a:rPr lang="en-US" sz="1600" b="1" dirty="0"/>
              <a:t>daily gaming hours</a:t>
            </a:r>
            <a:r>
              <a:rPr lang="en-US" sz="1600" dirty="0"/>
              <a:t> for each gender.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The box shows the median, range, and outliers.</a:t>
            </a:r>
          </a:p>
          <a:p>
            <a:pPr>
              <a:buNone/>
            </a:pPr>
            <a:r>
              <a:rPr lang="en-US" sz="1600" b="1" dirty="0"/>
              <a:t>💡 Key Insight:</a:t>
            </a: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Both genders have similar overall playtime ranges.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Slightly higher variability is observed in males.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This helps establish whether </a:t>
            </a:r>
            <a:r>
              <a:rPr lang="en-US" sz="1600" b="1" dirty="0"/>
              <a:t>playtime alone</a:t>
            </a:r>
            <a:r>
              <a:rPr lang="en-US" sz="1600" dirty="0"/>
              <a:t> is a strong predictor of testosterone differences.</a:t>
            </a:r>
          </a:p>
          <a:p>
            <a:pPr marL="0" lvl="0" indent="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endParaRPr sz="2265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26BE28BA-A90D-C7C5-48DA-94E8E622A3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8336" y="3546600"/>
            <a:ext cx="7535327" cy="322093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6"/>
          <p:cNvSpPr txBox="1">
            <a:spLocks noGrp="1"/>
          </p:cNvSpPr>
          <p:nvPr>
            <p:ph type="title"/>
          </p:nvPr>
        </p:nvSpPr>
        <p:spPr>
          <a:xfrm>
            <a:off x="685825" y="273588"/>
            <a:ext cx="10527607" cy="1025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 dirty="0"/>
              <a:t>Testosterone by Game Genre and Gender</a:t>
            </a:r>
            <a:endParaRPr sz="3200" dirty="0"/>
          </a:p>
        </p:txBody>
      </p:sp>
      <p:sp>
        <p:nvSpPr>
          <p:cNvPr id="193" name="Google Shape;193;p26"/>
          <p:cNvSpPr txBox="1">
            <a:spLocks noGrp="1"/>
          </p:cNvSpPr>
          <p:nvPr>
            <p:ph type="body" idx="1"/>
          </p:nvPr>
        </p:nvSpPr>
        <p:spPr>
          <a:xfrm>
            <a:off x="256122" y="2078770"/>
            <a:ext cx="5219700" cy="36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None/>
            </a:pPr>
            <a:r>
              <a:rPr lang="en-US" sz="2000" b="1" dirty="0"/>
              <a:t>🎯 </a:t>
            </a:r>
            <a:r>
              <a:rPr lang="en-US" sz="1600" b="1" dirty="0"/>
              <a:t>Purpose:</a:t>
            </a:r>
            <a:br>
              <a:rPr lang="en-US" sz="1600" dirty="0"/>
            </a:br>
            <a:r>
              <a:rPr lang="en-US" sz="1600" dirty="0"/>
              <a:t>To explore how testosterone levels vary by game genre and gender.</a:t>
            </a:r>
            <a:endParaRPr lang="tr-TR" sz="1600" dirty="0"/>
          </a:p>
          <a:p>
            <a:pPr>
              <a:buNone/>
            </a:pPr>
            <a:endParaRPr lang="en-US" sz="1600" dirty="0"/>
          </a:p>
          <a:p>
            <a:pPr>
              <a:buNone/>
            </a:pPr>
            <a:r>
              <a:rPr lang="en-US" sz="1600" b="1" dirty="0"/>
              <a:t>📊 What the Chart Shows:</a:t>
            </a: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Each box represents testosterone distribution for a specific </a:t>
            </a:r>
            <a:r>
              <a:rPr lang="en-US" sz="1600" b="1" dirty="0"/>
              <a:t>game genre</a:t>
            </a:r>
            <a:r>
              <a:rPr lang="en-US" sz="1600" dirty="0"/>
              <a:t>, separated by </a:t>
            </a:r>
            <a:r>
              <a:rPr lang="en-US" sz="1600" b="1" dirty="0"/>
              <a:t>gender</a:t>
            </a:r>
            <a:r>
              <a:rPr lang="en-US" sz="16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Blue = Male, Orange = Female.</a:t>
            </a:r>
            <a:endParaRPr lang="tr-TR" sz="1600" dirty="0"/>
          </a:p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  <a:p>
            <a:pPr>
              <a:buNone/>
            </a:pPr>
            <a:r>
              <a:rPr lang="en-US" sz="1600" b="1" dirty="0"/>
              <a:t>💡 Key Insight:</a:t>
            </a: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Males consistently show higher testosterone across all genres.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No strong genre-specific trend is observed within gender groups.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This suggests that </a:t>
            </a:r>
            <a:r>
              <a:rPr lang="en-US" sz="1600" b="1" dirty="0"/>
              <a:t>game preference alone</a:t>
            </a:r>
            <a:r>
              <a:rPr lang="en-US" sz="1600" dirty="0"/>
              <a:t> may not be a major factor affecting hormone levels.</a:t>
            </a: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000" dirty="0"/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5927A543-DC81-203F-8AF1-B8C67B7DA7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1568774"/>
            <a:ext cx="5839879" cy="466919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elestial">
  <a:themeElements>
    <a:clrScheme name="Celestial">
      <a:dk1>
        <a:srgbClr val="000000"/>
      </a:dk1>
      <a:lt1>
        <a:srgbClr val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1512</Words>
  <Application>Microsoft Office PowerPoint</Application>
  <PresentationFormat>Geniş ekran</PresentationFormat>
  <Paragraphs>171</Paragraphs>
  <Slides>18</Slides>
  <Notes>17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18</vt:i4>
      </vt:variant>
    </vt:vector>
  </HeadingPairs>
  <TitlesOfParts>
    <vt:vector size="22" baseType="lpstr">
      <vt:lpstr>Arial</vt:lpstr>
      <vt:lpstr>Arial Unicode MS</vt:lpstr>
      <vt:lpstr>Calibri</vt:lpstr>
      <vt:lpstr>Celestial</vt:lpstr>
      <vt:lpstr>DSA 210 PROJECT PHASE II</vt:lpstr>
      <vt:lpstr>MOTIVATION</vt:lpstr>
      <vt:lpstr>What We Do / Objective</vt:lpstr>
      <vt:lpstr>DATA COLLECTION</vt:lpstr>
      <vt:lpstr>Data Enrichment</vt:lpstr>
      <vt:lpstr>🔍 Exploratory Data Analysis (EDA)</vt:lpstr>
      <vt:lpstr>PowerPoint Sunusu</vt:lpstr>
      <vt:lpstr>Daily Gaming Hours by Gender</vt:lpstr>
      <vt:lpstr>Testosterone by Game Genre and Gender</vt:lpstr>
      <vt:lpstr>Testosterone vs Gaming Duration by Gender</vt:lpstr>
      <vt:lpstr>🧪 Purpose: To compare average gaming time between participants with high vs. low testosterone levels.  📊 What the Chart Shows: Boxplots represent daily gaming hours for each testosterone group. Groups were formed by splitting testosterone values into high and low categories.  💡 Key Insight: Both groups show very similar distributions in playtime.  There is no significant difference in gaming hours based on testosterone levels. This supports earlier findings: testosterone level does not predict gaming time.</vt:lpstr>
      <vt:lpstr>Scatterplot: Testosterone vs PlayTimeHours</vt:lpstr>
      <vt:lpstr>Hypothesis Testing Framework</vt:lpstr>
      <vt:lpstr> Hypothesis Testing Results</vt:lpstr>
      <vt:lpstr>Interpretation of Results </vt:lpstr>
      <vt:lpstr>Limitations</vt:lpstr>
      <vt:lpstr>FUTURE WORK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Hasim Buyukcelik</cp:lastModifiedBy>
  <cp:revision>2</cp:revision>
  <dcterms:modified xsi:type="dcterms:W3CDTF">2025-05-30T14:37:12Z</dcterms:modified>
</cp:coreProperties>
</file>