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4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da04ebb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dda04ebb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dda04ebb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5dda04ebb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dda04ebb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5dda04ebb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dda04ebb4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5dda04ebb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044f4d56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044f4d56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72B6EA30-1865-C3C4-CE4E-E675D7146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>
            <a:extLst>
              <a:ext uri="{FF2B5EF4-FFF2-40B4-BE49-F238E27FC236}">
                <a16:creationId xmlns:a16="http://schemas.microsoft.com/office/drawing/2014/main" id="{F1BC04C2-C527-1170-2B49-FC07C64365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>
            <a:extLst>
              <a:ext uri="{FF2B5EF4-FFF2-40B4-BE49-F238E27FC236}">
                <a16:creationId xmlns:a16="http://schemas.microsoft.com/office/drawing/2014/main" id="{488A0BDF-4511-5AF9-966A-818A81692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32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da04eb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dda04eb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da04ebb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5dda04ebb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Celestia-R1---OverlayTitle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noramic Picture with Caption">
  <p:cSld name="Panoramic 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Name Card">
  <p:cSld name="Quote 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ue or False">
  <p:cSld name="True or Fals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dirty="0"/>
              <a:t>DSA 210 PROJECT</a:t>
            </a:r>
            <a:br>
              <a:rPr lang="en-US" dirty="0"/>
            </a:br>
            <a:r>
              <a:rPr lang="en-US" dirty="0"/>
              <a:t>PHASE II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Haşim Büyükçelik </a:t>
            </a:r>
            <a:r>
              <a:rPr lang="en-US" dirty="0"/>
              <a:t>326</a:t>
            </a:r>
            <a:r>
              <a:rPr lang="tr-TR" dirty="0"/>
              <a:t>8</a:t>
            </a:r>
            <a:r>
              <a:rPr lang="en-US" dirty="0"/>
              <a:t>9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0" y="463114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000" dirty="0" err="1"/>
              <a:t>Testosterone</a:t>
            </a:r>
            <a:r>
              <a:rPr lang="tr-TR" sz="4000" dirty="0"/>
              <a:t> </a:t>
            </a:r>
            <a:r>
              <a:rPr lang="tr-TR" sz="4000" dirty="0" err="1"/>
              <a:t>vs</a:t>
            </a:r>
            <a:r>
              <a:rPr lang="tr-TR" sz="4000" dirty="0"/>
              <a:t> Gaming </a:t>
            </a:r>
            <a:r>
              <a:rPr lang="tr-TR" sz="4000" dirty="0" err="1"/>
              <a:t>Duration</a:t>
            </a:r>
            <a:r>
              <a:rPr lang="tr-TR" sz="4000" dirty="0"/>
              <a:t> </a:t>
            </a:r>
            <a:r>
              <a:rPr lang="tr-TR" sz="4000" dirty="0" err="1"/>
              <a:t>by</a:t>
            </a:r>
            <a:r>
              <a:rPr lang="tr-TR" sz="4000" dirty="0"/>
              <a:t> </a:t>
            </a:r>
            <a:r>
              <a:rPr lang="tr-TR" sz="4000" dirty="0" err="1"/>
              <a:t>Gender</a:t>
            </a:r>
            <a:endParaRPr sz="4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DB13B03-0ABC-CC6B-3389-C518CF36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05" y="2438399"/>
            <a:ext cx="5662863" cy="364920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0BE83D7-6755-E968-D53C-A6E02BE1B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74134" y="2438399"/>
            <a:ext cx="636263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🧮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Metric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Daily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SessionsPerWeek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×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AvgSessionDurationMinutes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/ 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Chart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Shows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Scatter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daily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participant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 = Male,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Orange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Female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Separate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trendlines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relationship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time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either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Trendlines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mostly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Gaming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alone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not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789501" y="285078"/>
            <a:ext cx="692675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Gaming Duration by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Testosterone Group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789501" y="2646250"/>
            <a:ext cx="41634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sz="1600" b="1" dirty="0"/>
              <a:t>🧪 Purpose:</a:t>
            </a:r>
            <a:br>
              <a:rPr lang="en-US" sz="1600" dirty="0"/>
            </a:br>
            <a:r>
              <a:rPr lang="en-US" sz="1600" dirty="0"/>
              <a:t>To compare average gaming time between participants with </a:t>
            </a:r>
            <a:r>
              <a:rPr lang="en-US" sz="1600" b="1" dirty="0"/>
              <a:t>high vs. low testosterone levels</a:t>
            </a:r>
            <a:r>
              <a:rPr lang="en-US" sz="1600" dirty="0"/>
              <a:t>.</a:t>
            </a:r>
            <a:br>
              <a:rPr lang="tr-TR" sz="1600" dirty="0"/>
            </a:br>
            <a:br>
              <a:rPr lang="en-US" sz="1600" dirty="0"/>
            </a:br>
            <a:r>
              <a:rPr lang="en-US" sz="1600" b="1" dirty="0"/>
              <a:t>📊 What the Chart Shows:</a:t>
            </a:r>
            <a:br>
              <a:rPr lang="en-US" sz="1600" dirty="0"/>
            </a:br>
            <a:r>
              <a:rPr lang="en-US" sz="1600" dirty="0"/>
              <a:t>Boxplots represent daily gaming hours for each testosterone group.</a:t>
            </a:r>
            <a:br>
              <a:rPr lang="en-US" sz="1600" dirty="0"/>
            </a:br>
            <a:r>
              <a:rPr lang="en-US" sz="1600" dirty="0"/>
              <a:t>Groups were formed by splitting testosterone values into high and low categories.</a:t>
            </a:r>
            <a:br>
              <a:rPr lang="tr-TR" sz="1600" dirty="0"/>
            </a:br>
            <a:br>
              <a:rPr lang="en-US" sz="1600" dirty="0"/>
            </a:br>
            <a:r>
              <a:rPr lang="en-US" sz="1600" b="1" dirty="0"/>
              <a:t>💡 Key Insight:</a:t>
            </a:r>
            <a:br>
              <a:rPr lang="en-US" sz="1600" dirty="0"/>
            </a:br>
            <a:r>
              <a:rPr lang="en-US" sz="1600" dirty="0"/>
              <a:t>Both groups show </a:t>
            </a:r>
            <a:r>
              <a:rPr lang="en-US" sz="1600" b="1" dirty="0"/>
              <a:t>very similar distributions</a:t>
            </a:r>
            <a:r>
              <a:rPr lang="en-US" sz="1600" dirty="0"/>
              <a:t> in playtime.</a:t>
            </a:r>
            <a:br>
              <a:rPr lang="tr-TR" sz="1600" dirty="0"/>
            </a:br>
            <a:br>
              <a:rPr lang="en-US" sz="1600" dirty="0"/>
            </a:br>
            <a:r>
              <a:rPr lang="en-US" sz="1600" dirty="0"/>
              <a:t>There is </a:t>
            </a:r>
            <a:r>
              <a:rPr lang="en-US" sz="1600" b="1" dirty="0"/>
              <a:t>no significant difference</a:t>
            </a:r>
            <a:r>
              <a:rPr lang="en-US" sz="1600" dirty="0"/>
              <a:t> in gaming hours based on testosterone levels.</a:t>
            </a:r>
            <a:br>
              <a:rPr lang="en-US" sz="1600" dirty="0"/>
            </a:br>
            <a:r>
              <a:rPr lang="en-US" sz="1600" dirty="0"/>
              <a:t>This supports earlier findings: </a:t>
            </a:r>
            <a:r>
              <a:rPr lang="en-US" sz="1600" b="1" dirty="0"/>
              <a:t>testosterone level does not predict gaming time</a:t>
            </a:r>
            <a:r>
              <a:rPr lang="en-US" sz="1600" dirty="0"/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193792E-E3B6-9177-9344-7E306525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25" y="1290801"/>
            <a:ext cx="6208295" cy="4500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685825" y="273588"/>
            <a:ext cx="7415437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000" dirty="0" err="1"/>
              <a:t>Scatterplot</a:t>
            </a:r>
            <a:r>
              <a:rPr lang="tr-TR" sz="4000" dirty="0"/>
              <a:t>: </a:t>
            </a:r>
            <a:r>
              <a:rPr lang="tr-TR" sz="4000" dirty="0" err="1"/>
              <a:t>Testosterone</a:t>
            </a:r>
            <a:r>
              <a:rPr lang="tr-TR" sz="4000" dirty="0"/>
              <a:t> </a:t>
            </a:r>
            <a:r>
              <a:rPr lang="tr-TR" sz="4000" dirty="0" err="1"/>
              <a:t>vs</a:t>
            </a:r>
            <a:r>
              <a:rPr lang="tr-TR" sz="4000" dirty="0"/>
              <a:t> </a:t>
            </a:r>
            <a:r>
              <a:rPr lang="tr-TR" sz="4000" dirty="0" err="1"/>
              <a:t>PlayTimeHours</a:t>
            </a:r>
            <a:endParaRPr sz="4000" dirty="0"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685825" y="1931950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sz="1600" b="1" dirty="0"/>
              <a:t>🎯 Purpose:</a:t>
            </a:r>
            <a:br>
              <a:rPr lang="en-US" sz="1600" dirty="0"/>
            </a:br>
            <a:r>
              <a:rPr lang="en-US" sz="1600" dirty="0"/>
              <a:t>To check for a possible correlation between </a:t>
            </a:r>
            <a:r>
              <a:rPr lang="en-US" sz="1600" b="1" dirty="0"/>
              <a:t>testosterone levels</a:t>
            </a:r>
            <a:r>
              <a:rPr lang="en-US" sz="1600" dirty="0"/>
              <a:t> and </a:t>
            </a:r>
            <a:r>
              <a:rPr lang="en-US" sz="1600" b="1" dirty="0"/>
              <a:t>total playtime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📊 What the Chart Shows: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dot = one person’s testosterone level and weekly playtime.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Blue line = trend line with confidence interval.</a:t>
            </a:r>
          </a:p>
          <a:p>
            <a:pPr>
              <a:buNone/>
            </a:pPr>
            <a:r>
              <a:rPr lang="en-US" sz="1600" b="1" dirty="0"/>
              <a:t>💡 Key Insight: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slight negative trend</a:t>
            </a:r>
            <a:r>
              <a:rPr lang="en-US" sz="1600" dirty="0"/>
              <a:t> is observed:</a:t>
            </a:r>
            <a:br>
              <a:rPr lang="en-US" sz="1600" dirty="0"/>
            </a:br>
            <a:r>
              <a:rPr lang="en-US" sz="1600" dirty="0"/>
              <a:t>→ Individuals with lower testosterone tend to play slightly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However, the correlation is weak and not visually strong.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supports earlier results: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600" b="1" dirty="0"/>
              <a:t>Hormone levels may slightly influence gaming behavior</a:t>
            </a:r>
            <a:r>
              <a:rPr lang="en-US" sz="1600" dirty="0"/>
              <a:t>, but the effect is small.</a:t>
            </a:r>
          </a:p>
        </p:txBody>
      </p:sp>
      <p:sp>
        <p:nvSpPr>
          <p:cNvPr id="215" name="Google Shape;21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0FDD903-9064-9863-DE2E-2669F6FD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6" y="1931949"/>
            <a:ext cx="5410174" cy="37790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1205324" y="0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/>
              <a:t>Hypothesis Testing Framework</a:t>
            </a:r>
            <a:endParaRPr sz="5300" dirty="0"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1145924" y="1974194"/>
            <a:ext cx="97527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600" dirty="0"/>
              <a:t>🎯 </a:t>
            </a:r>
            <a:r>
              <a:rPr lang="en-US" sz="1600" b="1" dirty="0"/>
              <a:t>Objective:</a:t>
            </a:r>
            <a:br>
              <a:rPr lang="en-US" sz="1600" dirty="0"/>
            </a:br>
            <a:r>
              <a:rPr lang="en-US" sz="1600" dirty="0"/>
              <a:t>To assess whether individuals with </a:t>
            </a:r>
            <a:r>
              <a:rPr lang="en-US" sz="1600" b="1" dirty="0"/>
              <a:t>higher testosterone levels</a:t>
            </a:r>
            <a:r>
              <a:rPr lang="en-US" sz="1600" dirty="0"/>
              <a:t> spend </a:t>
            </a:r>
            <a:r>
              <a:rPr lang="en-US" sz="1600" b="1" dirty="0"/>
              <a:t>more time gaming daily</a:t>
            </a:r>
            <a:r>
              <a:rPr lang="en-US" sz="1600" dirty="0"/>
              <a:t> than those with lower levels.</a:t>
            </a:r>
            <a:endParaRPr lang="tr-TR" sz="1600" dirty="0"/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🧪 </a:t>
            </a:r>
            <a:r>
              <a:rPr lang="en-US" sz="1600" b="1" dirty="0"/>
              <a:t>Hypotheses: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🔵 </a:t>
            </a:r>
            <a:r>
              <a:rPr lang="en-US" sz="1600" b="1" dirty="0"/>
              <a:t>Null Hypothesis (H₀):</a:t>
            </a:r>
            <a:br>
              <a:rPr lang="en-US" sz="1600" dirty="0"/>
            </a:br>
            <a:r>
              <a:rPr lang="en-US" sz="1600" dirty="0"/>
              <a:t>There is </a:t>
            </a:r>
            <a:r>
              <a:rPr lang="en-US" sz="1600" b="1" dirty="0"/>
              <a:t>no difference</a:t>
            </a:r>
            <a:r>
              <a:rPr lang="en-US" sz="1600" dirty="0"/>
              <a:t> in average daily gaming hours between high and low testosterone groups.</a:t>
            </a:r>
            <a:br>
              <a:rPr lang="en-US" sz="1600" dirty="0"/>
            </a:br>
            <a:r>
              <a:rPr lang="en-US" sz="1600" dirty="0"/>
              <a:t>→ Any variation is due to </a:t>
            </a:r>
            <a:r>
              <a:rPr lang="en-US" sz="1600" b="1" dirty="0"/>
              <a:t>random chance</a:t>
            </a:r>
            <a:r>
              <a:rPr lang="en-US" sz="1600" dirty="0"/>
              <a:t>.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🔴 </a:t>
            </a:r>
            <a:r>
              <a:rPr lang="en-US" sz="1600" b="1" dirty="0"/>
              <a:t>Alternative Hypothesis (H₁):</a:t>
            </a:r>
            <a:br>
              <a:rPr lang="en-US" sz="1600" dirty="0"/>
            </a:br>
            <a:r>
              <a:rPr lang="en-US" sz="1600" dirty="0"/>
              <a:t>Individuals with </a:t>
            </a:r>
            <a:r>
              <a:rPr lang="en-US" sz="1600" b="1" dirty="0"/>
              <a:t>higher testosterone</a:t>
            </a:r>
            <a:r>
              <a:rPr lang="en-US" sz="1600" dirty="0"/>
              <a:t> levels play </a:t>
            </a:r>
            <a:r>
              <a:rPr lang="en-US" sz="1600" b="1" dirty="0"/>
              <a:t>more hours</a:t>
            </a:r>
            <a:r>
              <a:rPr lang="en-US" sz="1600" dirty="0"/>
              <a:t> on average.</a:t>
            </a:r>
            <a:br>
              <a:rPr lang="en-US" sz="1600" dirty="0"/>
            </a:br>
            <a:r>
              <a:rPr lang="en-US" sz="1600" dirty="0"/>
              <a:t>→ A </a:t>
            </a:r>
            <a:r>
              <a:rPr lang="en-US" sz="1600" b="1" dirty="0"/>
              <a:t>positive effect</a:t>
            </a:r>
            <a:r>
              <a:rPr lang="en-US" sz="1600" dirty="0"/>
              <a:t> of testosterone on gaming duration is expected.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dirty="0"/>
              <a:t>📏 </a:t>
            </a:r>
            <a:r>
              <a:rPr lang="en-US" sz="1600" b="1" dirty="0"/>
              <a:t>Decision Rule (Based on p-value):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b="1" dirty="0"/>
              <a:t>p &lt; 0.05</a:t>
            </a:r>
            <a:r>
              <a:rPr lang="en-US" sz="1600" dirty="0"/>
              <a:t> → Reject H₀ (</a:t>
            </a:r>
            <a:r>
              <a:rPr lang="en-US" sz="1600" b="1" dirty="0"/>
              <a:t>significant difference exists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b="1" dirty="0"/>
              <a:t>p ≥ 0.05</a:t>
            </a:r>
            <a:r>
              <a:rPr lang="en-US" sz="1600" dirty="0"/>
              <a:t> → Fail to reject H₀ (</a:t>
            </a:r>
            <a:r>
              <a:rPr lang="en-US" sz="1600" b="1" dirty="0"/>
              <a:t>no significant difference</a:t>
            </a:r>
            <a:r>
              <a:rPr lang="en-US" sz="1600" dirty="0"/>
              <a:t> found)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1205324" y="209675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b="1" dirty="0"/>
              <a:t> Hypothesis Testing Results</a:t>
            </a:r>
            <a:endParaRPr sz="6100" dirty="0"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1145924" y="1665875"/>
            <a:ext cx="9752700" cy="133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dirty="0"/>
              <a:t>🎮 </a:t>
            </a:r>
            <a:r>
              <a:rPr lang="en-US" sz="2400" b="1" dirty="0"/>
              <a:t>Test: Do individuals with higher testosterone levels play more daily?</a:t>
            </a:r>
            <a:br>
              <a:rPr lang="en-US" sz="2400" dirty="0"/>
            </a:br>
            <a:r>
              <a:rPr lang="en-US" sz="2400" dirty="0"/>
              <a:t>→ One-tailed Welch’s t-test was used.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FB2A9CF-4805-5033-FD00-592C305E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3" y="2997370"/>
            <a:ext cx="7792537" cy="2829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910390" y="577517"/>
            <a:ext cx="10131425" cy="123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sz="4000" dirty="0" err="1"/>
              <a:t>Interpretation</a:t>
            </a:r>
            <a:r>
              <a:rPr lang="tr-TR" sz="4000" dirty="0"/>
              <a:t> of </a:t>
            </a:r>
            <a:r>
              <a:rPr lang="tr-TR" sz="4000" dirty="0" err="1"/>
              <a:t>Results</a:t>
            </a:r>
            <a:br>
              <a:rPr lang="tr-TR" dirty="0"/>
            </a:br>
            <a:endParaRPr dirty="0"/>
          </a:p>
        </p:txBody>
      </p:sp>
      <p:sp>
        <p:nvSpPr>
          <p:cNvPr id="242" name="Google Shape;242;p33"/>
          <p:cNvSpPr txBox="1">
            <a:spLocks noGrp="1"/>
          </p:cNvSpPr>
          <p:nvPr>
            <p:ph type="body" idx="1"/>
          </p:nvPr>
        </p:nvSpPr>
        <p:spPr>
          <a:xfrm>
            <a:off x="685801" y="29675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📌 Key Finding:</a:t>
            </a:r>
            <a:br>
              <a:rPr lang="en-US" sz="2600" dirty="0"/>
            </a:br>
            <a:r>
              <a:rPr lang="en-US" sz="2600" dirty="0"/>
              <a:t>✅ Since </a:t>
            </a:r>
            <a:r>
              <a:rPr lang="en-US" sz="2600" b="1" dirty="0"/>
              <a:t>p = 0.008 &lt; 0.05</a:t>
            </a:r>
            <a:r>
              <a:rPr lang="en-US" sz="2600" dirty="0"/>
              <a:t>, we </a:t>
            </a:r>
            <a:r>
              <a:rPr lang="en-US" sz="2600" b="1" dirty="0"/>
              <a:t>reject the null hypothesis</a:t>
            </a:r>
            <a:r>
              <a:rPr lang="en-US" sz="2600" dirty="0"/>
              <a:t>.</a:t>
            </a:r>
            <a:endParaRPr lang="tr-TR"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600" dirty="0"/>
          </a:p>
          <a:p>
            <a:pPr>
              <a:buNone/>
            </a:pPr>
            <a:r>
              <a:rPr lang="en-US" sz="2600" b="1" dirty="0"/>
              <a:t>🧠 What This Means: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There is </a:t>
            </a:r>
            <a:r>
              <a:rPr lang="en-US" sz="2600" b="1" dirty="0"/>
              <a:t>statistically significant evidence</a:t>
            </a:r>
            <a:r>
              <a:rPr lang="en-US" sz="2600" dirty="0"/>
              <a:t> that people with </a:t>
            </a:r>
            <a:r>
              <a:rPr lang="en-US" sz="2600" b="1" dirty="0"/>
              <a:t>higher testosterone levels</a:t>
            </a:r>
            <a:r>
              <a:rPr lang="en-US" sz="2600" dirty="0"/>
              <a:t> tend to </a:t>
            </a:r>
            <a:r>
              <a:rPr lang="en-US" sz="2600" b="1" dirty="0"/>
              <a:t>spend more time gaming daily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This suggests a </a:t>
            </a:r>
            <a:r>
              <a:rPr lang="en-US" sz="2600" b="1" dirty="0"/>
              <a:t>potential link</a:t>
            </a:r>
            <a:r>
              <a:rPr lang="en-US" sz="2600" dirty="0"/>
              <a:t> between </a:t>
            </a:r>
            <a:r>
              <a:rPr lang="en-US" sz="2600" b="1" dirty="0"/>
              <a:t>hormonal levels</a:t>
            </a:r>
            <a:r>
              <a:rPr lang="en-US" sz="2600" dirty="0"/>
              <a:t> and </a:t>
            </a:r>
            <a:r>
              <a:rPr lang="en-US" sz="2600" b="1" dirty="0"/>
              <a:t>gaming behavior</a:t>
            </a:r>
            <a:r>
              <a:rPr lang="en-US" sz="2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600" dirty="0"/>
          </a:p>
          <a:p>
            <a:pPr>
              <a:buNone/>
            </a:pPr>
            <a:r>
              <a:rPr lang="en-US" sz="2600" b="1" dirty="0"/>
              <a:t>⚠️ Important Note: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This analysis shows </a:t>
            </a:r>
            <a:r>
              <a:rPr lang="en-US" sz="2600" b="1" dirty="0"/>
              <a:t>association</a:t>
            </a:r>
            <a:r>
              <a:rPr lang="en-US" sz="2600" dirty="0"/>
              <a:t>, not </a:t>
            </a:r>
            <a:r>
              <a:rPr lang="en-US" sz="2600" b="1" dirty="0"/>
              <a:t>causation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Hormonal differences </a:t>
            </a:r>
            <a:r>
              <a:rPr lang="en-US" sz="2600" b="1" dirty="0"/>
              <a:t>might influence</a:t>
            </a:r>
            <a:r>
              <a:rPr lang="en-US" sz="2600" dirty="0"/>
              <a:t> gaming habits, but more data would be needed to confirm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0732CC-7073-F3E1-2743-A67CEFCC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Limitations</a:t>
            </a:r>
            <a:endParaRPr lang="tr-TR" sz="40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6F145-01E7-7C73-EC35-4CB046AD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/>
              <a:t>⚠️ What to Keep in Mind: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Causality not proven:</a:t>
            </a:r>
            <a:br>
              <a:rPr lang="en-US" sz="2000" dirty="0"/>
            </a:br>
            <a:r>
              <a:rPr lang="en-US" sz="2000" dirty="0"/>
              <a:t>This study identifies a correlation, but it doesn’t confirm that testosterone </a:t>
            </a:r>
            <a:r>
              <a:rPr lang="en-US" sz="2000" b="1" dirty="0"/>
              <a:t>causes</a:t>
            </a:r>
            <a:r>
              <a:rPr lang="en-US" sz="2000" dirty="0"/>
              <a:t> increased gaming.</a:t>
            </a:r>
            <a:endParaRPr lang="tr-TR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Self-reported or platform-based data:</a:t>
            </a:r>
            <a:br>
              <a:rPr lang="en-US" sz="2000" dirty="0"/>
            </a:br>
            <a:r>
              <a:rPr lang="en-US" sz="2000" dirty="0"/>
              <a:t>Gaming duration may be </a:t>
            </a:r>
            <a:r>
              <a:rPr lang="en-US" sz="2000" b="1" dirty="0"/>
              <a:t>incomplete or biased</a:t>
            </a:r>
            <a:r>
              <a:rPr lang="en-US" sz="2000" dirty="0"/>
              <a:t>, depending on logging methods.</a:t>
            </a:r>
            <a:endParaRPr lang="tr-TR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No control for confounding variables:</a:t>
            </a:r>
            <a:br>
              <a:rPr lang="en-US" sz="2000" dirty="0"/>
            </a:br>
            <a:r>
              <a:rPr lang="en-US" sz="2000" dirty="0"/>
              <a:t>Factors like </a:t>
            </a:r>
            <a:r>
              <a:rPr lang="en-US" sz="2000" b="1" dirty="0"/>
              <a:t>sleep, stress, diet,</a:t>
            </a:r>
            <a:r>
              <a:rPr lang="en-US" sz="2000" dirty="0"/>
              <a:t> or </a:t>
            </a:r>
            <a:r>
              <a:rPr lang="en-US" sz="2000" b="1" dirty="0"/>
              <a:t>screen time</a:t>
            </a:r>
            <a:r>
              <a:rPr lang="en-US" sz="2000" dirty="0"/>
              <a:t> may also affect testosterone and gaming, but were not included.</a:t>
            </a:r>
            <a:endParaRPr lang="tr-TR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Sample size limitations:</a:t>
            </a:r>
            <a:br>
              <a:rPr lang="en-US" sz="2000" dirty="0"/>
            </a:br>
            <a:r>
              <a:rPr lang="en-US" sz="2000" dirty="0"/>
              <a:t>The analysis may benefit from a </a:t>
            </a:r>
            <a:r>
              <a:rPr lang="en-US" sz="2000" b="1" dirty="0"/>
              <a:t>larger and more balanced</a:t>
            </a:r>
            <a:r>
              <a:rPr lang="en-US" sz="2000" dirty="0"/>
              <a:t> dataset for better generalization.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281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685801" y="1748590"/>
            <a:ext cx="10131300" cy="449981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sz="2000" b="1" dirty="0"/>
              <a:t>🔍 What Can Be Improved or Explored Next: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📈 </a:t>
            </a:r>
            <a:r>
              <a:rPr lang="en-US" sz="2000" b="1" dirty="0"/>
              <a:t>Include more variables:</a:t>
            </a:r>
            <a:br>
              <a:rPr lang="en-US" sz="2000" dirty="0"/>
            </a:br>
            <a:r>
              <a:rPr lang="en-US" sz="2000" dirty="0"/>
              <a:t>Add sleep quality, stress levels, or physical activity to control for hormonal variation.</a:t>
            </a:r>
            <a:endParaRPr lang="tr-TR" sz="2000" dirty="0"/>
          </a:p>
          <a:p>
            <a:pPr marL="11430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🧠 </a:t>
            </a:r>
            <a:r>
              <a:rPr lang="en-US" sz="2000" b="1" dirty="0"/>
              <a:t>Explore behavioral traits:</a:t>
            </a:r>
            <a:br>
              <a:rPr lang="en-US" sz="2000" dirty="0"/>
            </a:br>
            <a:r>
              <a:rPr lang="en-US" sz="2000" dirty="0"/>
              <a:t>Combine hormone data with </a:t>
            </a:r>
            <a:r>
              <a:rPr lang="en-US" sz="2000" b="1" dirty="0"/>
              <a:t>reaction time, decision-making</a:t>
            </a:r>
            <a:r>
              <a:rPr lang="en-US" sz="2000" dirty="0"/>
              <a:t> or </a:t>
            </a:r>
            <a:r>
              <a:rPr lang="en-US" sz="2000" b="1" dirty="0"/>
              <a:t>competitive tendencies</a:t>
            </a:r>
            <a:r>
              <a:rPr lang="en-US" sz="2000" dirty="0"/>
              <a:t> in games.</a:t>
            </a:r>
            <a:endParaRPr lang="tr-TR" sz="2000" dirty="0"/>
          </a:p>
          <a:p>
            <a:pPr marL="11430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🧪 </a:t>
            </a:r>
            <a:r>
              <a:rPr lang="en-US" sz="2000" b="1" dirty="0"/>
              <a:t>Use time-series data:</a:t>
            </a:r>
            <a:br>
              <a:rPr lang="en-US" sz="2000" dirty="0"/>
            </a:br>
            <a:r>
              <a:rPr lang="en-US" sz="2000" dirty="0"/>
              <a:t>Measure </a:t>
            </a:r>
            <a:r>
              <a:rPr lang="en-US" sz="2000" b="1" dirty="0"/>
              <a:t>daily testosterone changes</a:t>
            </a:r>
            <a:r>
              <a:rPr lang="en-US" sz="2000" dirty="0"/>
              <a:t> along with gaming logs to capture short-term effects.</a:t>
            </a:r>
            <a:endParaRPr lang="tr-TR" sz="2000" dirty="0"/>
          </a:p>
          <a:p>
            <a:pPr marL="11430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🤖 </a:t>
            </a:r>
            <a:r>
              <a:rPr lang="en-US" sz="2000" b="1" dirty="0"/>
              <a:t>Apply machine learning models:</a:t>
            </a:r>
            <a:br>
              <a:rPr lang="en-US" sz="2000" dirty="0"/>
            </a:br>
            <a:r>
              <a:rPr lang="en-US" sz="2000" dirty="0"/>
              <a:t>Use techniques like </a:t>
            </a:r>
            <a:r>
              <a:rPr lang="en-US" sz="2000" b="1" dirty="0"/>
              <a:t>Random Forest</a:t>
            </a:r>
            <a:r>
              <a:rPr lang="en-US" sz="2000" dirty="0"/>
              <a:t> or </a:t>
            </a:r>
            <a:r>
              <a:rPr lang="en-US" sz="2000" b="1" dirty="0" err="1"/>
              <a:t>XGBoost</a:t>
            </a:r>
            <a:r>
              <a:rPr lang="en-US" sz="2000" dirty="0"/>
              <a:t> to better predict gaming intensity from hormone profiles.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Haşim Büyükçelik </a:t>
            </a:r>
            <a:r>
              <a:rPr lang="en-US" dirty="0"/>
              <a:t>326</a:t>
            </a:r>
            <a:r>
              <a:rPr lang="tr-TR" dirty="0"/>
              <a:t>8</a:t>
            </a:r>
            <a:r>
              <a:rPr lang="en-US" dirty="0"/>
              <a:t>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MOTIVATION</a:t>
            </a:r>
            <a:endParaRPr dirty="0"/>
          </a:p>
        </p:txBody>
      </p:sp>
      <p:pic>
        <p:nvPicPr>
          <p:cNvPr id="151" name="Google Shape;151;p20" descr="A person working on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898" r="1213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400800" y="2251587"/>
            <a:ext cx="51477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en-US" sz="1600" b="1" dirty="0"/>
              <a:t>Why Testosterone and Gaming?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Gaming is now a big part of daily life for many people, especially the younger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Testosterone is a hormone linked to energy, motivation, and competitiveness.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It’s possible that gaming affects testosterone levels — or that hormone levels influence how we 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Understanding this connection helps us see how digital habits might affect our physical and mental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project explores the relationship between </a:t>
            </a:r>
            <a:r>
              <a:rPr lang="en-US" sz="1600" b="1" dirty="0"/>
              <a:t>gaming behavior</a:t>
            </a:r>
            <a:r>
              <a:rPr lang="en-US" sz="1600" dirty="0"/>
              <a:t> and </a:t>
            </a:r>
            <a:r>
              <a:rPr lang="en-US" sz="1600" b="1" dirty="0"/>
              <a:t>testosterone levels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D8134A20-B49F-89C3-1D45-28479FA7A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>
            <a:extLst>
              <a:ext uri="{FF2B5EF4-FFF2-40B4-BE49-F238E27FC236}">
                <a16:creationId xmlns:a16="http://schemas.microsoft.com/office/drawing/2014/main" id="{DCE74CEA-AA23-DC7B-0BC4-49B6882EE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/ </a:t>
            </a:r>
            <a:r>
              <a:rPr lang="tr-TR" dirty="0" err="1"/>
              <a:t>Objective</a:t>
            </a:r>
            <a:endParaRPr dirty="0"/>
          </a:p>
        </p:txBody>
      </p:sp>
      <p:pic>
        <p:nvPicPr>
          <p:cNvPr id="151" name="Google Shape;151;p20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58CC3C64-91C6-9F95-786A-382058415C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898" r="1213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>
            <a:extLst>
              <a:ext uri="{FF2B5EF4-FFF2-40B4-BE49-F238E27FC236}">
                <a16:creationId xmlns:a16="http://schemas.microsoft.com/office/drawing/2014/main" id="{C600BFDE-72F4-A69D-9E3F-2179126B2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0800" y="2251587"/>
            <a:ext cx="51477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>
              <a:buNone/>
            </a:pPr>
            <a:r>
              <a:rPr lang="en-US" sz="1600" b="1" dirty="0"/>
              <a:t>Main Questions and Goals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This study focuses on answering: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Does my testosterone level change with how much I game?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 different types of games (competitive vs. casual) affect my hormone levels differently?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Are there specific gaming patterns linked to testosterone changes?</a:t>
            </a:r>
          </a:p>
          <a:p>
            <a:pPr>
              <a:buNone/>
            </a:pPr>
            <a:r>
              <a:rPr lang="en-US" sz="1600" b="1" dirty="0"/>
              <a:t>Project Goal: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Collect personal testosterone and gaming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Analyze trends and relationships using statistics and visual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possible links that can help us understand how gaming might impact our hormones and overall health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07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2405094" y="280725"/>
            <a:ext cx="7381800" cy="1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78C39-36F3-2464-2950-C33849E67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9001" y="1814567"/>
            <a:ext cx="1169903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Collecting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Gaming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Hormone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two main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🎮 </a:t>
            </a:r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Online Gaming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Behavior</a:t>
            </a:r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playtime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sessions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week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🧪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Hormone</a:t>
            </a:r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collected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CSV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📊 Game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preferences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🧑‍🤝‍🧑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Comparing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Relationship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6400800" y="0"/>
            <a:ext cx="5147730" cy="96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dirty="0"/>
              <a:t>Data </a:t>
            </a:r>
            <a:r>
              <a:rPr lang="tr-TR" dirty="0" err="1"/>
              <a:t>Enrichment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8CA3E-82D8-A3D3-C7E3-88428E31E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73800" y="1183317"/>
            <a:ext cx="6445995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Merging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Categorizing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Scoring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enriched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Genre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Classified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kumimoji="0" lang="tr-TR" altLang="tr-T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Casual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Competitive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Other</a:t>
            </a:r>
            <a:endParaRPr kumimoji="0" lang="tr-TR" altLang="tr-TR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., RPG →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Casual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Action 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Competitive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metric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combining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Play time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Sessions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week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session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duration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Formula: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EngagementScore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PlayTimeHours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+ 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SessionsPerWeek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×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AvgSession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Duration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/ 60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Gender-based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genre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activity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981037-7D27-35F2-209A-17329D06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5" y="1313769"/>
            <a:ext cx="5617270" cy="4629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678376" y="187450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3725" b="1"/>
              <a:t>🔍 Exploratory Data Analysis (EDA)</a:t>
            </a:r>
            <a:endParaRPr sz="6200"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6290076" y="2063125"/>
            <a:ext cx="5050800" cy="364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18"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3"/>
              <a:buFont typeface="Arial"/>
              <a:buNone/>
            </a:pPr>
            <a:r>
              <a:rPr lang="en-US" sz="2068" b="1"/>
              <a:t>3. 📉 Visualization</a:t>
            </a:r>
            <a:endParaRPr sz="2068" b="1"/>
          </a:p>
          <a:p>
            <a:pPr marL="457200" lvl="0" indent="-32793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018" b="1"/>
              <a:t>Scatter plots</a:t>
            </a:r>
            <a:r>
              <a:rPr lang="en-US" sz="2018"/>
              <a:t>: Pollution vs. Heart Disease</a:t>
            </a:r>
            <a:br>
              <a:rPr lang="en-US" sz="2018"/>
            </a:br>
            <a:endParaRPr sz="2018"/>
          </a:p>
          <a:p>
            <a:pPr marL="457200" lvl="0" indent="-3279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018" b="1"/>
              <a:t>Heatmaps</a:t>
            </a:r>
            <a:r>
              <a:rPr lang="en-US" sz="2018"/>
              <a:t>: Correlation matrix of variables</a:t>
            </a:r>
            <a:br>
              <a:rPr lang="en-US" sz="2018"/>
            </a:br>
            <a:endParaRPr sz="2018"/>
          </a:p>
          <a:p>
            <a:pPr marL="457200" lvl="0" indent="-3279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018" b="1"/>
              <a:t>Boxplots</a:t>
            </a:r>
            <a:r>
              <a:rPr lang="en-US" sz="2018"/>
              <a:t>: Pollution index across heart disease levels</a:t>
            </a:r>
            <a:endParaRPr sz="2018"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3"/>
              <a:buFont typeface="Arial"/>
              <a:buNone/>
            </a:pPr>
            <a:r>
              <a:rPr lang="en-US" sz="2068" b="1"/>
              <a:t>4. 📎 Correlation Analysis</a:t>
            </a:r>
            <a:endParaRPr sz="2068" b="1"/>
          </a:p>
          <a:p>
            <a:pPr marL="457200" lvl="0" indent="-32793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018"/>
              <a:t>Used </a:t>
            </a:r>
            <a:r>
              <a:rPr lang="en-US" sz="2018" b="1"/>
              <a:t>Pearson</a:t>
            </a:r>
            <a:r>
              <a:rPr lang="en-US" sz="2018"/>
              <a:t> or </a:t>
            </a:r>
            <a:r>
              <a:rPr lang="en-US" sz="2018" b="1"/>
              <a:t>Spearman</a:t>
            </a:r>
            <a:r>
              <a:rPr lang="en-US" sz="2018"/>
              <a:t> depending on distribution.</a:t>
            </a:r>
            <a:br>
              <a:rPr lang="en-US" sz="2018"/>
            </a:br>
            <a:endParaRPr sz="2018"/>
          </a:p>
          <a:p>
            <a:pPr marL="457200" lvl="0" indent="-3279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018"/>
              <a:t>Measured strength of association between pollution and heart disease.</a:t>
            </a:r>
            <a:endParaRPr sz="2018"/>
          </a:p>
          <a:p>
            <a:pPr marL="285750" lvl="0" indent="-2329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endParaRPr sz="125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600851" y="2063125"/>
            <a:ext cx="5050800" cy="364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475" b="1"/>
              <a:t>Objective:</a:t>
            </a:r>
            <a:br>
              <a:rPr lang="en-US" sz="1475" b="1"/>
            </a:br>
            <a:r>
              <a:rPr lang="en-US" sz="1475"/>
              <a:t> To explore the dataset structure, detect patterns, and determine suitable statistical methods.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525" b="1"/>
              <a:t>1. 📊 Descriptive Statistics</a:t>
            </a:r>
            <a:endParaRPr sz="1525" b="1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Calculated:</a:t>
            </a:r>
            <a:br>
              <a:rPr lang="en-US" sz="1500"/>
            </a:br>
            <a:r>
              <a:rPr lang="en-US" sz="1500"/>
              <a:t> </a:t>
            </a:r>
            <a:r>
              <a:rPr lang="en-US" sz="1500" b="1"/>
              <a:t>Mean</a:t>
            </a:r>
            <a:r>
              <a:rPr lang="en-US" sz="1500"/>
              <a:t>, </a:t>
            </a:r>
            <a:r>
              <a:rPr lang="en-US" sz="1500" b="1"/>
              <a:t>Median</a:t>
            </a:r>
            <a:r>
              <a:rPr lang="en-US" sz="1500"/>
              <a:t>, </a:t>
            </a:r>
            <a:r>
              <a:rPr lang="en-US" sz="1500" b="1"/>
              <a:t>Min</a:t>
            </a:r>
            <a:r>
              <a:rPr lang="en-US" sz="1500"/>
              <a:t>, </a:t>
            </a:r>
            <a:r>
              <a:rPr lang="en-US" sz="1500" b="1"/>
              <a:t>Max</a:t>
            </a:r>
            <a:r>
              <a:rPr lang="en-US" sz="1500"/>
              <a:t>, and </a:t>
            </a:r>
            <a:r>
              <a:rPr lang="en-US" sz="1500" b="1"/>
              <a:t>Standard Deviation</a:t>
            </a:r>
            <a:endParaRPr sz="1500" b="1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Goal: Understand distributions and data spread.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525" b="1"/>
              <a:t>2. 📈 Distribution Analysis</a:t>
            </a:r>
            <a:endParaRPr sz="1525" b="1"/>
          </a:p>
          <a:p>
            <a:pPr marL="457200" lvl="0" indent="-3222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75"/>
              <a:buChar char="●"/>
            </a:pPr>
            <a:r>
              <a:rPr lang="en-US" sz="1475"/>
              <a:t>Applied </a:t>
            </a:r>
            <a:r>
              <a:rPr lang="en-US" sz="1475" b="1"/>
              <a:t>Shapiro-Wilk test</a:t>
            </a:r>
            <a:r>
              <a:rPr lang="en-US" sz="1475"/>
              <a:t> to assess normality.</a:t>
            </a:r>
            <a:br>
              <a:rPr lang="en-US" sz="1475"/>
            </a:br>
            <a:endParaRPr sz="1475"/>
          </a:p>
          <a:p>
            <a:pPr marL="457200" lvl="0" indent="-3222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Calibri"/>
              <a:buChar char="●"/>
            </a:pPr>
            <a:r>
              <a:rPr lang="en-US" sz="1475"/>
              <a:t>Determined whether to use:</a:t>
            </a:r>
            <a:br>
              <a:rPr lang="en-US" sz="1475"/>
            </a:br>
            <a:endParaRPr sz="1475"/>
          </a:p>
          <a:p>
            <a:pPr marL="914400" lvl="1" indent="-3222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Char char="○"/>
            </a:pPr>
            <a:r>
              <a:rPr lang="en-US" sz="1475" b="1"/>
              <a:t>Parametric tests</a:t>
            </a:r>
            <a:r>
              <a:rPr lang="en-US" sz="1475"/>
              <a:t> (e.g., Pearson)</a:t>
            </a:r>
            <a:br>
              <a:rPr lang="en-US" sz="1475"/>
            </a:br>
            <a:endParaRPr sz="1475"/>
          </a:p>
          <a:p>
            <a:pPr marL="914400" lvl="1" indent="-3222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Char char="○"/>
            </a:pPr>
            <a:r>
              <a:rPr lang="en-US" sz="1475" b="1"/>
              <a:t>Non-parametric tests</a:t>
            </a:r>
            <a:r>
              <a:rPr lang="en-US" sz="1475"/>
              <a:t> (e.g., Spearman)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1337567" y="471046"/>
            <a:ext cx="10117200" cy="27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b="1" dirty="0"/>
              <a:t>🔎 Purpose:</a:t>
            </a:r>
            <a:br>
              <a:rPr lang="en-US" dirty="0"/>
            </a:br>
            <a:r>
              <a:rPr lang="en-US" dirty="0"/>
              <a:t>To understand how game genre preferences differ by gender.</a:t>
            </a:r>
          </a:p>
          <a:p>
            <a:pPr>
              <a:buNone/>
            </a:pPr>
            <a:r>
              <a:rPr lang="en-US" b="1" dirty="0"/>
              <a:t>📊 What the Chart Shows: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bar represents the number of players in each genre.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Colors show the gender: </a:t>
            </a:r>
            <a:r>
              <a:rPr lang="en-US" b="1" dirty="0"/>
              <a:t>Blue = Male</a:t>
            </a:r>
            <a:r>
              <a:rPr lang="en-US" dirty="0"/>
              <a:t>, </a:t>
            </a:r>
            <a:r>
              <a:rPr lang="en-US" b="1" dirty="0"/>
              <a:t>Orange = Female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💡 Key 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Males consistently prefer all game genres more than females in this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Strategy, Sports, and Action games are the most popular among males.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helps explore whether </a:t>
            </a:r>
            <a:r>
              <a:rPr lang="en-US" b="1" dirty="0"/>
              <a:t>gender-based gaming behavior</a:t>
            </a:r>
            <a:r>
              <a:rPr lang="en-US" dirty="0"/>
              <a:t> might relate to hormonal differences.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FBED609-62BA-E5BE-000D-17E0F797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52" y="3213346"/>
            <a:ext cx="8646695" cy="33389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621393" y="90467"/>
            <a:ext cx="8248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4000" dirty="0"/>
              <a:t>Daily Gaming Hours by Gender</a:t>
            </a:r>
            <a:endParaRPr sz="4000" dirty="0"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267700" y="1126067"/>
            <a:ext cx="11789700" cy="218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endParaRPr sz="1802" b="1" dirty="0"/>
          </a:p>
          <a:p>
            <a:pPr>
              <a:buNone/>
            </a:pPr>
            <a:r>
              <a:rPr lang="en-US" sz="1600" b="1" dirty="0"/>
              <a:t>🎯 Purpose:</a:t>
            </a:r>
            <a:br>
              <a:rPr lang="en-US" sz="1600" dirty="0"/>
            </a:br>
            <a:r>
              <a:rPr lang="en-US" sz="1600" dirty="0"/>
              <a:t>To compare average gaming time between male and female participants.</a:t>
            </a:r>
          </a:p>
          <a:p>
            <a:pPr>
              <a:buNone/>
            </a:pPr>
            <a:r>
              <a:rPr lang="en-US" sz="1600" b="1" dirty="0"/>
              <a:t>📊 What the Chart Shows: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box represents the distribution of </a:t>
            </a:r>
            <a:r>
              <a:rPr lang="en-US" sz="1600" b="1" dirty="0"/>
              <a:t>daily gaming hours</a:t>
            </a:r>
            <a:r>
              <a:rPr lang="en-US" sz="1600" dirty="0"/>
              <a:t> for each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box shows the median, range, and outliers.</a:t>
            </a:r>
          </a:p>
          <a:p>
            <a:pPr>
              <a:buNone/>
            </a:pPr>
            <a:r>
              <a:rPr lang="en-US" sz="1600" b="1" dirty="0"/>
              <a:t>💡 Key Insight: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Both genders have similar overall playtime ranges.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Slightly higher variability is observed in males.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helps establish whether </a:t>
            </a:r>
            <a:r>
              <a:rPr lang="en-US" sz="1600" b="1" dirty="0"/>
              <a:t>playtime alone</a:t>
            </a:r>
            <a:r>
              <a:rPr lang="en-US" sz="1600" dirty="0"/>
              <a:t> is a strong predictor of testosterone differences.</a:t>
            </a: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265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BE28BA-A90D-C7C5-48DA-94E8E622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36" y="3546600"/>
            <a:ext cx="7535327" cy="32209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685825" y="273588"/>
            <a:ext cx="10527607" cy="102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Testosterone by Game Genre and Gender</a:t>
            </a:r>
            <a:endParaRPr sz="3200" dirty="0"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256122" y="2078770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sz="2000" b="1" dirty="0"/>
              <a:t>🎯 </a:t>
            </a:r>
            <a:r>
              <a:rPr lang="en-US" sz="1600" b="1" dirty="0"/>
              <a:t>Purpose:</a:t>
            </a:r>
            <a:br>
              <a:rPr lang="en-US" sz="1600" dirty="0"/>
            </a:br>
            <a:r>
              <a:rPr lang="en-US" sz="1600" dirty="0"/>
              <a:t>To explore how testosterone levels vary by game genre and gender.</a:t>
            </a:r>
            <a:endParaRPr lang="tr-TR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📊 What the Chart Shows: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box represents testosterone distribution for a specific </a:t>
            </a:r>
            <a:r>
              <a:rPr lang="en-US" sz="1600" b="1" dirty="0"/>
              <a:t>game genre</a:t>
            </a:r>
            <a:r>
              <a:rPr lang="en-US" sz="1600" dirty="0"/>
              <a:t>, separated by </a:t>
            </a:r>
            <a:r>
              <a:rPr lang="en-US" sz="1600" b="1" dirty="0"/>
              <a:t>gender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Blue = Male, Orange = Female.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💡 Key Insight: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Males consistently show higher testosterone across all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 strong genre-specific trend is observed within gender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suggests that </a:t>
            </a:r>
            <a:r>
              <a:rPr lang="en-US" sz="1600" b="1" dirty="0"/>
              <a:t>game preference alone</a:t>
            </a:r>
            <a:r>
              <a:rPr lang="en-US" sz="1600" dirty="0"/>
              <a:t> may not be a major factor affecting hormone levels.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27A543-DC81-203F-8AF1-B8C67B7D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68774"/>
            <a:ext cx="5839879" cy="4669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Microsoft Office PowerPoint</Application>
  <PresentationFormat>Geniş ekran</PresentationFormat>
  <Paragraphs>168</Paragraphs>
  <Slides>18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Calibri</vt:lpstr>
      <vt:lpstr>Celestial</vt:lpstr>
      <vt:lpstr>DSA 210 PROJECT PHASE II</vt:lpstr>
      <vt:lpstr>MOTIVATION</vt:lpstr>
      <vt:lpstr>What We Do / Objective</vt:lpstr>
      <vt:lpstr>DATA COLLECTION</vt:lpstr>
      <vt:lpstr>Data Enrichment</vt:lpstr>
      <vt:lpstr>🔍 Exploratory Data Analysis (EDA)</vt:lpstr>
      <vt:lpstr>PowerPoint Sunusu</vt:lpstr>
      <vt:lpstr>Daily Gaming Hours by Gender</vt:lpstr>
      <vt:lpstr>Testosterone by Game Genre and Gender</vt:lpstr>
      <vt:lpstr>Testosterone vs Gaming Duration by Gender</vt:lpstr>
      <vt:lpstr>🧪 Purpose: To compare average gaming time between participants with high vs. low testosterone levels.  📊 What the Chart Shows: Boxplots represent daily gaming hours for each testosterone group. Groups were formed by splitting testosterone values into high and low categories.  💡 Key Insight: Both groups show very similar distributions in playtime.  There is no significant difference in gaming hours based on testosterone levels. This supports earlier findings: testosterone level does not predict gaming time.</vt:lpstr>
      <vt:lpstr>Scatterplot: Testosterone vs PlayTimeHours</vt:lpstr>
      <vt:lpstr>Hypothesis Testing Framework</vt:lpstr>
      <vt:lpstr> Hypothesis Testing Results</vt:lpstr>
      <vt:lpstr>Interpretation of Results </vt:lpstr>
      <vt:lpstr>Limitations</vt:lpstr>
      <vt:lpstr>FUTURE 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Hasim Buyukcelik</cp:lastModifiedBy>
  <cp:revision>1</cp:revision>
  <dcterms:modified xsi:type="dcterms:W3CDTF">2025-05-30T12:38:56Z</dcterms:modified>
</cp:coreProperties>
</file>