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258" r:id="rId3"/>
    <p:sldId id="259" r:id="rId4"/>
    <p:sldId id="263" r:id="rId5"/>
    <p:sldId id="264" r:id="rId6"/>
    <p:sldId id="271" r:id="rId7"/>
    <p:sldId id="272" r:id="rId8"/>
    <p:sldId id="266" r:id="rId9"/>
    <p:sldId id="267" r:id="rId10"/>
    <p:sldId id="289" r:id="rId11"/>
    <p:sldId id="273" r:id="rId12"/>
    <p:sldId id="268" r:id="rId13"/>
    <p:sldId id="274" r:id="rId14"/>
    <p:sldId id="269" r:id="rId15"/>
    <p:sldId id="275" r:id="rId16"/>
    <p:sldId id="270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0" r:id="rId30"/>
    <p:sldId id="292" r:id="rId31"/>
    <p:sldId id="291" r:id="rId32"/>
    <p:sldId id="30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4" r:id="rId43"/>
    <p:sldId id="305" r:id="rId44"/>
    <p:sldId id="306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7" r:id="rId53"/>
    <p:sldId id="316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5" r:id="rId67"/>
    <p:sldId id="331" r:id="rId68"/>
    <p:sldId id="332" r:id="rId69"/>
    <p:sldId id="333" r:id="rId70"/>
    <p:sldId id="334" r:id="rId71"/>
    <p:sldId id="288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280" autoAdjust="0"/>
  </p:normalViewPr>
  <p:slideViewPr>
    <p:cSldViewPr snapToGrid="0">
      <p:cViewPr>
        <p:scale>
          <a:sx n="64" d="100"/>
          <a:sy n="64" d="100"/>
        </p:scale>
        <p:origin x="-936" y="-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8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A8469-F2F8-4C2D-95A7-DF365BA336A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BAF06-35E5-4F2E-8263-85249F21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0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8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837C-D6AB-4423-AF86-17F672FE3F82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4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4.wdp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5.wdp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7" Type="http://schemas.microsoft.com/office/2007/relationships/hdphoto" Target="../media/hdphoto18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microsoft.com/office/2007/relationships/hdphoto" Target="../media/hdphoto17.wdp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microsoft.com/office/2007/relationships/hdphoto" Target="../media/hdphoto20.wdp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7418"/>
            <a:ext cx="9144000" cy="12829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CSE </a:t>
            </a:r>
            <a:r>
              <a:rPr lang="en-US" sz="3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411</a:t>
            </a:r>
            <a:br>
              <a:rPr lang="en-US" sz="3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&amp;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484" y="2805625"/>
            <a:ext cx="9144000" cy="16557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Constantia" panose="02030602050306030303" pitchFamily="18" charset="0"/>
              </a:rPr>
              <a:t>Discrete </a:t>
            </a:r>
            <a:r>
              <a:rPr lang="en-US" sz="4000" dirty="0">
                <a:solidFill>
                  <a:srgbClr val="C00000"/>
                </a:solidFill>
                <a:latin typeface="Constantia" panose="02030602050306030303" pitchFamily="18" charset="0"/>
              </a:rPr>
              <a:t>Event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35D0FB4-FC90-490D-BB39-20304B451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3902587"/>
            <a:ext cx="1117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Next-Event Time Advance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nstantia" panose="02030602050306030303" pitchFamily="18" charset="0"/>
              </a:rPr>
              <a:t>Initialize simulation clock to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endParaRPr lang="en-US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Constantia" panose="02030602050306030303" pitchFamily="18" charset="0"/>
              </a:rPr>
              <a:t>Determine times of occurrence of future events – </a:t>
            </a:r>
            <a:r>
              <a:rPr lang="en-US" altLang="en-US" i="1" dirty="0">
                <a:latin typeface="Constantia" panose="02030602050306030303" pitchFamily="18" charset="0"/>
              </a:rPr>
              <a:t>event list</a:t>
            </a:r>
          </a:p>
          <a:p>
            <a:endParaRPr lang="en-US" altLang="en-US" sz="500" i="1" dirty="0">
              <a:latin typeface="Constantia" panose="02030602050306030303" pitchFamily="18" charset="0"/>
            </a:endParaRPr>
          </a:p>
          <a:p>
            <a:r>
              <a:rPr lang="en-US" altLang="en-US" dirty="0">
                <a:latin typeface="Constantia" panose="02030602050306030303" pitchFamily="18" charset="0"/>
              </a:rPr>
              <a:t>Clock advances to next (most imminent) event, which is executed</a:t>
            </a:r>
          </a:p>
          <a:p>
            <a:endParaRPr lang="en-US" altLang="en-US" sz="200" dirty="0">
              <a:latin typeface="Constantia" panose="02030602050306030303" pitchFamily="18" charset="0"/>
            </a:endParaRPr>
          </a:p>
          <a:p>
            <a:pPr lvl="1"/>
            <a:r>
              <a:rPr lang="en-US" altLang="en-US" dirty="0">
                <a:latin typeface="Constantia" panose="02030602050306030303" pitchFamily="18" charset="0"/>
              </a:rPr>
              <a:t>Event execution may involve updating event list (Adding new event)</a:t>
            </a:r>
          </a:p>
          <a:p>
            <a:pPr lvl="1"/>
            <a:endParaRPr lang="en-US" altLang="en-US" sz="500" dirty="0">
              <a:latin typeface="Constantia" panose="02030602050306030303" pitchFamily="18" charset="0"/>
            </a:endParaRPr>
          </a:p>
          <a:p>
            <a:r>
              <a:rPr lang="en-US" altLang="en-US" dirty="0">
                <a:latin typeface="Constantia" panose="02030602050306030303" pitchFamily="18" charset="0"/>
              </a:rPr>
              <a:t>Continue until stopping rule is satisfied (must be explicitly stated)</a:t>
            </a:r>
          </a:p>
          <a:p>
            <a:endParaRPr lang="en-US" altLang="en-US" sz="500" dirty="0">
              <a:latin typeface="Constantia" panose="02030602050306030303" pitchFamily="18" charset="0"/>
            </a:endParaRPr>
          </a:p>
          <a:p>
            <a:r>
              <a:rPr lang="en-US" altLang="en-US" dirty="0">
                <a:latin typeface="Constantia" panose="02030602050306030303" pitchFamily="18" charset="0"/>
              </a:rPr>
              <a:t>Clock “jumps” from one event time to the next, and doesn’t “exist” for times between successive events … periods of inactivity are ignored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Next-Event Time Advance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nstantia" panose="02030602050306030303" pitchFamily="18" charset="0"/>
              </a:rPr>
              <a:t>Notations for Single Server Queue:</a:t>
            </a:r>
          </a:p>
          <a:p>
            <a:pPr marL="0" indent="0">
              <a:buNone/>
            </a:pPr>
            <a:endParaRPr lang="en-US" altLang="en-US" sz="500" dirty="0">
              <a:latin typeface="Constantia" panose="02030602050306030303" pitchFamily="18" charset="0"/>
            </a:endParaRPr>
          </a:p>
          <a:p>
            <a:pPr lvl="2">
              <a:buNone/>
            </a:pPr>
            <a:r>
              <a:rPr lang="en-US" altLang="en-US" sz="2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6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time of arrival of 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(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</a:p>
          <a:p>
            <a:pPr lvl="2">
              <a:buNone/>
            </a:pPr>
            <a:endParaRPr lang="en-US" alt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6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6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6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interarrival time between (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(usually assumed to be a random variable from some probability distribution </a:t>
            </a:r>
            <a:r>
              <a:rPr lang="en-US" alt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None/>
            </a:pPr>
            <a:endParaRPr lang="en-US" alt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6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service-time requirement of 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(another random variable </a:t>
            </a:r>
            <a:r>
              <a:rPr lang="en-US" alt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None/>
            </a:pPr>
            <a:endParaRPr lang="en-US" alt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6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delay in queue of 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</a:t>
            </a:r>
          </a:p>
          <a:p>
            <a:pPr lvl="2">
              <a:buNone/>
            </a:pPr>
            <a:endParaRPr lang="en-US" alt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6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6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6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6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time 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completes service and departs</a:t>
            </a:r>
          </a:p>
          <a:p>
            <a:pPr lvl="2">
              <a:buNone/>
            </a:pPr>
            <a:endParaRPr lang="en-US" alt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en-US" sz="2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6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time of occurrence of the 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(of any type),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2, 3, …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4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Single Server Queue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3B3CDEA-C13C-4349-A783-FFA81406E3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36" y="1983715"/>
            <a:ext cx="8872241" cy="2815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2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Components and Organization of DES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b="1" dirty="0">
              <a:latin typeface="Constantia" panose="02030602050306030303" pitchFamily="18" charset="0"/>
            </a:endParaRPr>
          </a:p>
          <a:p>
            <a:r>
              <a:rPr lang="en-US" b="1" dirty="0">
                <a:latin typeface="Constantia" panose="02030602050306030303" pitchFamily="18" charset="0"/>
              </a:rPr>
              <a:t>Data Structures</a:t>
            </a:r>
          </a:p>
          <a:p>
            <a:pPr lvl="1"/>
            <a:endParaRPr lang="en-US" sz="1000" dirty="0">
              <a:latin typeface="Constantia" panose="02030602050306030303" pitchFamily="18" charset="0"/>
            </a:endParaRPr>
          </a:p>
          <a:p>
            <a:pPr lvl="1"/>
            <a:r>
              <a:rPr lang="en-US" sz="2600" i="1" dirty="0">
                <a:solidFill>
                  <a:srgbClr val="C00000"/>
                </a:solidFill>
                <a:latin typeface="Constantia" panose="02030602050306030303" pitchFamily="18" charset="0"/>
              </a:rPr>
              <a:t>System State</a:t>
            </a:r>
            <a:r>
              <a:rPr lang="en-US" altLang="en-US" sz="2600" dirty="0"/>
              <a:t> </a:t>
            </a:r>
            <a:r>
              <a:rPr lang="en-US" altLang="en-US" sz="2600" dirty="0">
                <a:latin typeface="Constantia" panose="02030602050306030303" pitchFamily="18" charset="0"/>
              </a:rPr>
              <a:t>– variables to describe state</a:t>
            </a:r>
          </a:p>
          <a:p>
            <a:pPr lvl="1"/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lvl="1"/>
            <a:r>
              <a:rPr lang="en-US" sz="2600" i="1" dirty="0">
                <a:solidFill>
                  <a:srgbClr val="C00000"/>
                </a:solidFill>
                <a:latin typeface="Constantia" panose="02030602050306030303" pitchFamily="18" charset="0"/>
              </a:rPr>
              <a:t>Simulation Clock</a:t>
            </a: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altLang="en-US" sz="2600" dirty="0">
                <a:latin typeface="Constantia" panose="02030602050306030303" pitchFamily="18" charset="0"/>
              </a:rPr>
              <a:t>– current value of simulated time</a:t>
            </a:r>
            <a:endParaRPr lang="en-US" sz="2600" i="1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lvl="1"/>
            <a:endParaRPr lang="en-US" sz="800" i="1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lvl="1"/>
            <a:r>
              <a:rPr lang="en-US" sz="2600" i="1" dirty="0">
                <a:solidFill>
                  <a:srgbClr val="C00000"/>
                </a:solidFill>
                <a:latin typeface="Constantia" panose="02030602050306030303" pitchFamily="18" charset="0"/>
              </a:rPr>
              <a:t>Event List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 - </a:t>
            </a:r>
            <a:r>
              <a:rPr lang="en-US" sz="2600" dirty="0">
                <a:latin typeface="Constantia" panose="02030602050306030303" pitchFamily="18" charset="0"/>
              </a:rPr>
              <a:t>List containing the next times of the future events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lvl="1"/>
            <a:endParaRPr lang="en-US" sz="800" i="1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lvl="1"/>
            <a:r>
              <a:rPr lang="en-US" sz="2600" i="1" dirty="0">
                <a:solidFill>
                  <a:srgbClr val="C00000"/>
                </a:solidFill>
                <a:latin typeface="Constantia" panose="02030602050306030303" pitchFamily="18" charset="0"/>
              </a:rPr>
              <a:t>Statistical Counters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 - </a:t>
            </a:r>
            <a:r>
              <a:rPr lang="en-US" sz="2600" dirty="0">
                <a:latin typeface="Constantia" panose="02030602050306030303" pitchFamily="18" charset="0"/>
              </a:rPr>
              <a:t>Variables used for storing statistical information about System performance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2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Components and Organization of DES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 panose="02030602050306030303" pitchFamily="18" charset="0"/>
              </a:rPr>
              <a:t>Routines</a:t>
            </a:r>
          </a:p>
          <a:p>
            <a:pPr lvl="1"/>
            <a:endParaRPr lang="en-US" sz="700" dirty="0">
              <a:latin typeface="Constantia" panose="02030602050306030303" pitchFamily="18" charset="0"/>
            </a:endParaRPr>
          </a:p>
          <a:p>
            <a:pPr lvl="1"/>
            <a:r>
              <a:rPr lang="en-US" altLang="en-US" sz="2600" i="1" dirty="0">
                <a:solidFill>
                  <a:srgbClr val="C00000"/>
                </a:solidFill>
                <a:latin typeface="Constantia" panose="02030602050306030303" pitchFamily="18" charset="0"/>
              </a:rPr>
              <a:t>Initialization routine</a:t>
            </a:r>
            <a:r>
              <a:rPr lang="en-US" altLang="en-US" sz="2600" dirty="0">
                <a:latin typeface="Constantia" panose="02030602050306030303" pitchFamily="18" charset="0"/>
              </a:rPr>
              <a:t> – initialize model at time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/>
            <a:endParaRPr lang="en-US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600" i="1" dirty="0">
                <a:solidFill>
                  <a:srgbClr val="C00000"/>
                </a:solidFill>
                <a:latin typeface="Constantia" panose="02030602050306030303" pitchFamily="18" charset="0"/>
              </a:rPr>
              <a:t>Timing routine</a:t>
            </a:r>
            <a:r>
              <a:rPr lang="en-US" altLang="en-US" sz="2600" dirty="0">
                <a:latin typeface="Constantia" panose="02030602050306030303" pitchFamily="18" charset="0"/>
              </a:rPr>
              <a:t> – determine next event time, type; advance clock</a:t>
            </a:r>
          </a:p>
          <a:p>
            <a:pPr lvl="1"/>
            <a:endParaRPr lang="en-US" altLang="en-US" sz="600" dirty="0">
              <a:latin typeface="Constantia" panose="02030602050306030303" pitchFamily="18" charset="0"/>
            </a:endParaRPr>
          </a:p>
          <a:p>
            <a:pPr lvl="1"/>
            <a:r>
              <a:rPr lang="en-US" altLang="en-US" sz="2600" i="1" dirty="0">
                <a:solidFill>
                  <a:srgbClr val="C00000"/>
                </a:solidFill>
                <a:latin typeface="Constantia" panose="02030602050306030303" pitchFamily="18" charset="0"/>
              </a:rPr>
              <a:t>Event routines</a:t>
            </a:r>
            <a:r>
              <a:rPr lang="en-US" altLang="en-US" sz="2600" dirty="0">
                <a:latin typeface="Constantia" panose="02030602050306030303" pitchFamily="18" charset="0"/>
              </a:rPr>
              <a:t> – carry out logic for each event type</a:t>
            </a:r>
          </a:p>
          <a:p>
            <a:pPr lvl="1"/>
            <a:endParaRPr lang="en-US" altLang="en-US" sz="600" dirty="0">
              <a:latin typeface="Constantia" panose="02030602050306030303" pitchFamily="18" charset="0"/>
            </a:endParaRPr>
          </a:p>
          <a:p>
            <a:pPr lvl="1"/>
            <a:r>
              <a:rPr lang="en-US" altLang="en-US" sz="2600" i="1" dirty="0">
                <a:solidFill>
                  <a:srgbClr val="C00000"/>
                </a:solidFill>
                <a:latin typeface="Constantia" panose="02030602050306030303" pitchFamily="18" charset="0"/>
              </a:rPr>
              <a:t>Library routines</a:t>
            </a:r>
            <a:r>
              <a:rPr lang="en-US" altLang="en-US" sz="2600" dirty="0">
                <a:latin typeface="Constantia" panose="02030602050306030303" pitchFamily="18" charset="0"/>
              </a:rPr>
              <a:t> – utility routines to generate random variates, etc.</a:t>
            </a:r>
          </a:p>
          <a:p>
            <a:pPr lvl="1"/>
            <a:endParaRPr lang="en-US" altLang="en-US" sz="600" dirty="0">
              <a:latin typeface="Constantia" panose="02030602050306030303" pitchFamily="18" charset="0"/>
            </a:endParaRPr>
          </a:p>
          <a:p>
            <a:pPr lvl="1"/>
            <a:r>
              <a:rPr lang="en-US" altLang="en-US" sz="2600" i="1" dirty="0">
                <a:solidFill>
                  <a:srgbClr val="C00000"/>
                </a:solidFill>
                <a:latin typeface="Constantia" panose="02030602050306030303" pitchFamily="18" charset="0"/>
              </a:rPr>
              <a:t>Report generator</a:t>
            </a:r>
            <a:r>
              <a:rPr lang="en-US" altLang="en-US" sz="2600" dirty="0">
                <a:latin typeface="Constantia" panose="02030602050306030303" pitchFamily="18" charset="0"/>
              </a:rPr>
              <a:t> – to summarize, report results at end</a:t>
            </a:r>
          </a:p>
          <a:p>
            <a:pPr lvl="1"/>
            <a:endParaRPr lang="en-US" altLang="en-US" sz="600" i="1" dirty="0">
              <a:latin typeface="Constantia" panose="02030602050306030303" pitchFamily="18" charset="0"/>
            </a:endParaRPr>
          </a:p>
          <a:p>
            <a:pPr lvl="1"/>
            <a:r>
              <a:rPr lang="en-US" altLang="en-US" sz="2600" i="1" dirty="0">
                <a:solidFill>
                  <a:srgbClr val="C00000"/>
                </a:solidFill>
                <a:latin typeface="Constantia" panose="02030602050306030303" pitchFamily="18" charset="0"/>
              </a:rPr>
              <a:t>Main program</a:t>
            </a:r>
            <a:r>
              <a:rPr lang="en-US" altLang="en-US" sz="2600" dirty="0">
                <a:latin typeface="Constantia" panose="02030602050306030303" pitchFamily="18" charset="0"/>
              </a:rPr>
              <a:t> – ties routines together, executes them in right order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1C7BC8E2-FF1F-41D9-B551-A75A9BCDEC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64" y="18759"/>
            <a:ext cx="6960806" cy="679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5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Reference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Simulation Modeling and Analysis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 by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Averill M Law (Fourth Edition)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Chapter 1 (1.3, Appendix 1.A)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0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SIMULATION OF A SINGLE-SERVER QUEUEING SYSTEM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580" y="1825625"/>
            <a:ext cx="7666219" cy="435133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Known Input values: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Arrival of customers – IID random variables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Service-time – IID random variables</a:t>
            </a:r>
          </a:p>
          <a:p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Events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Arrival of a customer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Departure of a customer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2" y="1849313"/>
            <a:ext cx="2191394" cy="447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8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SIMULATION OF A SINGLE-SERVER QUEUEING SYSTEM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716" y="1825625"/>
            <a:ext cx="9212415" cy="439529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Arrival of a customer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server is idle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then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-s/he enters service immediately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-his/her service time is calculated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lse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-s/he joins the end of the queue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Departure of a customer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queue is non-empty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then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-server allows the first customer to go for the service (FIFO manner)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-his/her service time in calculated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lse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-server remains idle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2" y="1849313"/>
            <a:ext cx="2191394" cy="447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A SINGLE-SERVER QUEUEING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716" y="2803161"/>
            <a:ext cx="9212415" cy="341775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Simulation starts from a “</a:t>
            </a:r>
            <a:r>
              <a:rPr lang="en-US" sz="2400" dirty="0" smtClean="0">
                <a:solidFill>
                  <a:srgbClr val="FF0000"/>
                </a:solidFill>
                <a:latin typeface="Constantia" pitchFamily="18" charset="0"/>
              </a:rPr>
              <a:t>empty-and-idle</a:t>
            </a:r>
            <a:r>
              <a:rPr lang="en-US" sz="2400" dirty="0" smtClean="0">
                <a:latin typeface="Constantia" pitchFamily="18" charset="0"/>
              </a:rPr>
              <a:t>” state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At t=0, waiting for the first customer starts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First customer arrives after the first </a:t>
            </a:r>
            <a:r>
              <a:rPr lang="en-US" sz="2400" dirty="0" err="1" smtClean="0">
                <a:latin typeface="Constantia" pitchFamily="18" charset="0"/>
              </a:rPr>
              <a:t>interarrival</a:t>
            </a:r>
            <a:r>
              <a:rPr lang="en-US" sz="2400" dirty="0" smtClean="0">
                <a:latin typeface="Constantia" pitchFamily="18" charset="0"/>
              </a:rPr>
              <a:t> time A1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Simulation ends after a fixed number  (n) of customers complete their delay in the queue (when n</a:t>
            </a:r>
            <a:r>
              <a:rPr lang="en-US" sz="2400" baseline="30000" dirty="0" smtClean="0">
                <a:latin typeface="Constantia" pitchFamily="18" charset="0"/>
              </a:rPr>
              <a:t>th</a:t>
            </a:r>
            <a:r>
              <a:rPr lang="en-US" sz="2400" dirty="0" smtClean="0">
                <a:latin typeface="Constantia" pitchFamily="18" charset="0"/>
              </a:rPr>
              <a:t> customer enters into service)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Time to end is also a </a:t>
            </a:r>
            <a:r>
              <a:rPr lang="en-US" sz="2400" dirty="0" smtClean="0">
                <a:solidFill>
                  <a:srgbClr val="FF0000"/>
                </a:solidFill>
                <a:latin typeface="Constantia" pitchFamily="18" charset="0"/>
              </a:rPr>
              <a:t>random variable </a:t>
            </a:r>
            <a:r>
              <a:rPr lang="en-US" sz="2400" dirty="0" smtClean="0">
                <a:latin typeface="Constantia" pitchFamily="18" charset="0"/>
              </a:rPr>
              <a:t>(depends of </a:t>
            </a:r>
            <a:r>
              <a:rPr lang="en-US" sz="2400" dirty="0" err="1" smtClean="0">
                <a:latin typeface="Constantia" pitchFamily="18" charset="0"/>
              </a:rPr>
              <a:t>interarrival</a:t>
            </a:r>
            <a:r>
              <a:rPr lang="en-US" sz="2400" dirty="0" smtClean="0">
                <a:latin typeface="Constantia" pitchFamily="18" charset="0"/>
              </a:rPr>
              <a:t> and service-time random variables)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Constantia" pitchFamily="18" charset="0"/>
              </a:rPr>
              <a:t>Other types of ending is also </a:t>
            </a:r>
            <a:r>
              <a:rPr lang="en-US" sz="2400" dirty="0" smtClean="0">
                <a:latin typeface="Constantia" pitchFamily="18" charset="0"/>
              </a:rPr>
              <a:t>possible</a:t>
            </a:r>
          </a:p>
          <a:p>
            <a:pPr marL="0" indent="0" algn="just">
              <a:buNone/>
            </a:pPr>
            <a:endParaRPr lang="en-US" sz="2400" dirty="0" smtClean="0">
              <a:latin typeface="Constantia" pitchFamily="18" charset="0"/>
              <a:cs typeface="Consolas" pitchFamily="49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Constant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2" y="1849313"/>
            <a:ext cx="2191394" cy="44765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8055" y="1849313"/>
            <a:ext cx="595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tantia" pitchFamily="18" charset="0"/>
              </a:rPr>
              <a:t>The Story</a:t>
            </a:r>
            <a:endParaRPr lang="en-US" sz="36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3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Discrete </a:t>
            </a:r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Event Simulation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pPr marL="0" indent="0">
              <a:buNone/>
            </a:pP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State variables change instantaneously at different point in time</a:t>
            </a:r>
          </a:p>
          <a:p>
            <a:pPr lvl="1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Can change only at a countable number of points in time</a:t>
            </a:r>
          </a:p>
          <a:p>
            <a:pPr lvl="1"/>
            <a:endParaRPr lang="en-US" sz="400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Event occurs at those points</a:t>
            </a:r>
          </a:p>
          <a:p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Event may change the state of a system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Different Random Variables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IID – Independent and Identically Distributed Random Variables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Output of two unbiased coin tosses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Events: {Head in first coin toss} and {Head in second coin toss}</a:t>
            </a:r>
            <a:endParaRPr lang="en-US" dirty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Identically Distributed but not-independent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From a bag containing two balls Black and White,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Events: {First ball drawn is Black} and {Second ball drawn is Black}</a:t>
            </a:r>
            <a:endParaRPr lang="en-US" dirty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Can be of other types</a:t>
            </a: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6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Input and Output of the simulation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Input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>
                <a:latin typeface="Constantia" pitchFamily="18" charset="0"/>
              </a:rPr>
              <a:t>Interarrival</a:t>
            </a:r>
            <a:r>
              <a:rPr lang="en-US" dirty="0" smtClean="0">
                <a:latin typeface="Constantia" pitchFamily="18" charset="0"/>
              </a:rPr>
              <a:t> Times (IID random variables)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Service Times (IID random variables)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Output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Average delay in the queue of the customers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Average number of customers in queue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Expected utilization of the server</a:t>
            </a: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0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Estimating the Average Delay in the Queue </a:t>
            </a:r>
            <a:endParaRPr lang="en-US" dirty="0">
              <a:latin typeface="Constant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28883" cy="48749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</a:rPr>
                  <a:t>Average delay depends on </a:t>
                </a:r>
                <a:r>
                  <a:rPr lang="en-US" sz="2400" dirty="0" err="1" smtClean="0">
                    <a:latin typeface="Constantia" pitchFamily="18" charset="0"/>
                  </a:rPr>
                  <a:t>interarrival</a:t>
                </a:r>
                <a:r>
                  <a:rPr lang="en-US" sz="2400" dirty="0" smtClean="0">
                    <a:latin typeface="Constantia" pitchFamily="18" charset="0"/>
                  </a:rPr>
                  <a:t> times (random variables) and service-times (random variables)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</a:rPr>
                  <a:t>So “Average delay” is also a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onstantia" pitchFamily="18" charset="0"/>
                  </a:rPr>
                  <a:t>random variable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>
                    <a:latin typeface="Constantia" pitchFamily="18" charset="0"/>
                  </a:rPr>
                  <a:t>d</a:t>
                </a:r>
                <a:r>
                  <a:rPr lang="en-US" sz="2400" dirty="0" smtClean="0">
                    <a:latin typeface="Constantia" pitchFamily="18" charset="0"/>
                  </a:rPr>
                  <a:t>(n) is the Expected value of the random variable! We need to determine this !!</a:t>
                </a:r>
                <a:endParaRPr lang="en-US" sz="2400" dirty="0" smtClean="0">
                  <a:latin typeface="Constantia" pitchFamily="18" charset="0"/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  <a:sym typeface="Wingdings" pitchFamily="2" charset="2"/>
                  </a:rPr>
                  <a:t>No direct underlying distribution, so no direct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onstantia" pitchFamily="18" charset="0"/>
                    <a:sym typeface="Wingdings" pitchFamily="2" charset="2"/>
                  </a:rPr>
                  <a:t>closed</a:t>
                </a:r>
                <a:r>
                  <a:rPr lang="en-US" sz="2400" dirty="0" smtClean="0">
                    <a:latin typeface="Constantia" pitchFamily="18" charset="0"/>
                    <a:sym typeface="Wingdings" pitchFamily="2" charset="2"/>
                  </a:rPr>
                  <a:t> form of the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onstantia" pitchFamily="18" charset="0"/>
                    <a:sym typeface="Wingdings" pitchFamily="2" charset="2"/>
                  </a:rPr>
                  <a:t>expected</a:t>
                </a:r>
                <a:r>
                  <a:rPr lang="en-US" sz="2400" dirty="0" smtClean="0">
                    <a:latin typeface="Constantia" pitchFamily="18" charset="0"/>
                    <a:sym typeface="Wingdings" pitchFamily="2" charset="2"/>
                  </a:rPr>
                  <a:t> value! 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  <a:sym typeface="Wingdings" pitchFamily="2" charset="2"/>
                  </a:rPr>
                  <a:t>How can we determine then?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  <a:sym typeface="Wingdings" pitchFamily="2" charset="2"/>
                  </a:rPr>
                  <a:t>Take infinite number of n-customer average delays and average them! Impossible!!!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  <a:sym typeface="Wingdings" pitchFamily="2" charset="2"/>
                  </a:rPr>
                  <a:t>At least take one, which will be the “Estimator” of the expected value!</a:t>
                </a: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latin typeface="Constantia" pitchFamily="18" charset="0"/>
                  </a:rPr>
                  <a:t> is this estimator (output of a single simulation run)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>
                    <a:latin typeface="Constantia" pitchFamily="18" charset="0"/>
                  </a:rPr>
                  <a:t>More </a:t>
                </a:r>
                <a:r>
                  <a:rPr lang="en-US" sz="2400" dirty="0" smtClean="0">
                    <a:latin typeface="Constantia" pitchFamily="18" charset="0"/>
                  </a:rPr>
                  <a:t>runs </a:t>
                </a:r>
                <a:r>
                  <a:rPr lang="en-US" sz="2400" dirty="0">
                    <a:latin typeface="Constantia" pitchFamily="18" charset="0"/>
                  </a:rPr>
                  <a:t>give better </a:t>
                </a:r>
                <a:r>
                  <a:rPr lang="en-US" sz="2400" dirty="0" smtClean="0">
                    <a:latin typeface="Constantia" pitchFamily="18" charset="0"/>
                  </a:rPr>
                  <a:t>estimation</a:t>
                </a:r>
                <a:endParaRPr lang="en-US" sz="2400" dirty="0">
                  <a:latin typeface="Constant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28883" cy="4874978"/>
              </a:xfrm>
              <a:blipFill rotWithShape="1">
                <a:blip r:embed="rId2"/>
                <a:stretch>
                  <a:fillRect l="-705" t="-1750" r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6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 pitchFamily="18" charset="0"/>
              </a:rPr>
              <a:t>Estimating the Average Delay in the Queue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</a:rPr>
                  <a:t>For a single run, if the n-customer delays are D</a:t>
                </a:r>
                <a:r>
                  <a:rPr lang="en-US" sz="2400" baseline="-25000" dirty="0" smtClean="0">
                    <a:latin typeface="Constantia" pitchFamily="18" charset="0"/>
                  </a:rPr>
                  <a:t>1</a:t>
                </a:r>
                <a:r>
                  <a:rPr lang="en-US" sz="2400" dirty="0" smtClean="0">
                    <a:latin typeface="Constantia" pitchFamily="18" charset="0"/>
                  </a:rPr>
                  <a:t>, D</a:t>
                </a:r>
                <a:r>
                  <a:rPr lang="en-US" sz="2400" baseline="-25000" dirty="0" smtClean="0">
                    <a:latin typeface="Constantia" pitchFamily="18" charset="0"/>
                  </a:rPr>
                  <a:t>2</a:t>
                </a:r>
                <a:r>
                  <a:rPr lang="en-US" sz="2400" dirty="0" smtClean="0">
                    <a:latin typeface="Constantia" pitchFamily="18" charset="0"/>
                  </a:rPr>
                  <a:t>, …, </a:t>
                </a:r>
                <a:r>
                  <a:rPr lang="en-US" sz="2400" dirty="0" err="1" smtClean="0">
                    <a:latin typeface="Constantia" pitchFamily="18" charset="0"/>
                  </a:rPr>
                  <a:t>D</a:t>
                </a:r>
                <a:r>
                  <a:rPr lang="en-US" sz="2400" baseline="-25000" dirty="0" err="1" smtClean="0">
                    <a:latin typeface="Constantia" pitchFamily="18" charset="0"/>
                  </a:rPr>
                  <a:t>n</a:t>
                </a:r>
                <a:endParaRPr lang="en-US" sz="2400" baseline="-25000" dirty="0" smtClean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US" sz="2400" baseline="-25000" dirty="0" smtClean="0">
                  <a:latin typeface="Constantia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US" dirty="0">
                  <a:latin typeface="Constant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5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Estimating the Average Number of Customers in the Queue</a:t>
            </a:r>
            <a:endParaRPr lang="en-US" dirty="0">
              <a:latin typeface="Constant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4998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US" dirty="0" smtClean="0">
                    <a:latin typeface="Constantia" pitchFamily="18" charset="0"/>
                  </a:rPr>
                  <a:t>q(n) : </a:t>
                </a:r>
                <a:r>
                  <a:rPr lang="en-US" dirty="0" smtClean="0">
                    <a:solidFill>
                      <a:srgbClr val="FF0000"/>
                    </a:solidFill>
                    <a:latin typeface="Constantia" pitchFamily="18" charset="0"/>
                  </a:rPr>
                  <a:t>Expected </a:t>
                </a:r>
                <a:r>
                  <a:rPr lang="en-US" dirty="0" smtClean="0">
                    <a:latin typeface="Constantia" pitchFamily="18" charset="0"/>
                  </a:rPr>
                  <a:t>average number of customers in the queue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dirty="0" smtClean="0">
                    <a:latin typeface="Constantia" pitchFamily="18" charset="0"/>
                  </a:rPr>
                  <a:t>This is different from average delay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smtClean="0">
                    <a:latin typeface="Constantia" pitchFamily="18" charset="0"/>
                  </a:rPr>
                  <a:t>Average number of customers is over </a:t>
                </a:r>
                <a:r>
                  <a:rPr lang="en-US" dirty="0" smtClean="0">
                    <a:solidFill>
                      <a:srgbClr val="00B050"/>
                    </a:solidFill>
                    <a:latin typeface="Constantia" pitchFamily="18" charset="0"/>
                  </a:rPr>
                  <a:t>time</a:t>
                </a:r>
                <a:r>
                  <a:rPr lang="en-US" dirty="0" smtClean="0">
                    <a:latin typeface="Constantia" pitchFamily="18" charset="0"/>
                  </a:rPr>
                  <a:t> (continuous)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smtClean="0">
                    <a:latin typeface="Constantia" pitchFamily="18" charset="0"/>
                  </a:rPr>
                  <a:t>Average delay in the queue is over </a:t>
                </a:r>
                <a:r>
                  <a:rPr lang="en-US" dirty="0" smtClean="0">
                    <a:solidFill>
                      <a:srgbClr val="00B050"/>
                    </a:solidFill>
                    <a:latin typeface="Constantia" pitchFamily="18" charset="0"/>
                  </a:rPr>
                  <a:t>customers</a:t>
                </a:r>
                <a:r>
                  <a:rPr lang="en-US" dirty="0" smtClean="0">
                    <a:latin typeface="Constantia" pitchFamily="18" charset="0"/>
                  </a:rPr>
                  <a:t> (discrete)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dirty="0" smtClean="0">
                    <a:solidFill>
                      <a:srgbClr val="FF0000"/>
                    </a:solidFill>
                    <a:latin typeface="Constantia" pitchFamily="18" charset="0"/>
                  </a:rPr>
                  <a:t>Time-average</a:t>
                </a:r>
                <a:r>
                  <a:rPr lang="en-US" dirty="0" smtClean="0">
                    <a:latin typeface="Constantia" pitchFamily="18" charset="0"/>
                  </a:rPr>
                  <a:t> number of customers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smtClean="0">
                    <a:latin typeface="Constantia" pitchFamily="18" charset="0"/>
                  </a:rPr>
                  <a:t>Q(t): number of customers in queue at time t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smtClean="0">
                    <a:latin typeface="Constantia" pitchFamily="18" charset="0"/>
                  </a:rPr>
                  <a:t>T(n): Time require to observe n delays in queue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>
                    <a:latin typeface="Constantia" pitchFamily="18" charset="0"/>
                  </a:rPr>
                  <a:t>p</a:t>
                </a:r>
                <a:r>
                  <a:rPr lang="en-US" baseline="-25000" dirty="0" smtClean="0">
                    <a:latin typeface="Constantia" pitchFamily="18" charset="0"/>
                  </a:rPr>
                  <a:t>i</a:t>
                </a:r>
                <a:r>
                  <a:rPr lang="en-US" dirty="0" smtClean="0">
                    <a:latin typeface="Constantia" pitchFamily="18" charset="0"/>
                  </a:rPr>
                  <a:t>: </a:t>
                </a:r>
                <a:r>
                  <a:rPr lang="en-US" dirty="0" smtClean="0">
                    <a:solidFill>
                      <a:srgbClr val="FF0000"/>
                    </a:solidFill>
                    <a:latin typeface="Constantia" pitchFamily="18" charset="0"/>
                  </a:rPr>
                  <a:t>Expected</a:t>
                </a:r>
                <a:r>
                  <a:rPr lang="en-US" dirty="0" smtClean="0">
                    <a:latin typeface="Constantia" pitchFamily="18" charset="0"/>
                  </a:rPr>
                  <a:t> proportion of time where Q(t) is equal to i 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dirty="0" smtClean="0">
                    <a:latin typeface="Constantia" pitchFamily="18" charset="0"/>
                  </a:rPr>
                  <a:t>So, </a:t>
                </a:r>
                <a:r>
                  <a:rPr lang="en-US" dirty="0" smtClean="0">
                    <a:solidFill>
                      <a:srgbClr val="FF0000"/>
                    </a:solidFill>
                    <a:latin typeface="Constantia" pitchFamily="18" charset="0"/>
                  </a:rPr>
                  <a:t>Expected</a:t>
                </a:r>
                <a:r>
                  <a:rPr lang="en-US" dirty="0" smtClean="0">
                    <a:latin typeface="Constantia" pitchFamily="18" charset="0"/>
                  </a:rPr>
                  <a:t> average number of customers in the queue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onstant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4998"/>
              </a:xfrm>
              <a:blipFill rotWithShape="1">
                <a:blip r:embed="rId2"/>
                <a:stretch>
                  <a:fillRect l="-1043" t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96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>
                <a:latin typeface="Constantia" pitchFamily="18" charset="0"/>
              </a:rPr>
              <a:t>Estimating the Average Number of Customers in the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dirty="0" smtClean="0">
                    <a:solidFill>
                      <a:srgbClr val="FF0000"/>
                    </a:solidFill>
                    <a:latin typeface="Constantia" pitchFamily="18" charset="0"/>
                  </a:rPr>
                  <a:t>Expected</a:t>
                </a:r>
                <a:r>
                  <a:rPr lang="en-US" dirty="0" smtClean="0">
                    <a:latin typeface="Constantia" pitchFamily="18" charset="0"/>
                  </a:rPr>
                  <a:t> proportion,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itchFamily="18" charset="0"/>
                  </a:rPr>
                  <a:t> cannot be determined!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dirty="0" smtClean="0">
                    <a:latin typeface="Constantia" pitchFamily="18" charset="0"/>
                  </a:rPr>
                  <a:t>Have to use observe proportion,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itchFamily="18" charset="0"/>
                  </a:rPr>
                  <a:t> instead of expected proportion,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dirty="0" smtClean="0">
                    <a:latin typeface="Constantia" pitchFamily="18" charset="0"/>
                  </a:rPr>
                  <a:t>Will get the </a:t>
                </a:r>
                <a:r>
                  <a:rPr lang="en-US" dirty="0" smtClean="0">
                    <a:solidFill>
                      <a:srgbClr val="FF0000"/>
                    </a:solidFill>
                    <a:latin typeface="Constantia" pitchFamily="18" charset="0"/>
                  </a:rPr>
                  <a:t>estimated</a:t>
                </a:r>
                <a:r>
                  <a:rPr lang="en-US" dirty="0" smtClean="0">
                    <a:latin typeface="Constantia" pitchFamily="18" charset="0"/>
                  </a:rPr>
                  <a:t> average number of customers,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latin typeface="Constantia" pitchFamily="18" charset="0"/>
                  </a:rPr>
                  <a:t>, instead of </a:t>
                </a:r>
                <a:r>
                  <a:rPr lang="en-US" dirty="0" smtClean="0">
                    <a:solidFill>
                      <a:srgbClr val="FF0000"/>
                    </a:solidFill>
                    <a:latin typeface="Constantia" pitchFamily="18" charset="0"/>
                  </a:rPr>
                  <a:t>expected</a:t>
                </a:r>
                <a:r>
                  <a:rPr lang="en-US" dirty="0" smtClean="0">
                    <a:latin typeface="Constantia" pitchFamily="18" charset="0"/>
                  </a:rPr>
                  <a:t> average number of customers,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latin typeface="Constantia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dirty="0" smtClean="0">
                    <a:latin typeface="Constantia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itchFamily="18" charset="0"/>
                  </a:rPr>
                  <a:t>be the total time during the simulation when the queue is of length i, then</a:t>
                </a:r>
                <a:r>
                  <a:rPr lang="en-US" dirty="0">
                    <a:latin typeface="Constantia" pitchFamily="18" charset="0"/>
                  </a:rPr>
                  <a:t> </a:t>
                </a:r>
                <a:endParaRPr lang="en-US" b="0" i="1" dirty="0" smtClean="0">
                  <a:latin typeface="Constantia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</m:t>
                    </m:r>
                  </m:oMath>
                </a14:m>
                <a:r>
                  <a:rPr lang="en-US" dirty="0" smtClean="0">
                    <a:latin typeface="Constantia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latin typeface="Constantia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Constant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28" t="-280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6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>
                <a:latin typeface="Constantia" pitchFamily="18" charset="0"/>
              </a:rPr>
              <a:t>Estimating the Average Number of Customers in the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dirty="0" smtClean="0">
                    <a:latin typeface="Constantia" pitchFamily="18" charset="0"/>
                  </a:rPr>
                  <a:t>So the estimated average number of customers would be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onstantia" pitchFamily="18" charset="0"/>
                </a:endParaRPr>
              </a:p>
              <a:p>
                <a:pPr marL="0" indent="0" algn="ctr">
                  <a:buNone/>
                </a:pPr>
                <a:endParaRPr lang="en-US" dirty="0" smtClean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US" dirty="0">
                  <a:latin typeface="Constant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6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>
                <a:latin typeface="Constantia" pitchFamily="18" charset="0"/>
              </a:rPr>
              <a:t>Estimating the Average Number of Customers in the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Consider the sample simulation run</a:t>
            </a:r>
            <a:endParaRPr lang="en-US" dirty="0">
              <a:latin typeface="Constantia" pitchFamily="18" charset="0"/>
            </a:endParaRPr>
          </a:p>
          <a:p>
            <a:pPr marL="0" indent="0" algn="ctr">
              <a:buNone/>
            </a:pPr>
            <a:endParaRPr lang="en-US" dirty="0" smtClean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Constant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7" y="2458446"/>
            <a:ext cx="5877746" cy="3620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37" y="2545983"/>
            <a:ext cx="5151204" cy="1276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37" y="4273491"/>
            <a:ext cx="4920201" cy="481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95475" y="5186597"/>
                <a:ext cx="3882453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9.9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8.6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=1.15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75" y="5186597"/>
                <a:ext cx="3882453" cy="63478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6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>
                <a:latin typeface="Constantia" pitchFamily="18" charset="0"/>
              </a:rPr>
              <a:t>Estimating the Average Number of Customers in the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Consider the sample simulation run</a:t>
            </a:r>
            <a:endParaRPr lang="en-US" dirty="0">
              <a:latin typeface="Constantia" pitchFamily="18" charset="0"/>
            </a:endParaRPr>
          </a:p>
          <a:p>
            <a:pPr marL="0" indent="0" algn="ctr">
              <a:buNone/>
            </a:pPr>
            <a:endParaRPr lang="en-US" dirty="0" smtClean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Constant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7" y="2458446"/>
            <a:ext cx="5877746" cy="3620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55436" y="5289517"/>
                <a:ext cx="3882453" cy="102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436" y="5289517"/>
                <a:ext cx="3882453" cy="102111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610662" y="2308485"/>
            <a:ext cx="5306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We are considering the area under the Q(t) curve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“Area under the curve” is an integral</a:t>
            </a:r>
            <a:endParaRPr lang="en-US" sz="2400" dirty="0">
              <a:latin typeface="Constant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05534" y="3712561"/>
                <a:ext cx="3882453" cy="109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534" y="3712561"/>
                <a:ext cx="3882453" cy="10996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9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Expected Utilization of the server</a:t>
            </a:r>
            <a:endParaRPr lang="en-US" dirty="0">
              <a:latin typeface="Constant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4959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dirty="0" smtClean="0">
                    <a:latin typeface="Constantia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latin typeface="Constantia" pitchFamily="18" charset="0"/>
                  </a:rPr>
                  <a:t> : Expected utilization of the server (expected proportion of time the server is busy)</a:t>
                </a: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latin typeface="Constantia" pitchFamily="18" charset="0"/>
                  </a:rPr>
                  <a:t> : Observed proportion of time the server is busy</a:t>
                </a:r>
              </a:p>
              <a:p>
                <a:pPr>
                  <a:buFont typeface="Wingdings" pitchFamily="2" charset="2"/>
                  <a:buChar char="§"/>
                </a:pPr>
                <a:endParaRPr lang="en-US" dirty="0" smtClean="0">
                  <a:latin typeface="Constantia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1,      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𝑡h𝑒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𝑠𝑒𝑟𝑣𝑒𝑟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𝑏𝑢𝑠𝑦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𝑡𝑖𝑚𝑒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0,       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𝑡h𝑒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𝑠𝑒𝑟𝑣𝑒𝑟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𝑖𝑑𝑙𝑒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𝑡𝑖𝑚𝑒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>
                  <a:latin typeface="Constantia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latin typeface="Constantia" pitchFamily="18" charset="0"/>
                  </a:rPr>
                  <a:t> could be expressed as the proportion of time that B(t) is equal to 1.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US" dirty="0">
                  <a:latin typeface="Constant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4959"/>
              </a:xfrm>
              <a:blipFill rotWithShape="1">
                <a:blip r:embed="rId2"/>
                <a:stretch>
                  <a:fillRect l="-1043" t="-2733" b="-8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35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Single Server Queue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58A4EB2-53EE-4EB7-858A-63DB6BE2E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99" y="1067523"/>
            <a:ext cx="8765822" cy="493077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xmlns="" id="{68873F59-872D-44BF-A0D5-D18608FAA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5" y="2227383"/>
            <a:ext cx="1495634" cy="43154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9762233-3713-45C6-BC08-C71A4A31BD5B}"/>
              </a:ext>
            </a:extLst>
          </p:cNvPr>
          <p:cNvCxnSpPr/>
          <p:nvPr/>
        </p:nvCxnSpPr>
        <p:spPr>
          <a:xfrm flipV="1">
            <a:off x="2432199" y="3760839"/>
            <a:ext cx="1219382" cy="23597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A749003-928C-40D8-95D4-DADA6DA585D6}"/>
              </a:ext>
            </a:extLst>
          </p:cNvPr>
          <p:cNvSpPr txBox="1"/>
          <p:nvPr/>
        </p:nvSpPr>
        <p:spPr>
          <a:xfrm rot="20908318">
            <a:off x="2427456" y="3345719"/>
            <a:ext cx="109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tantia" panose="02030602050306030303" pitchFamily="18" charset="0"/>
              </a:rPr>
              <a:t>Arrival</a:t>
            </a:r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xmlns="" id="{95D1EA1A-2BA2-4D38-8411-DCF276D9C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344" y="2698239"/>
            <a:ext cx="1105054" cy="365811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9038D9B-9EAA-4B17-AC53-83442344B19E}"/>
              </a:ext>
            </a:extLst>
          </p:cNvPr>
          <p:cNvCxnSpPr>
            <a:cxnSpLocks/>
          </p:cNvCxnSpPr>
          <p:nvPr/>
        </p:nvCxnSpPr>
        <p:spPr>
          <a:xfrm>
            <a:off x="8261527" y="4385096"/>
            <a:ext cx="1462074" cy="4086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C98D79-0060-4D99-9457-BCDA7BD8CD8C}"/>
              </a:ext>
            </a:extLst>
          </p:cNvPr>
          <p:cNvSpPr txBox="1"/>
          <p:nvPr/>
        </p:nvSpPr>
        <p:spPr>
          <a:xfrm rot="909021">
            <a:off x="8098252" y="4671957"/>
            <a:ext cx="154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tantia" panose="02030602050306030303" pitchFamily="18" charset="0"/>
              </a:rPr>
              <a:t>Departure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6215B4E-E45B-4064-93FA-AC4AE62754F8}"/>
              </a:ext>
            </a:extLst>
          </p:cNvPr>
          <p:cNvSpPr txBox="1"/>
          <p:nvPr/>
        </p:nvSpPr>
        <p:spPr>
          <a:xfrm>
            <a:off x="8321037" y="1461875"/>
            <a:ext cx="1100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tantia" panose="02030602050306030303" pitchFamily="18" charset="0"/>
              </a:rPr>
              <a:t>Server</a:t>
            </a:r>
            <a:endParaRPr lang="en-US" b="1" dirty="0">
              <a:solidFill>
                <a:srgbClr val="FF0000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B5B25B3-D790-4DBD-8B5E-C5C1FC335E7A}"/>
              </a:ext>
            </a:extLst>
          </p:cNvPr>
          <p:cNvSpPr txBox="1"/>
          <p:nvPr/>
        </p:nvSpPr>
        <p:spPr>
          <a:xfrm>
            <a:off x="3868095" y="1461875"/>
            <a:ext cx="2813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Waiting Customer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1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 pitchFamily="18" charset="0"/>
              </a:rPr>
              <a:t>Expected Utilization of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Consider the following simulation run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Constant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75" y="2829297"/>
            <a:ext cx="4474414" cy="611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7" y="2583407"/>
            <a:ext cx="6946128" cy="351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8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Continuous and Discrete Time Statistics 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Discrete Time Statistics 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Average delay in the queue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Continuous Time Statistics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Average number of customers in the queue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Expected server utilization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SIMULATION OF A SINGLE-SERVER QUEUEING SYSTEM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716" y="1825625"/>
            <a:ext cx="9212415" cy="439529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Arrival of a customer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server is idle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then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-s/he enters service immediately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-his/her service time is calculated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lse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-s/he joins the end of the queue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Departure of a customer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queue is non-empty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then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-server allows the first customer to go for the service (FIFO manner)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-his/her service time in calculated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lse</a:t>
            </a:r>
          </a:p>
          <a:p>
            <a:pPr marL="457200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-server remains idle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2" y="1849313"/>
            <a:ext cx="2191394" cy="447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72" y="618703"/>
            <a:ext cx="6707640" cy="1543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4" y="2476763"/>
            <a:ext cx="5618810" cy="362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70" y="2781605"/>
            <a:ext cx="5944430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72" y="618703"/>
            <a:ext cx="6707640" cy="15432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99" y="2844397"/>
            <a:ext cx="8813290" cy="312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72" y="618703"/>
            <a:ext cx="6707640" cy="15432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99" y="2897642"/>
            <a:ext cx="8813290" cy="30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72" y="618703"/>
            <a:ext cx="6707640" cy="1543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4" y="2476763"/>
            <a:ext cx="5618810" cy="362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70" y="2781605"/>
            <a:ext cx="5944430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72" y="618703"/>
            <a:ext cx="6707640" cy="15432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99" y="2897642"/>
            <a:ext cx="8813290" cy="30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5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72" y="618703"/>
            <a:ext cx="6707640" cy="15432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25" y="2761818"/>
            <a:ext cx="8020385" cy="31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72" y="618703"/>
            <a:ext cx="6707640" cy="15432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59" y="2761818"/>
            <a:ext cx="7993516" cy="31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Single Server Queue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4507B11-3A40-4E5F-933A-6A60DE960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793" y="1911585"/>
            <a:ext cx="7253278" cy="313413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7CEFEF1-A540-4615-A628-567F209233F1}"/>
              </a:ext>
            </a:extLst>
          </p:cNvPr>
          <p:cNvSpPr txBox="1"/>
          <p:nvPr/>
        </p:nvSpPr>
        <p:spPr>
          <a:xfrm>
            <a:off x="104934" y="2098617"/>
            <a:ext cx="47611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onstantia" panose="02030602050306030303" pitchFamily="18" charset="0"/>
              </a:rPr>
              <a:t>Estimate the </a:t>
            </a:r>
            <a:r>
              <a:rPr lang="en-US" sz="2200" dirty="0">
                <a:solidFill>
                  <a:srgbClr val="C00000"/>
                </a:solidFill>
                <a:latin typeface="Constantia" panose="02030602050306030303" pitchFamily="18" charset="0"/>
              </a:rPr>
              <a:t>average delay</a:t>
            </a:r>
            <a:r>
              <a:rPr lang="en-US" sz="2200" dirty="0">
                <a:latin typeface="Constantia" panose="02030602050306030303" pitchFamily="18" charset="0"/>
              </a:rPr>
              <a:t> in queue</a:t>
            </a:r>
          </a:p>
          <a:p>
            <a:r>
              <a:rPr lang="en-US" sz="2200" dirty="0">
                <a:latin typeface="Constantia" panose="02030602050306030303" pitchFamily="18" charset="0"/>
              </a:rPr>
              <a:t>for an arriving customer.</a:t>
            </a:r>
          </a:p>
          <a:p>
            <a:endParaRPr lang="en-US" sz="2200" dirty="0"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nstantia" panose="02030602050306030303" pitchFamily="18" charset="0"/>
              </a:rPr>
              <a:t>Analytic Solution exists for simple </a:t>
            </a:r>
          </a:p>
          <a:p>
            <a:r>
              <a:rPr lang="en-US" sz="2200" dirty="0">
                <a:latin typeface="Constantia" panose="02030602050306030303" pitchFamily="18" charset="0"/>
              </a:rPr>
              <a:t>case, but in real life there can be</a:t>
            </a:r>
          </a:p>
          <a:p>
            <a:r>
              <a:rPr lang="en-US" sz="2200" dirty="0">
                <a:latin typeface="Constantia" panose="02030602050306030303" pitchFamily="18" charset="0"/>
              </a:rPr>
              <a:t>different complexity.</a:t>
            </a:r>
          </a:p>
        </p:txBody>
      </p:sp>
    </p:spTree>
    <p:extLst>
      <p:ext uri="{BB962C8B-B14F-4D97-AF65-F5344CB8AC3E}">
        <p14:creationId xmlns:p14="http://schemas.microsoft.com/office/powerpoint/2010/main" val="18878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72" y="618703"/>
            <a:ext cx="6707640" cy="15432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59" y="2764467"/>
            <a:ext cx="7993516" cy="315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72" y="618703"/>
            <a:ext cx="6707640" cy="15432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59" y="2827359"/>
            <a:ext cx="7993516" cy="30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8" y="281637"/>
            <a:ext cx="5629337" cy="617912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84" y="153478"/>
            <a:ext cx="4201797" cy="6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Home Task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Implement the full C Program given in 1.4.4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Give its name “</a:t>
            </a:r>
            <a:r>
              <a:rPr lang="en-US" dirty="0" err="1" smtClean="0">
                <a:latin typeface="Constantia" pitchFamily="18" charset="0"/>
              </a:rPr>
              <a:t>YourStudentID_Original.c</a:t>
            </a:r>
            <a:r>
              <a:rPr lang="en-US" dirty="0" smtClean="0">
                <a:latin typeface="Constantia" pitchFamily="18" charset="0"/>
              </a:rPr>
              <a:t>”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Change the code for fixed time end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Give its name “</a:t>
            </a:r>
            <a:r>
              <a:rPr lang="en-US" dirty="0" err="1" smtClean="0">
                <a:latin typeface="Constantia" pitchFamily="18" charset="0"/>
              </a:rPr>
              <a:t>YourStudentID_FixedTimeEnd.c</a:t>
            </a:r>
            <a:r>
              <a:rPr lang="en-US" dirty="0" smtClean="0">
                <a:latin typeface="Constantia" pitchFamily="18" charset="0"/>
              </a:rPr>
              <a:t>”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onstantia" pitchFamily="18" charset="0"/>
              </a:rPr>
              <a:t>Make a folder named “</a:t>
            </a:r>
            <a:r>
              <a:rPr lang="en-US" dirty="0" err="1" smtClean="0">
                <a:latin typeface="Constantia" pitchFamily="18" charset="0"/>
              </a:rPr>
              <a:t>YourStudentID</a:t>
            </a:r>
            <a:r>
              <a:rPr lang="en-US" dirty="0" smtClean="0">
                <a:latin typeface="Constantia" pitchFamily="18" charset="0"/>
              </a:rPr>
              <a:t>”, zip and upload it</a:t>
            </a: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Different Issues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Inter-arrival and service time generation using random </a:t>
            </a:r>
            <a:r>
              <a:rPr lang="en-US" sz="2400" dirty="0" err="1" smtClean="0">
                <a:latin typeface="Constantia" pitchFamily="18" charset="0"/>
              </a:rPr>
              <a:t>variates</a:t>
            </a:r>
            <a:endParaRPr lang="en-US" sz="2400" dirty="0" smtClean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Waiting time in the system </a:t>
            </a:r>
            <a:r>
              <a:rPr lang="en-US" sz="2400" dirty="0" err="1" smtClean="0">
                <a:latin typeface="Constantia" pitchFamily="18" charset="0"/>
              </a:rPr>
              <a:t>vs</a:t>
            </a:r>
            <a:r>
              <a:rPr lang="en-US" sz="2400" dirty="0" smtClean="0">
                <a:latin typeface="Constantia" pitchFamily="18" charset="0"/>
              </a:rPr>
              <a:t> waiting time in the queue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Event determination through event graph</a:t>
            </a:r>
            <a:endParaRPr lang="en-US" sz="2400" dirty="0">
              <a:latin typeface="Constant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65" y="3247345"/>
            <a:ext cx="587774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52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Event determination through Event Graph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Thin jagged arrow: End event is scheduled initially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Heavy smooth arrow: End event may be scheduled from beginning event non-zero amount of time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Thin smooth arrow: End event potentially scheduled from beginning event without any intervening time</a:t>
            </a:r>
            <a:endParaRPr lang="en-US" sz="2400" dirty="0">
              <a:latin typeface="Constant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94" y="4767690"/>
            <a:ext cx="1142857" cy="5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087" y="4881975"/>
            <a:ext cx="685714" cy="361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27" y="4934356"/>
            <a:ext cx="714286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87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 pitchFamily="18" charset="0"/>
              </a:rPr>
              <a:t>Event determination through Event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The Event graph for single server queuing system</a:t>
            </a:r>
            <a:endParaRPr lang="en-US" sz="2400" dirty="0">
              <a:latin typeface="Constant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65" y="3247345"/>
            <a:ext cx="587774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80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Event determination through Event Graph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Same system with an alternative event graph</a:t>
            </a:r>
            <a:endParaRPr lang="en-US" sz="2400" dirty="0">
              <a:latin typeface="Constant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65" y="3267856"/>
            <a:ext cx="6697752" cy="193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21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 pitchFamily="18" charset="0"/>
              </a:rPr>
              <a:t>Event determination through Event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nstantia" pitchFamily="18" charset="0"/>
              </a:rPr>
              <a:t>Event graph for the same system using fixed time end</a:t>
            </a:r>
          </a:p>
          <a:p>
            <a:r>
              <a:rPr lang="en-US" sz="2400" dirty="0" smtClean="0">
                <a:latin typeface="Constantia" pitchFamily="18" charset="0"/>
              </a:rPr>
              <a:t>Initialization rule: Decomposing into  strongly connected components</a:t>
            </a:r>
            <a:endParaRPr lang="en-US" sz="2400" dirty="0">
              <a:latin typeface="Constantia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93" y="2732290"/>
            <a:ext cx="5801194" cy="38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44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25" y="365125"/>
            <a:ext cx="11242623" cy="1325563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SIMULATION OF AN INVENTORY SYSTEM</a:t>
            </a:r>
            <a:endParaRPr lang="en-US" dirty="0">
              <a:latin typeface="Constantia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63446"/>
            <a:ext cx="12246967" cy="349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7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Single Server Queue: State Variables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r>
              <a:rPr lang="en-US" altLang="en-US" b="1" dirty="0">
                <a:latin typeface="Constantia" panose="02030602050306030303" pitchFamily="18" charset="0"/>
              </a:rPr>
              <a:t>Status of Server</a:t>
            </a:r>
          </a:p>
          <a:p>
            <a:pPr lvl="1"/>
            <a:endParaRPr lang="en-US" altLang="en-US" sz="200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lvl="1"/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To determine upon a customer’s arrival, whether the customer can be served or must join in the queue</a:t>
            </a:r>
          </a:p>
          <a:p>
            <a:pPr lvl="1"/>
            <a:endParaRPr lang="en-US" altLang="en-US" sz="500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altLang="en-US" b="1" dirty="0">
                <a:latin typeface="Constantia" panose="02030602050306030303" pitchFamily="18" charset="0"/>
              </a:rPr>
              <a:t>Number of customers waiting in the queue</a:t>
            </a:r>
          </a:p>
          <a:p>
            <a:pPr lvl="1"/>
            <a:endParaRPr lang="en-US" altLang="en-US" sz="200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lvl="1"/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To determine after completing service to a customer, whether the server become idle or start serving the first customer in the queue</a:t>
            </a:r>
          </a:p>
          <a:p>
            <a:endParaRPr lang="en-US" altLang="en-US" sz="500" dirty="0">
              <a:latin typeface="Constantia" panose="02030602050306030303" pitchFamily="18" charset="0"/>
            </a:endParaRPr>
          </a:p>
          <a:p>
            <a:r>
              <a:rPr lang="en-US" altLang="en-US" b="1" dirty="0">
                <a:latin typeface="Constantia" panose="02030602050306030303" pitchFamily="18" charset="0"/>
              </a:rPr>
              <a:t>Time of arrival of each person waiting in queue</a:t>
            </a:r>
          </a:p>
          <a:p>
            <a:endParaRPr lang="en-US" altLang="en-US" sz="200" dirty="0">
              <a:latin typeface="Constantia" panose="02030602050306030303" pitchFamily="18" charset="0"/>
            </a:endParaRPr>
          </a:p>
          <a:p>
            <a:pPr lvl="1"/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To computer delay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Problem Statement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Simulation for a company for next n months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  <a:latin typeface="Constantia" pitchFamily="18" charset="0"/>
              </a:rPr>
              <a:t>Times between demands </a:t>
            </a:r>
            <a:r>
              <a:rPr lang="en-US" sz="2400" dirty="0" smtClean="0">
                <a:latin typeface="Constantia" pitchFamily="18" charset="0"/>
              </a:rPr>
              <a:t>– IID exponential random variables (with a mean of 0.1 month)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onstantia" pitchFamily="18" charset="0"/>
              </a:rPr>
              <a:t>Sizes of demands, D </a:t>
            </a:r>
            <a:r>
              <a:rPr lang="en-US" sz="2400" dirty="0" smtClean="0">
                <a:latin typeface="Constantia" pitchFamily="18" charset="0"/>
              </a:rPr>
              <a:t>– IID random variables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onstantia" pitchFamily="18" charset="0"/>
              </a:rPr>
              <a:t>Order cost </a:t>
            </a:r>
            <a:r>
              <a:rPr lang="en-US" sz="2400" dirty="0" smtClean="0">
                <a:latin typeface="Constantia" pitchFamily="18" charset="0"/>
              </a:rPr>
              <a:t>= </a:t>
            </a:r>
            <a:r>
              <a:rPr lang="en-US" sz="2400" dirty="0" err="1" smtClean="0">
                <a:latin typeface="Constantia" pitchFamily="18" charset="0"/>
              </a:rPr>
              <a:t>K+iZ</a:t>
            </a:r>
            <a:endParaRPr lang="en-US" sz="2400" dirty="0" smtClean="0">
              <a:latin typeface="Constantia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Constantia" pitchFamily="18" charset="0"/>
              </a:rPr>
              <a:t>K is the setup cost, i is per item variable cost, Z is the number of items ordered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Constantia" pitchFamily="18" charset="0"/>
              </a:rPr>
              <a:t>If Z = 0, then Order cost= 0</a:t>
            </a:r>
            <a:endParaRPr lang="en-US" sz="2000" dirty="0">
              <a:latin typeface="Constant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28" y="3515316"/>
            <a:ext cx="2619741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53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Problem Statement</a:t>
            </a:r>
            <a:endParaRPr lang="en-US" dirty="0">
              <a:latin typeface="Constant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74049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400" b="1" dirty="0" smtClean="0">
                    <a:solidFill>
                      <a:srgbClr val="002060"/>
                    </a:solidFill>
                    <a:latin typeface="Constantia" pitchFamily="18" charset="0"/>
                  </a:rPr>
                  <a:t>Delivery lag/lead time</a:t>
                </a:r>
                <a:r>
                  <a:rPr lang="en-US" sz="2400" dirty="0" smtClean="0">
                    <a:latin typeface="Constantia" pitchFamily="18" charset="0"/>
                  </a:rPr>
                  <a:t>: Random variable with uniform random distribution (between 0.5 to 1 month)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b="1" dirty="0">
                    <a:solidFill>
                      <a:srgbClr val="002060"/>
                    </a:solidFill>
                    <a:latin typeface="Constantia" pitchFamily="18" charset="0"/>
                  </a:rPr>
                  <a:t>Stationary Ordering Policy (</a:t>
                </a:r>
                <a:r>
                  <a:rPr lang="en-US" sz="2400" b="1" dirty="0" err="1">
                    <a:solidFill>
                      <a:srgbClr val="002060"/>
                    </a:solidFill>
                    <a:latin typeface="Constantia" pitchFamily="18" charset="0"/>
                  </a:rPr>
                  <a:t>s,S</a:t>
                </a:r>
                <a:r>
                  <a:rPr lang="en-US" sz="2400" b="1" dirty="0">
                    <a:solidFill>
                      <a:srgbClr val="002060"/>
                    </a:solidFill>
                    <a:latin typeface="Constantia" pitchFamily="18" charset="0"/>
                  </a:rPr>
                  <a:t>)</a:t>
                </a:r>
                <a:r>
                  <a:rPr lang="en-US" sz="2400" dirty="0" smtClean="0">
                    <a:latin typeface="Constantia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n-US" sz="2400" dirty="0" smtClean="0"/>
                  <a:t>Z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e>
                            <m:r>
                              <a:rPr lang="en-US" sz="2400" i="1" smtClean="0">
                                <a:latin typeface="Cambria Math"/>
                              </a:rPr>
                              <m:t>&amp;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        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US" sz="2000" dirty="0" smtClean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</a:rPr>
                  <a:t>For holding and shortage cost, I(t),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Constantia" pitchFamily="18" charset="0"/>
                  </a:rPr>
                  <a:t> and </a:t>
                </a:r>
                <a:r>
                  <a:rPr lang="en-US" sz="2400" dirty="0">
                    <a:latin typeface="Constantia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Constantia" pitchFamily="18" charset="0"/>
                  </a:rPr>
                  <a:t> are required</a:t>
                </a: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Constantia" pitchFamily="18" charset="0"/>
                  </a:rPr>
                  <a:t>: </a:t>
                </a:r>
                <a:r>
                  <a:rPr lang="en-US" sz="2400" b="1" dirty="0">
                    <a:solidFill>
                      <a:srgbClr val="002060"/>
                    </a:solidFill>
                    <a:latin typeface="Constantia" pitchFamily="18" charset="0"/>
                  </a:rPr>
                  <a:t>Inventory level </a:t>
                </a:r>
                <a:r>
                  <a:rPr lang="en-US" sz="2400" dirty="0" smtClean="0">
                    <a:latin typeface="Constantia" pitchFamily="18" charset="0"/>
                  </a:rPr>
                  <a:t>at time t</a:t>
                </a: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 smtClean="0">
                    <a:latin typeface="Constantia" pitchFamily="18" charset="0"/>
                  </a:rPr>
                  <a:t>: number of items physically in the inventory at time t</a:t>
                </a: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 smtClean="0">
                    <a:latin typeface="Constantia" pitchFamily="18" charset="0"/>
                  </a:rPr>
                  <a:t>: backlog at time t</a:t>
                </a:r>
                <a:endParaRPr lang="en-US" sz="2400" dirty="0">
                  <a:latin typeface="Constant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74049" cy="4351338"/>
              </a:xfrm>
              <a:blipFill rotWithShape="1">
                <a:blip r:embed="rId2"/>
                <a:stretch>
                  <a:fillRect l="-72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089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Problem Statement</a:t>
            </a:r>
            <a:endParaRPr lang="en-US" dirty="0">
              <a:latin typeface="Constantia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8" y="1546411"/>
            <a:ext cx="10822999" cy="4914350"/>
          </a:xfrm>
        </p:spPr>
      </p:pic>
    </p:spTree>
    <p:extLst>
      <p:ext uri="{BB962C8B-B14F-4D97-AF65-F5344CB8AC3E}">
        <p14:creationId xmlns:p14="http://schemas.microsoft.com/office/powerpoint/2010/main" val="288482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Problem Statement</a:t>
            </a:r>
            <a:endParaRPr lang="en-US" dirty="0">
              <a:latin typeface="Constant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74049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</a:rPr>
                  <a:t>Time-average (per month) number of items hold in inventory for the n-month period 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nary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b="1" dirty="0" smtClean="0">
                    <a:solidFill>
                      <a:srgbClr val="002060"/>
                    </a:solidFill>
                    <a:latin typeface="Constantia" pitchFamily="18" charset="0"/>
                  </a:rPr>
                  <a:t>Average holding cost </a:t>
                </a:r>
                <a:r>
                  <a:rPr lang="en-US" sz="2400" dirty="0" smtClean="0">
                    <a:latin typeface="Constantia" pitchFamily="18" charset="0"/>
                  </a:rPr>
                  <a:t>(per month)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Constantia" pitchFamily="18" charset="0"/>
                  </a:rPr>
                  <a:t>, where h is the holding cost per item (per month)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</a:rPr>
                  <a:t>Time-average (per month) number of items in backlog 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nary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𝑑𝑡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b="1" dirty="0">
                    <a:solidFill>
                      <a:srgbClr val="002060"/>
                    </a:solidFill>
                    <a:latin typeface="Constantia" pitchFamily="18" charset="0"/>
                  </a:rPr>
                  <a:t>Average </a:t>
                </a:r>
                <a:r>
                  <a:rPr lang="en-US" sz="2400" b="1" dirty="0" smtClean="0">
                    <a:solidFill>
                      <a:srgbClr val="002060"/>
                    </a:solidFill>
                    <a:latin typeface="Constantia" pitchFamily="18" charset="0"/>
                  </a:rPr>
                  <a:t>backlog/shortage </a:t>
                </a:r>
                <a:r>
                  <a:rPr lang="en-US" sz="2400" b="1" dirty="0">
                    <a:solidFill>
                      <a:srgbClr val="002060"/>
                    </a:solidFill>
                    <a:latin typeface="Constantia" pitchFamily="18" charset="0"/>
                  </a:rPr>
                  <a:t>cost </a:t>
                </a:r>
                <a:r>
                  <a:rPr lang="en-US" sz="2400" dirty="0" smtClean="0">
                    <a:latin typeface="Constantia" pitchFamily="18" charset="0"/>
                  </a:rPr>
                  <a:t>(per month)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/>
                        <a:ea typeface="Cambria Math"/>
                      </a:rPr>
                      <m:t>π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Constantia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400" dirty="0" smtClean="0">
                    <a:latin typeface="Constantia" pitchFamily="18" charset="0"/>
                  </a:rPr>
                  <a:t> is the backlog cost per item (per month)</a:t>
                </a:r>
                <a:endParaRPr lang="en-US" sz="2400" dirty="0">
                  <a:latin typeface="Constant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74049" cy="4351338"/>
              </a:xfrm>
              <a:blipFill rotWithShape="1">
                <a:blip r:embed="rId2"/>
                <a:stretch>
                  <a:fillRect l="-722" t="-196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9578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Problem Statement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4049" cy="460515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  <a:latin typeface="Constantia" pitchFamily="18" charset="0"/>
              </a:rPr>
              <a:t>State Variables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Constantia" pitchFamily="18" charset="0"/>
              </a:rPr>
              <a:t>Inventory level I(t)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Constantia" pitchFamily="18" charset="0"/>
              </a:rPr>
              <a:t>Amount of an outstanding order (from the company to the supplier)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Constantia" pitchFamily="18" charset="0"/>
              </a:rPr>
              <a:t>Time of the last event</a:t>
            </a:r>
          </a:p>
          <a:p>
            <a:pPr lvl="1">
              <a:buFont typeface="Wingdings" pitchFamily="2" charset="2"/>
              <a:buChar char="§"/>
            </a:pPr>
            <a:endParaRPr lang="en-US" sz="2000" dirty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Initially,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Constantia" pitchFamily="18" charset="0"/>
              </a:rPr>
              <a:t>there is a certain inventory level, e.g., I(0) = 60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Constantia" pitchFamily="18" charset="0"/>
              </a:rPr>
              <a:t>No order outstanding</a:t>
            </a:r>
          </a:p>
          <a:p>
            <a:pPr marL="457200" lvl="1" indent="0">
              <a:buNone/>
            </a:pPr>
            <a:endParaRPr lang="en-US" sz="2000" dirty="0" smtClean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Simulation is done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Constantia" pitchFamily="18" charset="0"/>
              </a:rPr>
              <a:t>For a fixed time period, e.g., n = 120 months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Constantia" pitchFamily="18" charset="0"/>
              </a:rPr>
              <a:t>To compute the total cost per month (ordering cost, holding cost and backlog/shortage cost) for different inventory policy (</a:t>
            </a:r>
            <a:r>
              <a:rPr lang="en-US" sz="2000" dirty="0" err="1" smtClean="0">
                <a:latin typeface="Constantia" pitchFamily="18" charset="0"/>
              </a:rPr>
              <a:t>s,S</a:t>
            </a:r>
            <a:r>
              <a:rPr lang="en-US" sz="2000" dirty="0" smtClean="0">
                <a:latin typeface="Constantia" pitchFamily="18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5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Event</a:t>
            </a:r>
            <a:endParaRPr lang="en-US" dirty="0">
              <a:latin typeface="Constantia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565676"/>
              </p:ext>
            </p:extLst>
          </p:nvPr>
        </p:nvGraphicFramePr>
        <p:xfrm>
          <a:off x="223610" y="1825625"/>
          <a:ext cx="6282128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3387"/>
                <a:gridCol w="1918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nstantia" pitchFamily="18" charset="0"/>
                        </a:rPr>
                        <a:t>Event Description</a:t>
                      </a:r>
                      <a:endParaRPr lang="en-US" b="1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nstantia" pitchFamily="18" charset="0"/>
                        </a:rPr>
                        <a:t>Event Type</a:t>
                      </a:r>
                      <a:endParaRPr lang="en-US" b="1" dirty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tantia" pitchFamily="18" charset="0"/>
                        </a:rPr>
                        <a:t>Arrival of an order to the company</a:t>
                      </a:r>
                      <a:r>
                        <a:rPr lang="en-US" baseline="0" dirty="0" smtClean="0">
                          <a:latin typeface="Constantia" pitchFamily="18" charset="0"/>
                        </a:rPr>
                        <a:t> from the supplier</a:t>
                      </a:r>
                      <a:endParaRPr lang="en-US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tantia" pitchFamily="18" charset="0"/>
                        </a:rPr>
                        <a:t>1</a:t>
                      </a:r>
                      <a:endParaRPr lang="en-US" dirty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tantia" pitchFamily="18" charset="0"/>
                        </a:rPr>
                        <a:t>Demand for the product</a:t>
                      </a:r>
                      <a:r>
                        <a:rPr lang="en-US" baseline="0" dirty="0" smtClean="0">
                          <a:latin typeface="Constantia" pitchFamily="18" charset="0"/>
                        </a:rPr>
                        <a:t> from a customer</a:t>
                      </a:r>
                      <a:endParaRPr lang="en-US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tantia" pitchFamily="18" charset="0"/>
                        </a:rPr>
                        <a:t>2</a:t>
                      </a:r>
                      <a:endParaRPr lang="en-US" dirty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tantia" pitchFamily="18" charset="0"/>
                        </a:rPr>
                        <a:t>End of the simulation after n months</a:t>
                      </a:r>
                      <a:endParaRPr lang="en-US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tantia" pitchFamily="18" charset="0"/>
                        </a:rPr>
                        <a:t>3</a:t>
                      </a:r>
                      <a:endParaRPr lang="en-US" dirty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tantia" pitchFamily="18" charset="0"/>
                        </a:rPr>
                        <a:t>Inventory evaluation (possibly</a:t>
                      </a:r>
                      <a:r>
                        <a:rPr lang="en-US" baseline="0" dirty="0" smtClean="0">
                          <a:latin typeface="Constantia" pitchFamily="18" charset="0"/>
                        </a:rPr>
                        <a:t> </a:t>
                      </a:r>
                      <a:r>
                        <a:rPr lang="en-US" dirty="0" smtClean="0">
                          <a:latin typeface="Constantia" pitchFamily="18" charset="0"/>
                        </a:rPr>
                        <a:t>ordering too)</a:t>
                      </a:r>
                      <a:r>
                        <a:rPr lang="en-US" baseline="0" dirty="0" smtClean="0">
                          <a:latin typeface="Constantia" pitchFamily="18" charset="0"/>
                        </a:rPr>
                        <a:t> at the beginning of a month</a:t>
                      </a:r>
                      <a:endParaRPr lang="en-US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tantia" pitchFamily="18" charset="0"/>
                        </a:rPr>
                        <a:t>4</a:t>
                      </a:r>
                      <a:endParaRPr lang="en-US" dirty="0">
                        <a:latin typeface="Constant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877" y="1708882"/>
            <a:ext cx="5180122" cy="30769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4577" y="5066675"/>
            <a:ext cx="491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tantia" pitchFamily="18" charset="0"/>
              </a:rPr>
              <a:t>Ordering of Events is important.</a:t>
            </a:r>
            <a:endParaRPr lang="en-US" sz="24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91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Random </a:t>
            </a:r>
            <a:r>
              <a:rPr lang="en-US" dirty="0" err="1" smtClean="0">
                <a:latin typeface="Constantia" pitchFamily="18" charset="0"/>
              </a:rPr>
              <a:t>Variates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  <a:latin typeface="Constantia" pitchFamily="18" charset="0"/>
              </a:rPr>
              <a:t>Inter-demand times </a:t>
            </a:r>
            <a:r>
              <a:rPr lang="en-US" sz="2400" dirty="0" smtClean="0">
                <a:latin typeface="Constantia" pitchFamily="18" charset="0"/>
              </a:rPr>
              <a:t>: IID </a:t>
            </a:r>
            <a:r>
              <a:rPr lang="en-US" sz="2400" b="1" dirty="0" smtClean="0">
                <a:solidFill>
                  <a:srgbClr val="00B050"/>
                </a:solidFill>
                <a:latin typeface="Constantia" pitchFamily="18" charset="0"/>
              </a:rPr>
              <a:t>exponential</a:t>
            </a:r>
            <a:r>
              <a:rPr lang="en-US" sz="2400" dirty="0" smtClean="0">
                <a:latin typeface="Constantia" pitchFamily="18" charset="0"/>
              </a:rPr>
              <a:t> distribution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  <a:latin typeface="Constantia" pitchFamily="18" charset="0"/>
              </a:rPr>
              <a:t>Demand-size, D</a:t>
            </a:r>
            <a:r>
              <a:rPr lang="en-US" sz="2400" dirty="0" smtClean="0">
                <a:latin typeface="Constantia" pitchFamily="18" charset="0"/>
              </a:rPr>
              <a:t>: Random </a:t>
            </a:r>
            <a:r>
              <a:rPr lang="en-US" sz="2400" dirty="0" err="1" smtClean="0">
                <a:latin typeface="Constantia" pitchFamily="18" charset="0"/>
              </a:rPr>
              <a:t>variate</a:t>
            </a:r>
            <a:r>
              <a:rPr lang="en-US" sz="2400" dirty="0" smtClean="0">
                <a:latin typeface="Constantia" pitchFamily="18" charset="0"/>
              </a:rPr>
              <a:t> with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onstantia" pitchFamily="18" charset="0"/>
              </a:rPr>
              <a:t>Delivery Lags</a:t>
            </a:r>
            <a:r>
              <a:rPr lang="en-US" sz="2400" dirty="0" smtClean="0">
                <a:latin typeface="Constantia" pitchFamily="18" charset="0"/>
              </a:rPr>
              <a:t>: </a:t>
            </a:r>
            <a:r>
              <a:rPr lang="en-US" sz="2400" b="1" dirty="0" smtClean="0">
                <a:solidFill>
                  <a:srgbClr val="00B050"/>
                </a:solidFill>
                <a:latin typeface="Constantia" pitchFamily="18" charset="0"/>
              </a:rPr>
              <a:t>Uniform Distribution </a:t>
            </a:r>
            <a:r>
              <a:rPr lang="en-US" sz="2400" dirty="0" smtClean="0">
                <a:latin typeface="Constantia" pitchFamily="18" charset="0"/>
              </a:rPr>
              <a:t>over interval [</a:t>
            </a:r>
            <a:r>
              <a:rPr lang="en-US" sz="2400" dirty="0" err="1" smtClean="0">
                <a:latin typeface="Constantia" pitchFamily="18" charset="0"/>
              </a:rPr>
              <a:t>a,b</a:t>
            </a:r>
            <a:r>
              <a:rPr lang="en-US" sz="2400" dirty="0" smtClean="0">
                <a:latin typeface="Constantia" pitchFamily="18" charset="0"/>
              </a:rPr>
              <a:t>]</a:t>
            </a:r>
            <a:endParaRPr lang="en-US" sz="2400" dirty="0">
              <a:latin typeface="Constant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29" y="2825763"/>
            <a:ext cx="2619741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Flow Charts</a:t>
            </a:r>
            <a:endParaRPr lang="en-US" dirty="0">
              <a:latin typeface="Constantia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06" y="1296226"/>
            <a:ext cx="2447839" cy="529944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13" y="299804"/>
            <a:ext cx="2162833" cy="6053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71" y="80774"/>
            <a:ext cx="3615784" cy="649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8961" cy="1325563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STEPS IN A SOUND SIMULATION STUDY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Formulate the problem and plan the study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Collect data and define a model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Is the assumptions valid?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Construct a computer program and verify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Make pilot runs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Is the programmed model valid?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Design experiments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Make production runs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Analyze output data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Document, present and use results</a:t>
            </a:r>
            <a:endParaRPr lang="en-US" sz="24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5306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8961" cy="1325563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Other Types of Simulation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Continuous Simulation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Combined Discrete-Continuous Simulation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Monte-Carlo Simulation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Spreadsheet Simulation</a:t>
            </a:r>
            <a:endParaRPr lang="en-US" sz="24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5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Single Server Queue: Events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r>
              <a:rPr lang="en-US" altLang="en-US" b="1" dirty="0">
                <a:latin typeface="Constantia" panose="02030602050306030303" pitchFamily="18" charset="0"/>
              </a:rPr>
              <a:t>Arrival of a customer </a:t>
            </a:r>
            <a:endParaRPr lang="en-US" altLang="en-US" sz="200" b="1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lvl="1"/>
            <a:r>
              <a:rPr lang="en-US" altLang="en-US" i="1" dirty="0">
                <a:latin typeface="Constantia" panose="02030602050306030303" pitchFamily="18" charset="0"/>
              </a:rPr>
              <a:t>Status of Server</a:t>
            </a:r>
            <a:r>
              <a:rPr lang="en-US" altLang="en-US" dirty="0">
                <a:latin typeface="Constantia" panose="02030602050306030303" pitchFamily="18" charset="0"/>
              </a:rPr>
              <a:t> can be changed from 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IDLE</a:t>
            </a:r>
            <a:r>
              <a:rPr lang="en-US" altLang="en-US" dirty="0">
                <a:latin typeface="Constantia" panose="02030602050306030303" pitchFamily="18" charset="0"/>
              </a:rPr>
              <a:t> to 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BUSY</a:t>
            </a:r>
          </a:p>
          <a:p>
            <a:pPr lvl="1"/>
            <a:r>
              <a:rPr lang="en-US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Number of Customers in Queue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 can be 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incremented by 1</a:t>
            </a:r>
          </a:p>
          <a:p>
            <a:pPr lvl="1"/>
            <a:endParaRPr lang="en-US" altLang="en-US" sz="500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altLang="en-US" b="1" dirty="0">
                <a:latin typeface="Constantia" panose="02030602050306030303" pitchFamily="18" charset="0"/>
              </a:rPr>
              <a:t>Service completion (and departure) of a customer </a:t>
            </a:r>
            <a:endParaRPr lang="en-US" altLang="en-US" sz="100" b="1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lvl="1"/>
            <a:r>
              <a:rPr lang="en-US" altLang="en-US" i="1" dirty="0">
                <a:latin typeface="Constantia" panose="02030602050306030303" pitchFamily="18" charset="0"/>
              </a:rPr>
              <a:t>Status of Server</a:t>
            </a:r>
            <a:r>
              <a:rPr lang="en-US" altLang="en-US" dirty="0">
                <a:latin typeface="Constantia" panose="02030602050306030303" pitchFamily="18" charset="0"/>
              </a:rPr>
              <a:t> can be changed from 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BUSY</a:t>
            </a:r>
            <a:r>
              <a:rPr lang="en-US" altLang="en-US" dirty="0">
                <a:latin typeface="Constantia" panose="02030602050306030303" pitchFamily="18" charset="0"/>
              </a:rPr>
              <a:t> to 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IDLE</a:t>
            </a:r>
          </a:p>
          <a:p>
            <a:pPr lvl="1"/>
            <a:r>
              <a:rPr lang="en-US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Number of Customers in Queue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 can be 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decremented by 1</a:t>
            </a:r>
          </a:p>
          <a:p>
            <a:pPr lvl="1"/>
            <a:endParaRPr lang="en-US" altLang="en-US" sz="500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r>
              <a:rPr lang="en-US" altLang="en-US" b="1" dirty="0">
                <a:latin typeface="Constantia" panose="02030602050306030303" pitchFamily="18" charset="0"/>
              </a:rPr>
              <a:t>There may be some events that do not change state variables</a:t>
            </a:r>
          </a:p>
          <a:p>
            <a:pPr lvl="1"/>
            <a:r>
              <a:rPr lang="en-US" altLang="en-US" i="1" dirty="0">
                <a:latin typeface="Constantia" panose="02030602050306030303" pitchFamily="18" charset="0"/>
              </a:rPr>
              <a:t>End of Simulation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9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8961" cy="1325563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Continuous Simulation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Constantia" pitchFamily="18" charset="0"/>
              </a:rPr>
              <a:t>State variables </a:t>
            </a:r>
            <a:r>
              <a:rPr lang="en-US" sz="2400" dirty="0" smtClean="0">
                <a:latin typeface="Constantia" pitchFamily="18" charset="0"/>
              </a:rPr>
              <a:t>change continuously with respect to </a:t>
            </a:r>
            <a:r>
              <a:rPr lang="en-US" sz="2400" b="1" dirty="0">
                <a:solidFill>
                  <a:srgbClr val="0070C0"/>
                </a:solidFill>
                <a:latin typeface="Constantia" pitchFamily="18" charset="0"/>
              </a:rPr>
              <a:t>time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Generally involve </a:t>
            </a:r>
            <a:r>
              <a:rPr lang="en-US" sz="2400" b="1" dirty="0">
                <a:solidFill>
                  <a:srgbClr val="0070C0"/>
                </a:solidFill>
                <a:latin typeface="Constantia" pitchFamily="18" charset="0"/>
              </a:rPr>
              <a:t>differential equations </a:t>
            </a:r>
            <a:r>
              <a:rPr lang="en-US" sz="2400" dirty="0" smtClean="0">
                <a:latin typeface="Constantia" pitchFamily="18" charset="0"/>
              </a:rPr>
              <a:t>that give relationships for the rate of change of the state variables with time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Analytical solutions are rare! Numerical solutions are used generally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Predator-prey model</a:t>
            </a:r>
            <a:endParaRPr lang="en-US" sz="24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511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8961" cy="1325563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Predator-prey model</a:t>
            </a:r>
            <a:endParaRPr lang="en-US" dirty="0">
              <a:latin typeface="Constant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</a:rPr>
                  <a:t>x(t) : number of individuals in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Constantia" pitchFamily="18" charset="0"/>
                  </a:rPr>
                  <a:t>prey</a:t>
                </a:r>
                <a:r>
                  <a:rPr lang="en-US" sz="2400" dirty="0" smtClean="0">
                    <a:latin typeface="Constantia" pitchFamily="18" charset="0"/>
                  </a:rPr>
                  <a:t> at time t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>
                    <a:latin typeface="Constantia" pitchFamily="18" charset="0"/>
                  </a:rPr>
                  <a:t>y</a:t>
                </a:r>
                <a:r>
                  <a:rPr lang="en-US" sz="2400" dirty="0" smtClean="0">
                    <a:latin typeface="Constantia" pitchFamily="18" charset="0"/>
                  </a:rPr>
                  <a:t>(t) : number of individuals in </a:t>
                </a:r>
                <a:r>
                  <a:rPr lang="en-US" sz="2400" b="1" dirty="0">
                    <a:solidFill>
                      <a:srgbClr val="0070C0"/>
                    </a:solidFill>
                    <a:latin typeface="Constantia" pitchFamily="18" charset="0"/>
                  </a:rPr>
                  <a:t>predator</a:t>
                </a:r>
                <a:r>
                  <a:rPr lang="en-US" sz="2400" dirty="0" smtClean="0">
                    <a:latin typeface="Constantia" pitchFamily="18" charset="0"/>
                  </a:rPr>
                  <a:t> at time t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</a:rPr>
                  <a:t>The overall rate of change of the prey population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𝑟𝑥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</a:rPr>
                        <m:t>𝑎𝑥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</a:rPr>
                  <a:t>The overall rate of change of the predator population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</a:rPr>
                        <m:t>𝑠𝑦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𝑏𝑥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>
                  <a:latin typeface="Constantia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Constantia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&gt;0 </m:t>
                      </m:r>
                      <m:r>
                        <a:rPr lang="en-US" sz="2400" b="0" i="1" smtClean="0">
                          <a:latin typeface="Cambria Math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&gt;0 ,  </m:t>
                      </m:r>
                      <m:r>
                        <a:rPr lang="en-US" sz="2400" b="0" i="1" smtClean="0">
                          <a:latin typeface="Cambria Math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𝑎𝑙𝑙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≥0</m:t>
                      </m:r>
                    </m:oMath>
                  </m:oMathPara>
                </a14:m>
                <a:endParaRPr lang="en-US" sz="2400" dirty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US" sz="2400" dirty="0">
                  <a:latin typeface="Constant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824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8961" cy="1325563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Predator-prey model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A sample figure for</a:t>
            </a:r>
          </a:p>
          <a:p>
            <a:pPr marL="0" indent="0">
              <a:buNone/>
            </a:pPr>
            <a:r>
              <a:rPr lang="en-US" sz="2400" dirty="0" smtClean="0">
                <a:latin typeface="Constantia" pitchFamily="18" charset="0"/>
              </a:rPr>
              <a:t>a particular setting</a:t>
            </a:r>
            <a:endParaRPr lang="en-US" sz="2400" dirty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Constant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07" y="1561839"/>
            <a:ext cx="4285999" cy="51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520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8961" cy="1325563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Combined Discrete-Continuous Simulation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Discrete change in continuous state variable caused by discrete event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Change in the relationship governing continuous state variable caused by a discrete event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Discrete event caused by a continuous state variable (achieving a threshold)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Tanker at a dock, Storage tank and Refinery</a:t>
            </a:r>
            <a:endParaRPr lang="en-US" sz="2400" dirty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Constant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" y="4479405"/>
            <a:ext cx="3114675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21" y="4285730"/>
            <a:ext cx="2794000" cy="185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235" y="3747125"/>
            <a:ext cx="2638269" cy="29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118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8961" cy="1325563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Monte-Carlo Simulation</a:t>
            </a:r>
            <a:endParaRPr lang="en-US" dirty="0">
              <a:latin typeface="Constant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</a:rPr>
                  <a:t>Let,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nary>
                      <m:nary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Constantia" pitchFamily="18" charset="0"/>
                  </a:rPr>
                  <a:t> and Y be the random variable (b-a)g(X) where X is a continuous random variable distributed uniformly on [</a:t>
                </a:r>
                <a:r>
                  <a:rPr lang="en-US" sz="2400" dirty="0" err="1" smtClean="0">
                    <a:latin typeface="Constantia" pitchFamily="18" charset="0"/>
                  </a:rPr>
                  <a:t>a,b</a:t>
                </a:r>
                <a:r>
                  <a:rPr lang="en-US" sz="2400" dirty="0" smtClean="0">
                    <a:latin typeface="Constantia" pitchFamily="18" charset="0"/>
                  </a:rPr>
                  <a:t>]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</a:rPr>
                  <a:t>Then,</a:t>
                </a:r>
              </a:p>
              <a:p>
                <a:pPr>
                  <a:buFont typeface="Wingdings" pitchFamily="2" charset="2"/>
                  <a:buChar char="§"/>
                </a:pPr>
                <a:endParaRPr lang="en-US" sz="2400" dirty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US" sz="2400" dirty="0" smtClean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US" sz="2400" dirty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US" sz="2400" dirty="0" smtClean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US" sz="2400" dirty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Constantia" pitchFamily="18" charset="0"/>
                  </a:rPr>
                  <a:t> is the probability density function of a U(</a:t>
                </a:r>
                <a:r>
                  <a:rPr lang="en-US" sz="2400" dirty="0" err="1" smtClean="0">
                    <a:latin typeface="Constantia" pitchFamily="18" charset="0"/>
                  </a:rPr>
                  <a:t>a,b</a:t>
                </a:r>
                <a:r>
                  <a:rPr lang="en-US" sz="2400" dirty="0" smtClean="0">
                    <a:latin typeface="Constantia" pitchFamily="18" charset="0"/>
                  </a:rPr>
                  <a:t>)</a:t>
                </a:r>
                <a:endParaRPr lang="en-US" sz="2400" dirty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US" sz="2400" dirty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US" sz="2400" dirty="0">
                  <a:latin typeface="Constant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b="-20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64" y="2893101"/>
            <a:ext cx="3032183" cy="2488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0150" y="3177915"/>
            <a:ext cx="4092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tantia" pitchFamily="18" charset="0"/>
              </a:rPr>
              <a:t>If X is a continuous random variable with probability density function f(x), then for any real-valued function g,</a:t>
            </a:r>
            <a:endParaRPr lang="en-US" dirty="0">
              <a:latin typeface="Constant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95081" y="4332157"/>
                <a:ext cx="3717561" cy="901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081" y="4332157"/>
                <a:ext cx="3717561" cy="9019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9549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8961" cy="1325563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Monte-Carlo Simulation</a:t>
            </a:r>
            <a:endParaRPr lang="en-US" dirty="0">
              <a:latin typeface="Constantia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</a:rPr>
                  <a:t>Estimating E(Y)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400" b="0" dirty="0" smtClean="0">
                  <a:latin typeface="Constantia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=(</m:t>
                      </m:r>
                      <m:r>
                        <a:rPr lang="en-US" sz="2400" b="0" i="1" smtClean="0">
                          <a:latin typeface="Cambria Math"/>
                        </a:rPr>
                        <m:t>𝑏</m:t>
                      </m:r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US" sz="2400" dirty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Constantia" pitchFamily="18" charset="0"/>
                  </a:rPr>
                  <a:t> will be arbitrarily close to I or E(Y) for sufficiently large n</a:t>
                </a:r>
                <a:endParaRPr lang="en-US" sz="2400" dirty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</a:rPr>
                  <a:t>Determining the value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Constantia" pitchFamily="18" charset="0"/>
                  </a:rPr>
                  <a:t>using the ratio of a circle and the square of its radius</a:t>
                </a:r>
                <a:endParaRPr lang="en-US" sz="2400" dirty="0">
                  <a:latin typeface="Constantia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806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ADVANTAGES, DISADVANTAGES, AND PITFALLS OF SIMULATION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nstantia" pitchFamily="18" charset="0"/>
              </a:rPr>
              <a:t>Read Section 1.9 of the reference book very carefully</a:t>
            </a:r>
            <a:endParaRPr lang="en-US" sz="24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266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8961" cy="1325563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Queuing System</a:t>
            </a:r>
            <a:endParaRPr lang="en-US" dirty="0">
              <a:latin typeface="Constantia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</a:rPr>
                  <a:t>GI/G/s</a:t>
                </a:r>
                <a:endParaRPr lang="en-US" sz="2400" dirty="0">
                  <a:latin typeface="Constantia" pitchFamily="18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000" dirty="0" smtClean="0">
                    <a:latin typeface="Constantia" pitchFamily="18" charset="0"/>
                  </a:rPr>
                  <a:t>GI (General Independence): refers to the distribution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onstantia" pitchFamily="18" charset="0"/>
                  </a:rPr>
                  <a:t>’s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000" dirty="0" smtClean="0">
                    <a:latin typeface="Constantia" pitchFamily="18" charset="0"/>
                  </a:rPr>
                  <a:t>G (General): refers to the distribution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onstantia" pitchFamily="18" charset="0"/>
                  </a:rPr>
                  <a:t>’s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000" dirty="0">
                    <a:latin typeface="Constantia" pitchFamily="18" charset="0"/>
                  </a:rPr>
                  <a:t>s</a:t>
                </a:r>
                <a:r>
                  <a:rPr lang="en-US" sz="2000" dirty="0" smtClean="0">
                    <a:latin typeface="Constantia" pitchFamily="18" charset="0"/>
                  </a:rPr>
                  <a:t>: number of servers in the system</a:t>
                </a:r>
                <a:endParaRPr lang="en-US" sz="2000" dirty="0" smtClean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US" sz="2400" dirty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latin typeface="Constantia" pitchFamily="18" charset="0"/>
                  </a:rPr>
                  <a:t>M/M/1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000" dirty="0" smtClean="0">
                    <a:latin typeface="Constantia" pitchFamily="18" charset="0"/>
                  </a:rPr>
                  <a:t>M : Exponential (‘M’ is for the </a:t>
                </a:r>
                <a:r>
                  <a:rPr lang="en-US" sz="2000" dirty="0" err="1" smtClean="0">
                    <a:latin typeface="Constantia" pitchFamily="18" charset="0"/>
                  </a:rPr>
                  <a:t>Markovian’s</a:t>
                </a:r>
                <a:r>
                  <a:rPr lang="en-US" sz="2000" dirty="0" smtClean="0">
                    <a:latin typeface="Constantia" pitchFamily="18" charset="0"/>
                  </a:rPr>
                  <a:t> or </a:t>
                </a:r>
                <a:r>
                  <a:rPr lang="en-US" sz="2000" dirty="0" err="1" smtClean="0">
                    <a:latin typeface="Constantia" pitchFamily="18" charset="0"/>
                  </a:rPr>
                  <a:t>memoryless</a:t>
                </a:r>
                <a:r>
                  <a:rPr lang="en-US" sz="2000" dirty="0" smtClean="0">
                    <a:latin typeface="Constantia" pitchFamily="18" charset="0"/>
                  </a:rPr>
                  <a:t> property of Exponential)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000" dirty="0" smtClean="0">
                    <a:latin typeface="Constantia" pitchFamily="18" charset="0"/>
                  </a:rPr>
                  <a:t>1 : single server being used</a:t>
                </a:r>
                <a:endParaRPr lang="en-US" sz="2000" dirty="0">
                  <a:latin typeface="Constantia" pitchFamily="18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000" dirty="0" err="1" smtClean="0">
                    <a:latin typeface="Constantia" pitchFamily="18" charset="0"/>
                  </a:rPr>
                  <a:t>E</a:t>
                </a:r>
                <a:r>
                  <a:rPr lang="en-US" sz="2000" baseline="-25000" dirty="0" err="1" smtClean="0">
                    <a:latin typeface="Constantia" pitchFamily="18" charset="0"/>
                  </a:rPr>
                  <a:t>k</a:t>
                </a:r>
                <a:r>
                  <a:rPr lang="en-US" sz="2000" dirty="0" smtClean="0">
                    <a:latin typeface="Constantia" pitchFamily="18" charset="0"/>
                  </a:rPr>
                  <a:t>: for k-</a:t>
                </a:r>
                <a:r>
                  <a:rPr lang="en-US" sz="2000" dirty="0" err="1" smtClean="0">
                    <a:latin typeface="Constantia" pitchFamily="18" charset="0"/>
                  </a:rPr>
                  <a:t>Erlang</a:t>
                </a:r>
                <a:r>
                  <a:rPr lang="en-US" sz="2000" dirty="0" smtClean="0">
                    <a:latin typeface="Constantia" pitchFamily="18" charset="0"/>
                  </a:rPr>
                  <a:t> distribution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000" dirty="0" smtClean="0">
                    <a:latin typeface="Constantia" pitchFamily="18" charset="0"/>
                  </a:rPr>
                  <a:t>D: for deterministic</a:t>
                </a:r>
                <a:endParaRPr lang="en-US" sz="2000" dirty="0">
                  <a:latin typeface="Constantia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3271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8961" cy="1325563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Performance Measure of a system</a:t>
            </a:r>
            <a:endParaRPr lang="en-US" dirty="0">
              <a:latin typeface="Constantia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000" dirty="0" smtClean="0">
                    <a:latin typeface="Constantia" pitchFamily="18" charset="0"/>
                  </a:rPr>
                  <a:t>If E(A) is the mean of the distribution for inter-arrival time, 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𝑎𝑟𝑟𝑖𝑣𝑎𝑙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𝑟𝑎𝑡𝑒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𝑐𝑢𝑠𝑡𝑜𝑚𝑒𝑟𝑠</m:t>
                      </m:r>
                    </m:oMath>
                  </m:oMathPara>
                </a14:m>
                <a:endParaRPr lang="en-US" sz="2000" dirty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000" dirty="0" smtClean="0">
                    <a:latin typeface="Constantia" pitchFamily="18" charset="0"/>
                  </a:rPr>
                  <a:t>If E(S) is the mean of the distribution for service times, then</a:t>
                </a:r>
                <a:endParaRPr lang="en-US" sz="1600" dirty="0" smtClean="0">
                  <a:latin typeface="Constantia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𝑠𝑒𝑟𝑣𝑖𝑐𝑒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𝑟𝑎𝑡𝑒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𝑠𝑒𝑟𝑣𝑒𝑟</m:t>
                      </m:r>
                    </m:oMath>
                  </m:oMathPara>
                </a14:m>
                <a:endParaRPr lang="en-US" sz="2000" dirty="0" smtClean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US" sz="2000" dirty="0">
                  <a:latin typeface="Constantia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948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8961" cy="1325563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Analytical Solution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Constantia" pitchFamily="18" charset="0"/>
              </a:rPr>
              <a:t>We want to estimate, L, Q, w, 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Constantia" pitchFamily="18" charset="0"/>
              </a:rPr>
              <a:t>d</a:t>
            </a:r>
            <a:r>
              <a:rPr lang="en-US" sz="2000" dirty="0" smtClean="0">
                <a:latin typeface="Constantia" pitchFamily="18" charset="0"/>
              </a:rPr>
              <a:t>: steady-state average delay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Constantia" pitchFamily="18" charset="0"/>
              </a:rPr>
              <a:t>w</a:t>
            </a:r>
            <a:r>
              <a:rPr lang="en-US" sz="2000" dirty="0" smtClean="0">
                <a:latin typeface="Constantia" pitchFamily="18" charset="0"/>
              </a:rPr>
              <a:t>: steady-state average waiting time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Constantia" pitchFamily="18" charset="0"/>
              </a:rPr>
              <a:t>Q: steady-state time-average number in queue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Constantia" pitchFamily="18" charset="0"/>
              </a:rPr>
              <a:t>L: steady-state time-average number in system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Constanti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88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Simulation Clock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We need to-</a:t>
            </a:r>
            <a:endParaRPr lang="en-US" altLang="en-US" sz="200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</a:endParaRPr>
          </a:p>
          <a:p>
            <a:pPr lvl="1"/>
            <a:r>
              <a:rPr lang="en-US" altLang="en-US" dirty="0">
                <a:latin typeface="Constantia" panose="02030602050306030303" pitchFamily="18" charset="0"/>
              </a:rPr>
              <a:t>Keep track of current value of </a:t>
            </a:r>
            <a:r>
              <a:rPr lang="en-US" altLang="en-US" i="1" dirty="0">
                <a:solidFill>
                  <a:srgbClr val="C00000"/>
                </a:solidFill>
                <a:latin typeface="Constantia" panose="02030602050306030303" pitchFamily="18" charset="0"/>
              </a:rPr>
              <a:t>simulated time</a:t>
            </a:r>
          </a:p>
          <a:p>
            <a:pPr lvl="1"/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Mechanism to advance simulated time from one value to another</a:t>
            </a:r>
            <a:endParaRPr lang="en-US" altLang="en-US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lvl="1"/>
            <a:endParaRPr lang="en-US" altLang="en-US" sz="500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altLang="en-US" dirty="0">
                <a:latin typeface="Constantia" panose="02030602050306030303" pitchFamily="18" charset="0"/>
              </a:rPr>
              <a:t>We maintain a </a:t>
            </a:r>
            <a:r>
              <a:rPr lang="en-US" altLang="en-US" dirty="0" err="1">
                <a:solidFill>
                  <a:srgbClr val="C00000"/>
                </a:solidFill>
                <a:latin typeface="Constantia" panose="02030602050306030303" pitchFamily="18" charset="0"/>
              </a:rPr>
              <a:t>simulation_clock</a:t>
            </a:r>
            <a:endParaRPr lang="en-US" altLang="en-US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lvl="1"/>
            <a:endParaRPr lang="en-US" altLang="en-US" sz="100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lvl="1"/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Unit is not explicitly stated, same as input parameters</a:t>
            </a:r>
          </a:p>
          <a:p>
            <a:pPr lvl="1"/>
            <a:endParaRPr lang="en-US" altLang="en-US" sz="500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r>
              <a:rPr lang="en-US" altLang="en-US" dirty="0">
                <a:latin typeface="Constantia" panose="02030602050306030303" pitchFamily="18" charset="0"/>
              </a:rPr>
              <a:t>No relationship between simulated time and time needed to run the simulation on the computer</a:t>
            </a:r>
            <a:endParaRPr lang="en-US" altLang="en-US" i="1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8961" cy="1325563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Analytical Solution</a:t>
            </a:r>
            <a:endParaRPr lang="en-US" dirty="0">
              <a:latin typeface="Constantia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000" dirty="0" smtClean="0">
                    <a:latin typeface="Constantia" pitchFamily="18" charset="0"/>
                  </a:rPr>
                  <a:t>Now </a:t>
                </a:r>
                <a:r>
                  <a:rPr lang="en-US" sz="2000" dirty="0">
                    <a:latin typeface="Constantia" pitchFamily="18" charset="0"/>
                  </a:rPr>
                  <a:t>for single server queuing system (where s=1),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onstantia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000" dirty="0" smtClean="0">
                    <a:latin typeface="Constantia" pitchFamily="18" charset="0"/>
                  </a:rPr>
                  <a:t>Now 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𝜆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r>
                  <a:rPr lang="en-US" sz="2000" dirty="0" smtClean="0">
                    <a:latin typeface="Constantia" pitchFamily="18" charset="0"/>
                  </a:rPr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 − 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latin typeface="Constantia" pitchFamily="18" charset="0"/>
                </a:endParaRPr>
              </a:p>
              <a:p>
                <a:pPr marL="0" indent="0" algn="ctr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latin typeface="Constantia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Constantia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𝑤</m:t>
                      </m:r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 − 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latin typeface="Constantia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Constantia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𝑑</m:t>
                      </m:r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onstantia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2" t="-1401" b="-10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7644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Reference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Simulation Modeling and Analysis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 by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Averill M Law (Fourth Edition)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Chapter 1 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1.4, 1.5,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1.7, 1.8, 1.9 and Appendix 1B)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Time Advance Mechanisms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tantia" panose="02030602050306030303" pitchFamily="18" charset="0"/>
                  </a:rPr>
                  <a:t>Next-Event Time Advance</a:t>
                </a:r>
              </a:p>
              <a:p>
                <a:endParaRPr lang="en-US" sz="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tantia" panose="02030602050306030303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tantia" panose="02030602050306030303" pitchFamily="18" charset="0"/>
                  </a:rPr>
                  <a:t>Advance to the time of next event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tantia" panose="02030602050306030303" pitchFamily="18" charset="0"/>
                  </a:rPr>
                  <a:t>Will be used throughout the course</a:t>
                </a:r>
              </a:p>
              <a:p>
                <a:pPr lvl="1"/>
                <a:endParaRPr 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tantia" panose="02030602050306030303" pitchFamily="18" charset="0"/>
                </a:endParaRPr>
              </a:p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tantia" panose="02030602050306030303" pitchFamily="18" charset="0"/>
                  </a:rPr>
                  <a:t>Fixed-increment Time Advance</a:t>
                </a:r>
              </a:p>
              <a:p>
                <a:endParaRPr lang="en-US" sz="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tantia" panose="02030602050306030303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Simulation clock advanced in increments of exactly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 time units.</a:t>
                </a:r>
              </a:p>
              <a:p>
                <a:pPr lvl="1"/>
                <a:r>
                  <a:rPr lang="en-US" dirty="0">
                    <a:latin typeface="Constantia" panose="02030602050306030303" pitchFamily="18" charset="0"/>
                  </a:rPr>
                  <a:t>If one or more events were scheduled to have occurred during the interval, they are considered to have occurred </a:t>
                </a:r>
                <a:r>
                  <a:rPr lang="en-US" dirty="0">
                    <a:solidFill>
                      <a:srgbClr val="C00000"/>
                    </a:solidFill>
                    <a:latin typeface="Constantia" panose="02030602050306030303" pitchFamily="18" charset="0"/>
                  </a:rPr>
                  <a:t>at the end of the interval and the system state are updated accordingly</a:t>
                </a:r>
                <a:r>
                  <a:rPr lang="en-US" dirty="0">
                    <a:latin typeface="Constantia" panose="02030602050306030303" pitchFamily="18" charset="0"/>
                  </a:rPr>
                  <a:t>.</a:t>
                </a:r>
                <a:br>
                  <a:rPr lang="en-US" dirty="0">
                    <a:latin typeface="Constantia" panose="02030602050306030303" pitchFamily="18" charset="0"/>
                  </a:rPr>
                </a:b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pPr lvl="1"/>
                <a:endPara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Fixed-Increment </a:t>
            </a:r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Time Advance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 smtClean="0">
                    <a:latin typeface="Constantia" panose="02030602050306030303" pitchFamily="18" charset="0"/>
                  </a:rPr>
                  <a:t>Calculation is done after a fixed time (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altLang="en-US" dirty="0" smtClean="0">
                    <a:latin typeface="Constantia" panose="02030602050306030303" pitchFamily="18" charset="0"/>
                  </a:rPr>
                  <a:t>)</a:t>
                </a:r>
                <a:endParaRPr lang="en-US" altLang="en-US" dirty="0">
                  <a:latin typeface="Constantia" panose="02030602050306030303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2">
                      <a:lumMod val="50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 rotWithShape="1">
                <a:blip r:embed="rId2"/>
                <a:stretch>
                  <a:fillRect l="-1217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5" y="2311622"/>
            <a:ext cx="11529331" cy="11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4814</TotalTime>
  <Words>3114</Words>
  <Application>Microsoft Office PowerPoint</Application>
  <PresentationFormat>Custom</PresentationFormat>
  <Paragraphs>458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CSE 411 Simulation &amp; Modeling</vt:lpstr>
      <vt:lpstr>Discrete Event Simulation</vt:lpstr>
      <vt:lpstr>Single Server Queue</vt:lpstr>
      <vt:lpstr>Single Server Queue</vt:lpstr>
      <vt:lpstr>Single Server Queue: State Variables</vt:lpstr>
      <vt:lpstr>Single Server Queue: Events</vt:lpstr>
      <vt:lpstr>Simulation Clock</vt:lpstr>
      <vt:lpstr>Time Advance Mechanisms</vt:lpstr>
      <vt:lpstr>Fixed-Increment Time Advance</vt:lpstr>
      <vt:lpstr>Next-Event Time Advance</vt:lpstr>
      <vt:lpstr>Next-Event Time Advance</vt:lpstr>
      <vt:lpstr>Single Server Queue</vt:lpstr>
      <vt:lpstr>Components and Organization of DES</vt:lpstr>
      <vt:lpstr>Components and Organization of DES</vt:lpstr>
      <vt:lpstr>PowerPoint Presentation</vt:lpstr>
      <vt:lpstr>Reference</vt:lpstr>
      <vt:lpstr>SIMULATION OF A SINGLE-SERVER QUEUEING SYSTEM</vt:lpstr>
      <vt:lpstr>SIMULATION OF A SINGLE-SERVER QUEUEING SYSTEM</vt:lpstr>
      <vt:lpstr>SIMULATION OF A SINGLE-SERVER QUEUEING SYSTEM</vt:lpstr>
      <vt:lpstr>Different Random Variables</vt:lpstr>
      <vt:lpstr>Input and Output of the simulation</vt:lpstr>
      <vt:lpstr>Estimating the Average Delay in the Queue </vt:lpstr>
      <vt:lpstr>Estimating the Average Delay in the Queue </vt:lpstr>
      <vt:lpstr>Estimating the Average Number of Customers in the Queue</vt:lpstr>
      <vt:lpstr>Estimating the Average Number of Customers in the Queue</vt:lpstr>
      <vt:lpstr>Estimating the Average Number of Customers in the Queue</vt:lpstr>
      <vt:lpstr>Estimating the Average Number of Customers in the Queue</vt:lpstr>
      <vt:lpstr>Estimating the Average Number of Customers in the Queue</vt:lpstr>
      <vt:lpstr>Expected Utilization of the server</vt:lpstr>
      <vt:lpstr>Expected Utilization of the server</vt:lpstr>
      <vt:lpstr>Continuous and Discrete Time Statistics </vt:lpstr>
      <vt:lpstr>SIMULATION OF A SINGLE-SERVER QUEUEING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Task</vt:lpstr>
      <vt:lpstr>Different Issues</vt:lpstr>
      <vt:lpstr>Event determination through Event Graph</vt:lpstr>
      <vt:lpstr>Event determination through Event Graph</vt:lpstr>
      <vt:lpstr>Event determination through Event Graph</vt:lpstr>
      <vt:lpstr>Event determination through Event Graph</vt:lpstr>
      <vt:lpstr>SIMULATION OF AN INVENTORY SYSTEM</vt:lpstr>
      <vt:lpstr>Problem Statement</vt:lpstr>
      <vt:lpstr>Problem Statement</vt:lpstr>
      <vt:lpstr>Problem Statement</vt:lpstr>
      <vt:lpstr>Problem Statement</vt:lpstr>
      <vt:lpstr>Problem Statement</vt:lpstr>
      <vt:lpstr>Event</vt:lpstr>
      <vt:lpstr>Random Variates</vt:lpstr>
      <vt:lpstr>Flow Charts</vt:lpstr>
      <vt:lpstr>STEPS IN A SOUND SIMULATION STUDY</vt:lpstr>
      <vt:lpstr>Other Types of Simulation</vt:lpstr>
      <vt:lpstr>Continuous Simulation</vt:lpstr>
      <vt:lpstr>Predator-prey model</vt:lpstr>
      <vt:lpstr>Predator-prey model</vt:lpstr>
      <vt:lpstr>Combined Discrete-Continuous Simulation</vt:lpstr>
      <vt:lpstr>Monte-Carlo Simulation</vt:lpstr>
      <vt:lpstr>Monte-Carlo Simulation</vt:lpstr>
      <vt:lpstr>ADVANTAGES, DISADVANTAGES, AND PITFALLS OF SIMULATION</vt:lpstr>
      <vt:lpstr>Queuing System</vt:lpstr>
      <vt:lpstr>Performance Measure of a system</vt:lpstr>
      <vt:lpstr>Analytical Solution</vt:lpstr>
      <vt:lpstr>Analytical Solution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Generation</dc:title>
  <dc:creator>TAMAL</dc:creator>
  <cp:lastModifiedBy>Madhusudan</cp:lastModifiedBy>
  <cp:revision>523</cp:revision>
  <dcterms:created xsi:type="dcterms:W3CDTF">2017-05-18T11:01:34Z</dcterms:created>
  <dcterms:modified xsi:type="dcterms:W3CDTF">2018-05-04T19:49:16Z</dcterms:modified>
</cp:coreProperties>
</file>