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1" r:id="rId6"/>
    <p:sldId id="260" r:id="rId7"/>
    <p:sldId id="271" r:id="rId8"/>
    <p:sldId id="272" r:id="rId9"/>
    <p:sldId id="273" r:id="rId10"/>
    <p:sldId id="274" r:id="rId11"/>
    <p:sldId id="262" r:id="rId12"/>
    <p:sldId id="263" r:id="rId13"/>
    <p:sldId id="264" r:id="rId14"/>
    <p:sldId id="265" r:id="rId15"/>
    <p:sldId id="282" r:id="rId16"/>
    <p:sldId id="283" r:id="rId17"/>
    <p:sldId id="284" r:id="rId18"/>
    <p:sldId id="285" r:id="rId19"/>
    <p:sldId id="286" r:id="rId20"/>
    <p:sldId id="287" r:id="rId21"/>
    <p:sldId id="288" r:id="rId22"/>
    <p:sldId id="266" r:id="rId23"/>
    <p:sldId id="267" r:id="rId24"/>
    <p:sldId id="268" r:id="rId25"/>
    <p:sldId id="269" r:id="rId26"/>
    <p:sldId id="270" r:id="rId27"/>
    <p:sldId id="275" r:id="rId28"/>
    <p:sldId id="276" r:id="rId29"/>
    <p:sldId id="277" r:id="rId30"/>
    <p:sldId id="278" r:id="rId31"/>
    <p:sldId id="279" r:id="rId32"/>
    <p:sldId id="280" r:id="rId33"/>
    <p:sldId id="281"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m4gm6/ulGUgJ5ittoUNCdWkj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3896e878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3896e87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3896e8785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3896e878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Object Oriented Concepts</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
        <p:nvSpPr>
          <p:cNvPr id="234" name="Google Shape;2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Concept: </a:t>
            </a:r>
            <a:r>
              <a:rPr lang="en-US">
                <a:solidFill>
                  <a:schemeClr val="dk1"/>
                </a:solidFill>
                <a:latin typeface="Trebuchet MS"/>
                <a:ea typeface="Trebuchet MS"/>
                <a:cs typeface="Trebuchet MS"/>
                <a:sym typeface="Trebuchet MS"/>
              </a:rPr>
              <a:t>this</a:t>
            </a:r>
            <a:r>
              <a:rPr lang="en-US"/>
              <a:t> object</a:t>
            </a:r>
            <a:endParaRPr/>
          </a:p>
        </p:txBody>
      </p:sp>
      <p:sp>
        <p:nvSpPr>
          <p:cNvPr id="235" name="Google Shape;235;p19"/>
          <p:cNvSpPr txBox="1">
            <a:spLocks noGrp="1"/>
          </p:cNvSpPr>
          <p:nvPr>
            <p:ph type="body" idx="1"/>
          </p:nvPr>
        </p:nvSpPr>
        <p:spPr>
          <a:xfrm>
            <a:off x="2209800" y="1676400"/>
            <a:ext cx="80010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Inside a class, no dots are necessary, because</a:t>
            </a:r>
            <a:endParaRPr/>
          </a:p>
          <a:p>
            <a:pPr marL="685800" lvl="1" indent="-228600" algn="l" rtl="0">
              <a:lnSpc>
                <a:spcPct val="90000"/>
              </a:lnSpc>
              <a:spcBef>
                <a:spcPts val="500"/>
              </a:spcBef>
              <a:spcAft>
                <a:spcPts val="0"/>
              </a:spcAft>
              <a:buClr>
                <a:schemeClr val="dk1"/>
              </a:buClr>
              <a:buSzPts val="2400"/>
              <a:buChar char="•"/>
            </a:pPr>
            <a:r>
              <a:rPr lang="en-US"/>
              <a:t>you are working on </a:t>
            </a:r>
            <a:r>
              <a:rPr lang="en-US">
                <a:solidFill>
                  <a:schemeClr val="accent2"/>
                </a:solidFill>
                <a:latin typeface="Trebuchet MS"/>
                <a:ea typeface="Trebuchet MS"/>
                <a:cs typeface="Trebuchet MS"/>
                <a:sym typeface="Trebuchet MS"/>
              </a:rPr>
              <a:t>this</a:t>
            </a:r>
            <a:r>
              <a:rPr lang="en-US"/>
              <a:t> object</a:t>
            </a:r>
            <a:endParaRPr/>
          </a:p>
          <a:p>
            <a:pPr marL="228600" lvl="0" indent="-228600" algn="l" rtl="0">
              <a:lnSpc>
                <a:spcPct val="90000"/>
              </a:lnSpc>
              <a:spcBef>
                <a:spcPts val="1000"/>
              </a:spcBef>
              <a:spcAft>
                <a:spcPts val="0"/>
              </a:spcAft>
              <a:buClr>
                <a:schemeClr val="dk1"/>
              </a:buClr>
              <a:buSzPts val="2800"/>
              <a:buChar char="•"/>
            </a:pPr>
            <a:r>
              <a:rPr lang="en-US"/>
              <a:t>If you wish, you can make it explicit:</a:t>
            </a:r>
            <a:endParaRPr/>
          </a:p>
          <a:p>
            <a:pPr marL="685800" lvl="1" indent="-228600" algn="l" rtl="0">
              <a:lnSpc>
                <a:spcPct val="90000"/>
              </a:lnSpc>
              <a:spcBef>
                <a:spcPts val="500"/>
              </a:spcBef>
              <a:spcAft>
                <a:spcPts val="0"/>
              </a:spcAft>
              <a:buClr>
                <a:srgbClr val="FFFF99"/>
              </a:buClr>
              <a:buSzPts val="2400"/>
              <a:buFont typeface="Trebuchet MS"/>
              <a:buChar char=" "/>
            </a:pPr>
            <a:r>
              <a:rPr lang="en-US">
                <a:solidFill>
                  <a:schemeClr val="accent2"/>
                </a:solidFill>
                <a:latin typeface="Trebuchet MS"/>
                <a:ea typeface="Trebuchet MS"/>
                <a:cs typeface="Trebuchet MS"/>
                <a:sym typeface="Trebuchet MS"/>
              </a:rPr>
              <a:t>class Person { ... this.age = this.age + 1; ...}</a:t>
            </a:r>
            <a:endParaRPr>
              <a:solidFill>
                <a:schemeClr val="accent2"/>
              </a:solidFill>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latin typeface="Trebuchet MS"/>
                <a:ea typeface="Trebuchet MS"/>
                <a:cs typeface="Trebuchet MS"/>
                <a:sym typeface="Trebuchet MS"/>
              </a:rPr>
              <a:t>this</a:t>
            </a:r>
            <a:r>
              <a:rPr lang="en-US"/>
              <a:t> is like an extra parameter to the method</a:t>
            </a:r>
            <a:endParaRPr/>
          </a:p>
          <a:p>
            <a:pPr marL="228600" lvl="0" indent="-228600" algn="l" rtl="0">
              <a:lnSpc>
                <a:spcPct val="90000"/>
              </a:lnSpc>
              <a:spcBef>
                <a:spcPts val="1000"/>
              </a:spcBef>
              <a:spcAft>
                <a:spcPts val="0"/>
              </a:spcAft>
              <a:buClr>
                <a:schemeClr val="dk1"/>
              </a:buClr>
              <a:buSzPts val="2800"/>
              <a:buChar char="•"/>
            </a:pPr>
            <a:r>
              <a:rPr lang="en-US"/>
              <a:t>You usually don't need to use </a:t>
            </a:r>
            <a:r>
              <a:rPr lang="en-US">
                <a:solidFill>
                  <a:schemeClr val="accent2"/>
                </a:solidFill>
                <a:latin typeface="Trebuchet MS"/>
                <a:ea typeface="Trebuchet MS"/>
                <a:cs typeface="Trebuchet MS"/>
                <a:sym typeface="Trebuchet MS"/>
              </a:rPr>
              <a:t>this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Classes and Objects</a:t>
            </a:r>
            <a:endParaRPr/>
          </a:p>
        </p:txBody>
      </p:sp>
      <p:sp>
        <p:nvSpPr>
          <p:cNvPr id="123" name="Google Shape;123;p7"/>
          <p:cNvSpPr/>
          <p:nvPr/>
        </p:nvSpPr>
        <p:spPr>
          <a:xfrm>
            <a:off x="2362200" y="2057400"/>
            <a:ext cx="1219200" cy="21336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Object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&lt;7_series_BMW&gt;</a:t>
            </a:r>
            <a:endParaRPr/>
          </a:p>
        </p:txBody>
      </p:sp>
      <p:sp>
        <p:nvSpPr>
          <p:cNvPr id="124" name="Google Shape;124;p7"/>
          <p:cNvSpPr/>
          <p:nvPr/>
        </p:nvSpPr>
        <p:spPr>
          <a:xfrm>
            <a:off x="2362200" y="4495800"/>
            <a:ext cx="1219200" cy="21336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Object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&lt;Ford_Mustang&gt;</a:t>
            </a:r>
            <a:endParaRPr/>
          </a:p>
        </p:txBody>
      </p:sp>
      <p:sp>
        <p:nvSpPr>
          <p:cNvPr id="125" name="Google Shape;125;p7"/>
          <p:cNvSpPr/>
          <p:nvPr/>
        </p:nvSpPr>
        <p:spPr>
          <a:xfrm>
            <a:off x="6629400" y="2362200"/>
            <a:ext cx="1219200" cy="21336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Object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&lt;VW_Beetle&gt;</a:t>
            </a:r>
            <a:endParaRPr/>
          </a:p>
        </p:txBody>
      </p:sp>
      <p:pic>
        <p:nvPicPr>
          <p:cNvPr id="126" name="Google Shape;126;p7" descr="D:\cs1\beetle.jpg"/>
          <p:cNvPicPr preferRelativeResize="0"/>
          <p:nvPr/>
        </p:nvPicPr>
        <p:blipFill rotWithShape="1">
          <a:blip r:embed="rId3">
            <a:alphaModFix/>
          </a:blip>
          <a:srcRect/>
          <a:stretch/>
        </p:blipFill>
        <p:spPr>
          <a:xfrm>
            <a:off x="8305800" y="2978150"/>
            <a:ext cx="1333500" cy="901700"/>
          </a:xfrm>
          <a:prstGeom prst="rect">
            <a:avLst/>
          </a:prstGeom>
          <a:noFill/>
          <a:ln>
            <a:noFill/>
          </a:ln>
        </p:spPr>
      </p:pic>
      <p:pic>
        <p:nvPicPr>
          <p:cNvPr id="127" name="Google Shape;127;p7" descr="D:\cs1\bmw-car.jpg"/>
          <p:cNvPicPr preferRelativeResize="0"/>
          <p:nvPr/>
        </p:nvPicPr>
        <p:blipFill rotWithShape="1">
          <a:blip r:embed="rId4">
            <a:alphaModFix/>
          </a:blip>
          <a:srcRect/>
          <a:stretch/>
        </p:blipFill>
        <p:spPr>
          <a:xfrm>
            <a:off x="4114800" y="2667000"/>
            <a:ext cx="1600200" cy="1016000"/>
          </a:xfrm>
          <a:prstGeom prst="rect">
            <a:avLst/>
          </a:prstGeom>
          <a:noFill/>
          <a:ln>
            <a:noFill/>
          </a:ln>
        </p:spPr>
      </p:pic>
      <p:pic>
        <p:nvPicPr>
          <p:cNvPr id="128" name="Google Shape;128;p7" descr="D:\cs1\ford-mustang.jpg"/>
          <p:cNvPicPr preferRelativeResize="0"/>
          <p:nvPr/>
        </p:nvPicPr>
        <p:blipFill rotWithShape="1">
          <a:blip r:embed="rId5">
            <a:alphaModFix/>
          </a:blip>
          <a:srcRect/>
          <a:stretch/>
        </p:blipFill>
        <p:spPr>
          <a:xfrm>
            <a:off x="4343400" y="5181600"/>
            <a:ext cx="1562100" cy="8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Messages to Objects</a:t>
            </a:r>
            <a:endParaRPr/>
          </a:p>
        </p:txBody>
      </p:sp>
      <p:sp>
        <p:nvSpPr>
          <p:cNvPr id="134" name="Google Shape;134;p8"/>
          <p:cNvSpPr/>
          <p:nvPr/>
        </p:nvSpPr>
        <p:spPr>
          <a:xfrm>
            <a:off x="2286000" y="3429000"/>
            <a:ext cx="3810000" cy="457200"/>
          </a:xfrm>
          <a:prstGeom prst="rightArrow">
            <a:avLst>
              <a:gd name="adj1" fmla="val 50000"/>
              <a:gd name="adj2" fmla="val 20833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8" descr="C:\Program Files\Common Files\Microsoft Shared\Clipart\cagcat50\bd06784_.wmf"/>
          <p:cNvPicPr preferRelativeResize="0"/>
          <p:nvPr/>
        </p:nvPicPr>
        <p:blipFill rotWithShape="1">
          <a:blip r:embed="rId3">
            <a:alphaModFix/>
          </a:blip>
          <a:srcRect/>
          <a:stretch/>
        </p:blipFill>
        <p:spPr>
          <a:xfrm>
            <a:off x="1752601" y="4114800"/>
            <a:ext cx="1819275" cy="1682750"/>
          </a:xfrm>
          <a:prstGeom prst="rect">
            <a:avLst/>
          </a:prstGeom>
          <a:noFill/>
          <a:ln>
            <a:noFill/>
          </a:ln>
        </p:spPr>
      </p:pic>
      <p:sp>
        <p:nvSpPr>
          <p:cNvPr id="136" name="Google Shape;136;p8"/>
          <p:cNvSpPr/>
          <p:nvPr/>
        </p:nvSpPr>
        <p:spPr>
          <a:xfrm>
            <a:off x="6705600" y="2362200"/>
            <a:ext cx="1219200" cy="21336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Object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&lt;7_series_BMW&gt;</a:t>
            </a:r>
            <a:endParaRPr/>
          </a:p>
        </p:txBody>
      </p:sp>
      <p:pic>
        <p:nvPicPr>
          <p:cNvPr id="137" name="Google Shape;137;p8" descr="D:\cs1\bmw-car.jpg"/>
          <p:cNvPicPr preferRelativeResize="0"/>
          <p:nvPr/>
        </p:nvPicPr>
        <p:blipFill rotWithShape="1">
          <a:blip r:embed="rId4">
            <a:alphaModFix/>
          </a:blip>
          <a:srcRect/>
          <a:stretch/>
        </p:blipFill>
        <p:spPr>
          <a:xfrm>
            <a:off x="8458200" y="2971800"/>
            <a:ext cx="1600200" cy="1016000"/>
          </a:xfrm>
          <a:prstGeom prst="rect">
            <a:avLst/>
          </a:prstGeom>
          <a:noFill/>
          <a:ln>
            <a:noFill/>
          </a:ln>
        </p:spPr>
      </p:pic>
      <p:sp>
        <p:nvSpPr>
          <p:cNvPr id="138" name="Google Shape;138;p8"/>
          <p:cNvSpPr/>
          <p:nvPr/>
        </p:nvSpPr>
        <p:spPr>
          <a:xfrm>
            <a:off x="3124200" y="2819400"/>
            <a:ext cx="1676400" cy="1371600"/>
          </a:xfrm>
          <a:prstGeom prst="wedgeRoundRectCallout">
            <a:avLst>
              <a:gd name="adj1" fmla="val -43750"/>
              <a:gd name="adj2" fmla="val 70000"/>
              <a:gd name="adj3" fmla="val 16667"/>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 the engine of the BMW”</a:t>
            </a:r>
            <a:endParaRPr/>
          </a:p>
        </p:txBody>
      </p:sp>
      <p:sp>
        <p:nvSpPr>
          <p:cNvPr id="139" name="Google Shape;139;p8"/>
          <p:cNvSpPr/>
          <p:nvPr/>
        </p:nvSpPr>
        <p:spPr>
          <a:xfrm>
            <a:off x="5791200" y="4038600"/>
            <a:ext cx="1828800" cy="3048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Start_Engine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of a Class</a:t>
            </a:r>
            <a:endParaRPr/>
          </a:p>
        </p:txBody>
      </p:sp>
      <p:sp>
        <p:nvSpPr>
          <p:cNvPr id="145" name="Google Shape;145;p9"/>
          <p:cNvSpPr/>
          <p:nvPr/>
        </p:nvSpPr>
        <p:spPr>
          <a:xfrm>
            <a:off x="2743200" y="3810000"/>
            <a:ext cx="3810000" cy="457200"/>
          </a:xfrm>
          <a:prstGeom prst="rightArrow">
            <a:avLst>
              <a:gd name="adj1" fmla="val 50000"/>
              <a:gd name="adj2" fmla="val 20833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6" name="Google Shape;146;p9" descr="C:\Program Files\Common Files\Microsoft Shared\Clipart\cagcat50\tn00332_.wmf"/>
          <p:cNvPicPr preferRelativeResize="0"/>
          <p:nvPr/>
        </p:nvPicPr>
        <p:blipFill rotWithShape="1">
          <a:blip r:embed="rId3">
            <a:alphaModFix/>
          </a:blip>
          <a:srcRect/>
          <a:stretch/>
        </p:blipFill>
        <p:spPr>
          <a:xfrm>
            <a:off x="7010400" y="4724401"/>
            <a:ext cx="2293938" cy="1139825"/>
          </a:xfrm>
          <a:prstGeom prst="rect">
            <a:avLst/>
          </a:prstGeom>
          <a:noFill/>
          <a:ln>
            <a:noFill/>
          </a:ln>
        </p:spPr>
      </p:pic>
      <p:sp>
        <p:nvSpPr>
          <p:cNvPr id="147" name="Google Shape;147;p9"/>
          <p:cNvSpPr/>
          <p:nvPr/>
        </p:nvSpPr>
        <p:spPr>
          <a:xfrm>
            <a:off x="7467600" y="1981200"/>
            <a:ext cx="1905000" cy="2514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Class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&lt;CAR&gt;</a:t>
            </a:r>
            <a:endParaRPr/>
          </a:p>
        </p:txBody>
      </p:sp>
      <p:sp>
        <p:nvSpPr>
          <p:cNvPr id="148" name="Google Shape;148;p9"/>
          <p:cNvSpPr/>
          <p:nvPr/>
        </p:nvSpPr>
        <p:spPr>
          <a:xfrm>
            <a:off x="6629400" y="3810000"/>
            <a:ext cx="1752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Start_Engine</a:t>
            </a:r>
            <a:endParaRPr sz="1800">
              <a:solidFill>
                <a:schemeClr val="dk1"/>
              </a:solidFill>
              <a:latin typeface="Calibri"/>
              <a:ea typeface="Calibri"/>
              <a:cs typeface="Calibri"/>
              <a:sym typeface="Calibri"/>
            </a:endParaRPr>
          </a:p>
        </p:txBody>
      </p:sp>
      <p:cxnSp>
        <p:nvCxnSpPr>
          <p:cNvPr id="149" name="Google Shape;149;p9"/>
          <p:cNvCxnSpPr/>
          <p:nvPr/>
        </p:nvCxnSpPr>
        <p:spPr>
          <a:xfrm>
            <a:off x="4800600" y="1447800"/>
            <a:ext cx="2057400" cy="2286000"/>
          </a:xfrm>
          <a:prstGeom prst="straightConnector1">
            <a:avLst/>
          </a:prstGeom>
          <a:noFill/>
          <a:ln w="9525" cap="flat" cmpd="sng">
            <a:solidFill>
              <a:schemeClr val="dk1"/>
            </a:solidFill>
            <a:prstDash val="solid"/>
            <a:round/>
            <a:headEnd type="none" w="med" len="med"/>
            <a:tailEnd type="triangle" w="med" len="med"/>
          </a:ln>
        </p:spPr>
      </p:cxnSp>
      <p:cxnSp>
        <p:nvCxnSpPr>
          <p:cNvPr id="150" name="Google Shape;150;p9"/>
          <p:cNvCxnSpPr/>
          <p:nvPr/>
        </p:nvCxnSpPr>
        <p:spPr>
          <a:xfrm>
            <a:off x="7620000" y="1371600"/>
            <a:ext cx="457200" cy="5334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Methods</a:t>
            </a:r>
            <a:endParaRPr/>
          </a:p>
        </p:txBody>
      </p:sp>
      <p:sp>
        <p:nvSpPr>
          <p:cNvPr id="156" name="Google Shape;156;p10"/>
          <p:cNvSpPr txBox="1">
            <a:spLocks noGrp="1"/>
          </p:cNvSpPr>
          <p:nvPr>
            <p:ph type="body" idx="1"/>
          </p:nvPr>
        </p:nvSpPr>
        <p:spPr>
          <a:xfrm>
            <a:off x="2209800" y="1752600"/>
            <a:ext cx="7772400" cy="4876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4 basic types of methods:</a:t>
            </a:r>
            <a:endParaRPr/>
          </a:p>
          <a:p>
            <a:pPr marL="685800" lvl="1" indent="-228600" algn="l" rtl="0">
              <a:lnSpc>
                <a:spcPct val="90000"/>
              </a:lnSpc>
              <a:spcBef>
                <a:spcPts val="500"/>
              </a:spcBef>
              <a:spcAft>
                <a:spcPts val="0"/>
              </a:spcAft>
              <a:buClr>
                <a:schemeClr val="dk1"/>
              </a:buClr>
              <a:buSzPts val="2400"/>
              <a:buChar char="•"/>
            </a:pPr>
            <a:r>
              <a:rPr lang="en-US"/>
              <a:t>Modifier (sometimes called a mutator)</a:t>
            </a:r>
            <a:endParaRPr/>
          </a:p>
          <a:p>
            <a:pPr marL="1143000" lvl="2" indent="-228600" algn="l" rtl="0">
              <a:lnSpc>
                <a:spcPct val="90000"/>
              </a:lnSpc>
              <a:spcBef>
                <a:spcPts val="500"/>
              </a:spcBef>
              <a:spcAft>
                <a:spcPts val="0"/>
              </a:spcAft>
              <a:buClr>
                <a:schemeClr val="dk1"/>
              </a:buClr>
              <a:buSzPts val="1800"/>
              <a:buChar char="•"/>
            </a:pPr>
            <a:r>
              <a:rPr lang="en-US" sz="1800"/>
              <a:t>Changes the value associated with an attribute of the object</a:t>
            </a:r>
            <a:endParaRPr/>
          </a:p>
          <a:p>
            <a:pPr marL="1143000" lvl="2" indent="-228600" algn="l" rtl="0">
              <a:lnSpc>
                <a:spcPct val="90000"/>
              </a:lnSpc>
              <a:spcBef>
                <a:spcPts val="500"/>
              </a:spcBef>
              <a:spcAft>
                <a:spcPts val="0"/>
              </a:spcAft>
              <a:buClr>
                <a:schemeClr val="dk1"/>
              </a:buClr>
              <a:buSzPts val="1800"/>
              <a:buChar char="•"/>
            </a:pPr>
            <a:r>
              <a:rPr lang="en-US" sz="1800"/>
              <a:t>E.g. A method like </a:t>
            </a:r>
            <a:r>
              <a:rPr lang="en-US" sz="1800" b="1" i="1"/>
              <a:t>Change_Car_Color</a:t>
            </a:r>
            <a:endParaRPr/>
          </a:p>
          <a:p>
            <a:pPr marL="685800" lvl="1" indent="-228600" algn="l" rtl="0">
              <a:lnSpc>
                <a:spcPct val="90000"/>
              </a:lnSpc>
              <a:spcBef>
                <a:spcPts val="500"/>
              </a:spcBef>
              <a:spcAft>
                <a:spcPts val="0"/>
              </a:spcAft>
              <a:buClr>
                <a:schemeClr val="dk1"/>
              </a:buClr>
              <a:buSzPts val="2400"/>
              <a:buChar char="•"/>
            </a:pPr>
            <a:r>
              <a:rPr lang="en-US"/>
              <a:t>Accessor</a:t>
            </a:r>
            <a:endParaRPr/>
          </a:p>
          <a:p>
            <a:pPr marL="1143000" lvl="2" indent="-228600" algn="l" rtl="0">
              <a:lnSpc>
                <a:spcPct val="90000"/>
              </a:lnSpc>
              <a:spcBef>
                <a:spcPts val="500"/>
              </a:spcBef>
              <a:spcAft>
                <a:spcPts val="0"/>
              </a:spcAft>
              <a:buClr>
                <a:schemeClr val="dk1"/>
              </a:buClr>
              <a:buSzPts val="1800"/>
              <a:buChar char="•"/>
            </a:pPr>
            <a:r>
              <a:rPr lang="en-US" sz="1800"/>
              <a:t>Returns the value associated with an attribute of the object</a:t>
            </a:r>
            <a:endParaRPr/>
          </a:p>
          <a:p>
            <a:pPr marL="1143000" lvl="2" indent="-228600" algn="l" rtl="0">
              <a:lnSpc>
                <a:spcPct val="90000"/>
              </a:lnSpc>
              <a:spcBef>
                <a:spcPts val="500"/>
              </a:spcBef>
              <a:spcAft>
                <a:spcPts val="0"/>
              </a:spcAft>
              <a:buClr>
                <a:schemeClr val="dk1"/>
              </a:buClr>
              <a:buSzPts val="1800"/>
              <a:buChar char="•"/>
            </a:pPr>
            <a:r>
              <a:rPr lang="en-US" sz="1800"/>
              <a:t>E.g. A method like </a:t>
            </a:r>
            <a:r>
              <a:rPr lang="en-US" sz="1800" b="1" i="1"/>
              <a:t>Price_of_Car</a:t>
            </a:r>
            <a:endParaRPr/>
          </a:p>
          <a:p>
            <a:pPr marL="685800" lvl="1" indent="-228600" algn="l" rtl="0">
              <a:lnSpc>
                <a:spcPct val="90000"/>
              </a:lnSpc>
              <a:spcBef>
                <a:spcPts val="500"/>
              </a:spcBef>
              <a:spcAft>
                <a:spcPts val="0"/>
              </a:spcAft>
              <a:buClr>
                <a:schemeClr val="dk1"/>
              </a:buClr>
              <a:buSzPts val="2400"/>
              <a:buChar char="•"/>
            </a:pPr>
            <a:r>
              <a:rPr lang="en-US"/>
              <a:t>Constructor</a:t>
            </a:r>
            <a:endParaRPr/>
          </a:p>
          <a:p>
            <a:pPr marL="1143000" lvl="2" indent="-228600" algn="l" rtl="0">
              <a:lnSpc>
                <a:spcPct val="90000"/>
              </a:lnSpc>
              <a:spcBef>
                <a:spcPts val="500"/>
              </a:spcBef>
              <a:spcAft>
                <a:spcPts val="0"/>
              </a:spcAft>
              <a:buClr>
                <a:schemeClr val="dk1"/>
              </a:buClr>
              <a:buSzPts val="1800"/>
              <a:buChar char="•"/>
            </a:pPr>
            <a:r>
              <a:rPr lang="en-US" sz="1800"/>
              <a:t>Called once when the object is created (before any other method will be invoked)</a:t>
            </a:r>
            <a:endParaRPr/>
          </a:p>
          <a:p>
            <a:pPr marL="1143000" lvl="2" indent="-228600" algn="l" rtl="0">
              <a:lnSpc>
                <a:spcPct val="90000"/>
              </a:lnSpc>
              <a:spcBef>
                <a:spcPts val="500"/>
              </a:spcBef>
              <a:spcAft>
                <a:spcPts val="0"/>
              </a:spcAft>
              <a:buClr>
                <a:schemeClr val="dk1"/>
              </a:buClr>
              <a:buSzPts val="1800"/>
              <a:buChar char="•"/>
            </a:pPr>
            <a:r>
              <a:rPr lang="en-US" sz="1800"/>
              <a:t>E.g. </a:t>
            </a:r>
            <a:r>
              <a:rPr lang="en-US" sz="1800" b="1" i="1"/>
              <a:t>Car(Mustang)</a:t>
            </a:r>
            <a:endParaRPr/>
          </a:p>
          <a:p>
            <a:pPr marL="685800" lvl="1" indent="-228600" algn="l" rtl="0">
              <a:lnSpc>
                <a:spcPct val="90000"/>
              </a:lnSpc>
              <a:spcBef>
                <a:spcPts val="500"/>
              </a:spcBef>
              <a:spcAft>
                <a:spcPts val="0"/>
              </a:spcAft>
              <a:buClr>
                <a:schemeClr val="dk1"/>
              </a:buClr>
              <a:buSzPts val="2400"/>
              <a:buChar char="•"/>
            </a:pPr>
            <a:r>
              <a:rPr lang="en-US"/>
              <a:t>Destructor</a:t>
            </a:r>
            <a:endParaRPr/>
          </a:p>
          <a:p>
            <a:pPr marL="1143000" lvl="2" indent="-228600" algn="l" rtl="0">
              <a:lnSpc>
                <a:spcPct val="90000"/>
              </a:lnSpc>
              <a:spcBef>
                <a:spcPts val="500"/>
              </a:spcBef>
              <a:spcAft>
                <a:spcPts val="0"/>
              </a:spcAft>
              <a:buClr>
                <a:schemeClr val="dk1"/>
              </a:buClr>
              <a:buSzPts val="1800"/>
              <a:buChar char="•"/>
            </a:pPr>
            <a:r>
              <a:rPr lang="en-US" sz="1800"/>
              <a:t>Called when the object is destroyed </a:t>
            </a:r>
            <a:endParaRPr/>
          </a:p>
          <a:p>
            <a:pPr marL="1143000" lvl="2" indent="-228600" algn="l" rtl="0">
              <a:lnSpc>
                <a:spcPct val="90000"/>
              </a:lnSpc>
              <a:spcBef>
                <a:spcPts val="500"/>
              </a:spcBef>
              <a:spcAft>
                <a:spcPts val="0"/>
              </a:spcAft>
              <a:buClr>
                <a:schemeClr val="dk1"/>
              </a:buClr>
              <a:buSzPts val="1800"/>
              <a:buChar char="•"/>
            </a:pPr>
            <a:r>
              <a:rPr lang="en-US" sz="1800"/>
              <a:t>E.g</a:t>
            </a:r>
            <a:r>
              <a:rPr lang="en-US" sz="1800" b="1" i="1"/>
              <a:t>.~Car(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36BD-0B15-42F4-7C04-746FFBC74B83}"/>
              </a:ext>
            </a:extLst>
          </p:cNvPr>
          <p:cNvSpPr>
            <a:spLocks noGrp="1"/>
          </p:cNvSpPr>
          <p:nvPr>
            <p:ph type="title"/>
          </p:nvPr>
        </p:nvSpPr>
        <p:spPr/>
        <p:txBody>
          <a:bodyPr/>
          <a:lstStyle/>
          <a:p>
            <a:r>
              <a:rPr lang="en-US" dirty="0"/>
              <a:t>Constructors</a:t>
            </a:r>
          </a:p>
        </p:txBody>
      </p:sp>
      <p:sp>
        <p:nvSpPr>
          <p:cNvPr id="3" name="Text Placeholder 2">
            <a:extLst>
              <a:ext uri="{FF2B5EF4-FFF2-40B4-BE49-F238E27FC236}">
                <a16:creationId xmlns:a16="http://schemas.microsoft.com/office/drawing/2014/main" id="{6FE3F6B9-075D-93A6-7D0D-84421947D925}"/>
              </a:ext>
            </a:extLst>
          </p:cNvPr>
          <p:cNvSpPr>
            <a:spLocks noGrp="1"/>
          </p:cNvSpPr>
          <p:nvPr>
            <p:ph type="body" idx="1"/>
          </p:nvPr>
        </p:nvSpPr>
        <p:spPr/>
        <p:txBody>
          <a:bodyPr>
            <a:normAutofit fontScale="92500"/>
          </a:bodyPr>
          <a:lstStyle/>
          <a:p>
            <a:r>
              <a:rPr lang="en-US" b="0" i="0" dirty="0">
                <a:solidFill>
                  <a:srgbClr val="444444"/>
                </a:solidFill>
                <a:effectLst/>
                <a:latin typeface="Open Sans" panose="020B0606030504020204" pitchFamily="34" charset="0"/>
              </a:rPr>
              <a:t>Constructors are used to initialize the object’s state.</a:t>
            </a:r>
          </a:p>
          <a:p>
            <a:r>
              <a:rPr lang="en-US" b="0" i="0" dirty="0">
                <a:solidFill>
                  <a:srgbClr val="444444"/>
                </a:solidFill>
                <a:effectLst/>
                <a:latin typeface="Open Sans" panose="020B0606030504020204" pitchFamily="34" charset="0"/>
              </a:rPr>
              <a:t> Like methods, a constructor also contains collection of statements(i.e. instructions) that are executed at time of Object creation.</a:t>
            </a:r>
          </a:p>
          <a:p>
            <a:r>
              <a:rPr lang="en-US" b="0" i="0" dirty="0">
                <a:solidFill>
                  <a:srgbClr val="444444"/>
                </a:solidFill>
                <a:effectLst/>
                <a:latin typeface="Open Sans" panose="020B0606030504020204" pitchFamily="34" charset="0"/>
              </a:rPr>
              <a:t>Each time an object is created using new keyword at least one constructor (it could be default constructor) is invoked to assign initial values to the data members of the same class.</a:t>
            </a:r>
          </a:p>
          <a:p>
            <a:r>
              <a:rPr lang="en-US" b="0" i="0" dirty="0">
                <a:solidFill>
                  <a:srgbClr val="444444"/>
                </a:solidFill>
                <a:effectLst/>
                <a:latin typeface="Open Sans" panose="020B0606030504020204" pitchFamily="34" charset="0"/>
              </a:rPr>
              <a:t>Constructor is invoked at the time of object or instance creation.</a:t>
            </a:r>
            <a:br>
              <a:rPr lang="en-US" dirty="0"/>
            </a:br>
            <a:endParaRPr lang="en-US" dirty="0"/>
          </a:p>
        </p:txBody>
      </p:sp>
    </p:spTree>
    <p:extLst>
      <p:ext uri="{BB962C8B-B14F-4D97-AF65-F5344CB8AC3E}">
        <p14:creationId xmlns:p14="http://schemas.microsoft.com/office/powerpoint/2010/main" val="22956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49ED-470B-0431-B13C-95C05BC5ECA8}"/>
              </a:ext>
            </a:extLst>
          </p:cNvPr>
          <p:cNvSpPr>
            <a:spLocks noGrp="1"/>
          </p:cNvSpPr>
          <p:nvPr>
            <p:ph type="title"/>
          </p:nvPr>
        </p:nvSpPr>
        <p:spPr/>
        <p:txBody>
          <a:bodyPr/>
          <a:lstStyle/>
          <a:p>
            <a:r>
              <a:rPr lang="en-US" dirty="0"/>
              <a:t>Regulation</a:t>
            </a:r>
          </a:p>
        </p:txBody>
      </p:sp>
      <p:sp>
        <p:nvSpPr>
          <p:cNvPr id="3" name="Text Placeholder 2">
            <a:extLst>
              <a:ext uri="{FF2B5EF4-FFF2-40B4-BE49-F238E27FC236}">
                <a16:creationId xmlns:a16="http://schemas.microsoft.com/office/drawing/2014/main" id="{EA01BB2D-DAC0-D5DE-F3AA-791612CE6509}"/>
              </a:ext>
            </a:extLst>
          </p:cNvPr>
          <p:cNvSpPr>
            <a:spLocks noGrp="1"/>
          </p:cNvSpPr>
          <p:nvPr>
            <p:ph type="body" idx="1"/>
          </p:nvPr>
        </p:nvSpPr>
        <p:spPr/>
        <p:txBody>
          <a:bodyPr/>
          <a:lstStyle/>
          <a:p>
            <a:r>
              <a:rPr lang="en-US" b="0" i="0" dirty="0">
                <a:solidFill>
                  <a:srgbClr val="444444"/>
                </a:solidFill>
                <a:effectLst/>
                <a:latin typeface="Open Sans" panose="020B0606030504020204" pitchFamily="34" charset="0"/>
              </a:rPr>
              <a:t>A constructor doesn’t have a return types</a:t>
            </a:r>
          </a:p>
          <a:p>
            <a:r>
              <a:rPr lang="en-US" b="0" i="0" dirty="0">
                <a:solidFill>
                  <a:srgbClr val="444444"/>
                </a:solidFill>
                <a:effectLst/>
                <a:latin typeface="Open Sans" panose="020B0606030504020204" pitchFamily="34" charset="0"/>
              </a:rPr>
              <a:t>The name of the constructor must be the same as the name of the class.</a:t>
            </a:r>
          </a:p>
          <a:p>
            <a:r>
              <a:rPr lang="en-US" b="0" i="0" dirty="0">
                <a:solidFill>
                  <a:srgbClr val="444444"/>
                </a:solidFill>
                <a:effectLst/>
                <a:latin typeface="Open Sans" panose="020B0606030504020204" pitchFamily="34" charset="0"/>
              </a:rPr>
              <a:t>Unlike methods, constructors are not considered members of a class.</a:t>
            </a:r>
          </a:p>
          <a:p>
            <a:r>
              <a:rPr lang="en-US" b="0" i="0" dirty="0">
                <a:solidFill>
                  <a:srgbClr val="444444"/>
                </a:solidFill>
                <a:effectLst/>
                <a:latin typeface="Open Sans" panose="020B0606030504020204" pitchFamily="34" charset="0"/>
              </a:rPr>
              <a:t>A constructor is called automatically when a new instance of an object is created.</a:t>
            </a:r>
            <a:endParaRPr lang="en-US" dirty="0"/>
          </a:p>
        </p:txBody>
      </p:sp>
    </p:spTree>
    <p:extLst>
      <p:ext uri="{BB962C8B-B14F-4D97-AF65-F5344CB8AC3E}">
        <p14:creationId xmlns:p14="http://schemas.microsoft.com/office/powerpoint/2010/main" val="362096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1141-D39F-41FF-AEFD-B95D06EB686D}"/>
              </a:ext>
            </a:extLst>
          </p:cNvPr>
          <p:cNvSpPr>
            <a:spLocks noGrp="1"/>
          </p:cNvSpPr>
          <p:nvPr>
            <p:ph type="title"/>
          </p:nvPr>
        </p:nvSpPr>
        <p:spPr/>
        <p:txBody>
          <a:bodyPr/>
          <a:lstStyle/>
          <a:p>
            <a:r>
              <a:rPr lang="en-US" dirty="0"/>
              <a:t>Types of Constructor</a:t>
            </a:r>
          </a:p>
        </p:txBody>
      </p:sp>
      <p:sp>
        <p:nvSpPr>
          <p:cNvPr id="3" name="Text Placeholder 2">
            <a:extLst>
              <a:ext uri="{FF2B5EF4-FFF2-40B4-BE49-F238E27FC236}">
                <a16:creationId xmlns:a16="http://schemas.microsoft.com/office/drawing/2014/main" id="{1A616110-5AB8-643B-2C9B-ADC66E4336ED}"/>
              </a:ext>
            </a:extLst>
          </p:cNvPr>
          <p:cNvSpPr>
            <a:spLocks noGrp="1"/>
          </p:cNvSpPr>
          <p:nvPr>
            <p:ph type="body" idx="1"/>
          </p:nvPr>
        </p:nvSpPr>
        <p:spPr/>
        <p:txBody>
          <a:bodyPr/>
          <a:lstStyle/>
          <a:p>
            <a:r>
              <a:rPr lang="en-US" b="0" i="0" dirty="0">
                <a:solidFill>
                  <a:srgbClr val="444444"/>
                </a:solidFill>
                <a:effectLst/>
                <a:latin typeface="Open Sans" panose="020B0606030504020204" pitchFamily="34" charset="0"/>
              </a:rPr>
              <a:t>There are two types of constructors in java</a:t>
            </a:r>
          </a:p>
          <a:p>
            <a:pPr lvl="1"/>
            <a:r>
              <a:rPr lang="en-US" b="0" i="0" dirty="0">
                <a:solidFill>
                  <a:srgbClr val="444444"/>
                </a:solidFill>
                <a:effectLst/>
                <a:latin typeface="Open Sans" panose="020B0606030504020204" pitchFamily="34" charset="0"/>
              </a:rPr>
              <a:t>Default constructor (no-argument constructor)</a:t>
            </a:r>
          </a:p>
          <a:p>
            <a:pPr lvl="1"/>
            <a:r>
              <a:rPr lang="en-US" b="0" i="0" dirty="0">
                <a:solidFill>
                  <a:srgbClr val="444444"/>
                </a:solidFill>
                <a:effectLst/>
                <a:latin typeface="Open Sans" panose="020B0606030504020204" pitchFamily="34" charset="0"/>
              </a:rPr>
              <a:t>Parameterized constructor</a:t>
            </a:r>
            <a:endParaRPr lang="en-US" dirty="0"/>
          </a:p>
        </p:txBody>
      </p:sp>
    </p:spTree>
    <p:extLst>
      <p:ext uri="{BB962C8B-B14F-4D97-AF65-F5344CB8AC3E}">
        <p14:creationId xmlns:p14="http://schemas.microsoft.com/office/powerpoint/2010/main" val="370380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7D72-7B7B-D448-8EB1-D1A3D9A30A50}"/>
              </a:ext>
            </a:extLst>
          </p:cNvPr>
          <p:cNvSpPr>
            <a:spLocks noGrp="1"/>
          </p:cNvSpPr>
          <p:nvPr>
            <p:ph type="title"/>
          </p:nvPr>
        </p:nvSpPr>
        <p:spPr/>
        <p:txBody>
          <a:bodyPr/>
          <a:lstStyle/>
          <a:p>
            <a:r>
              <a:rPr lang="en-US" dirty="0"/>
              <a:t>Default Constructor</a:t>
            </a:r>
          </a:p>
        </p:txBody>
      </p:sp>
      <p:sp>
        <p:nvSpPr>
          <p:cNvPr id="3" name="Text Placeholder 2">
            <a:extLst>
              <a:ext uri="{FF2B5EF4-FFF2-40B4-BE49-F238E27FC236}">
                <a16:creationId xmlns:a16="http://schemas.microsoft.com/office/drawing/2014/main" id="{766DDAAD-2EA5-074D-13F9-E4CF58C62133}"/>
              </a:ext>
            </a:extLst>
          </p:cNvPr>
          <p:cNvSpPr>
            <a:spLocks noGrp="1"/>
          </p:cNvSpPr>
          <p:nvPr>
            <p:ph type="body" idx="1"/>
          </p:nvPr>
        </p:nvSpPr>
        <p:spPr/>
        <p:txBody>
          <a:bodyPr>
            <a:normAutofit/>
          </a:bodyPr>
          <a:lstStyle/>
          <a:p>
            <a:r>
              <a:rPr lang="en-US" b="0" i="0" dirty="0">
                <a:solidFill>
                  <a:srgbClr val="444444"/>
                </a:solidFill>
                <a:effectLst/>
                <a:latin typeface="Open Sans" panose="020B0606030504020204" pitchFamily="34" charset="0"/>
              </a:rPr>
              <a:t>A constructor is called "Default Constructor" when it doesn't have any parameter.</a:t>
            </a:r>
          </a:p>
          <a:p>
            <a:r>
              <a:rPr lang="en-US" b="0" i="0" dirty="0">
                <a:solidFill>
                  <a:srgbClr val="444444"/>
                </a:solidFill>
                <a:effectLst/>
                <a:latin typeface="Open Sans" panose="020B0606030504020204" pitchFamily="34" charset="0"/>
              </a:rPr>
              <a:t>If we don’t define a constructor in a class, then compiler creates default constructor(with no arguments) for the class. </a:t>
            </a:r>
          </a:p>
          <a:p>
            <a:r>
              <a:rPr lang="en-US" b="0" i="0" dirty="0">
                <a:solidFill>
                  <a:srgbClr val="444444"/>
                </a:solidFill>
                <a:effectLst/>
                <a:latin typeface="Open Sans" panose="020B0606030504020204" pitchFamily="34" charset="0"/>
              </a:rPr>
              <a:t>If we write a constructor with arguments or no-argument then compiler does not create default constructor. </a:t>
            </a:r>
          </a:p>
          <a:p>
            <a:r>
              <a:rPr lang="en-US" b="0" i="0" dirty="0">
                <a:solidFill>
                  <a:srgbClr val="444444"/>
                </a:solidFill>
                <a:effectLst/>
                <a:latin typeface="Open Sans" panose="020B0606030504020204" pitchFamily="34" charset="0"/>
              </a:rPr>
              <a:t>Default constructor provides the default values to the object like 0, null etc. depending on the type.</a:t>
            </a:r>
            <a:endParaRPr lang="en-US" dirty="0"/>
          </a:p>
        </p:txBody>
      </p:sp>
    </p:spTree>
    <p:extLst>
      <p:ext uri="{BB962C8B-B14F-4D97-AF65-F5344CB8AC3E}">
        <p14:creationId xmlns:p14="http://schemas.microsoft.com/office/powerpoint/2010/main" val="206421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E3FC-4BCD-D5A2-A874-B4FE57B852B2}"/>
              </a:ext>
            </a:extLst>
          </p:cNvPr>
          <p:cNvSpPr>
            <a:spLocks noGrp="1"/>
          </p:cNvSpPr>
          <p:nvPr>
            <p:ph type="title"/>
          </p:nvPr>
        </p:nvSpPr>
        <p:spPr/>
        <p:txBody>
          <a:bodyPr/>
          <a:lstStyle/>
          <a:p>
            <a:r>
              <a:rPr lang="en-US" dirty="0"/>
              <a:t>Default Constructor Example</a:t>
            </a:r>
          </a:p>
        </p:txBody>
      </p:sp>
      <p:sp>
        <p:nvSpPr>
          <p:cNvPr id="3" name="Text Placeholder 2">
            <a:extLst>
              <a:ext uri="{FF2B5EF4-FFF2-40B4-BE49-F238E27FC236}">
                <a16:creationId xmlns:a16="http://schemas.microsoft.com/office/drawing/2014/main" id="{AA6E8ED0-3224-60FF-06CF-8F5DDA819CE1}"/>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FF74708-B8BE-BFDF-DEAA-48765B580583}"/>
              </a:ext>
            </a:extLst>
          </p:cNvPr>
          <p:cNvPicPr>
            <a:picLocks noChangeAspect="1"/>
          </p:cNvPicPr>
          <p:nvPr/>
        </p:nvPicPr>
        <p:blipFill>
          <a:blip r:embed="rId2"/>
          <a:stretch>
            <a:fillRect/>
          </a:stretch>
        </p:blipFill>
        <p:spPr>
          <a:xfrm>
            <a:off x="1302283" y="2128508"/>
            <a:ext cx="4758707" cy="3049982"/>
          </a:xfrm>
          <a:prstGeom prst="rect">
            <a:avLst/>
          </a:prstGeom>
        </p:spPr>
      </p:pic>
    </p:spTree>
    <p:extLst>
      <p:ext uri="{BB962C8B-B14F-4D97-AF65-F5344CB8AC3E}">
        <p14:creationId xmlns:p14="http://schemas.microsoft.com/office/powerpoint/2010/main" val="180575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OOP</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principle of design and development of programs using modular approach</a:t>
            </a:r>
            <a:endParaRPr/>
          </a:p>
          <a:p>
            <a:pPr marL="228600" lvl="0" indent="-228600" algn="just" rtl="0">
              <a:lnSpc>
                <a:spcPct val="90000"/>
              </a:lnSpc>
              <a:spcBef>
                <a:spcPts val="1000"/>
              </a:spcBef>
              <a:spcAft>
                <a:spcPts val="0"/>
              </a:spcAft>
              <a:buClr>
                <a:schemeClr val="dk1"/>
              </a:buClr>
              <a:buSzPts val="2800"/>
              <a:buChar char="•"/>
            </a:pPr>
            <a:r>
              <a:rPr lang="en-US"/>
              <a:t>A computer programming model that organizes software design around </a:t>
            </a:r>
            <a:r>
              <a:rPr lang="en-US" b="1"/>
              <a:t>data</a:t>
            </a:r>
            <a:r>
              <a:rPr lang="en-US"/>
              <a:t>, or </a:t>
            </a:r>
            <a:r>
              <a:rPr lang="en-US" b="1"/>
              <a:t>objects</a:t>
            </a:r>
            <a:r>
              <a:rPr lang="en-US"/>
              <a:t>, rather than functions and logic. </a:t>
            </a:r>
            <a:endParaRPr/>
          </a:p>
          <a:p>
            <a:pPr marL="228600" lvl="0" indent="-228600" algn="just" rtl="0">
              <a:lnSpc>
                <a:spcPct val="90000"/>
              </a:lnSpc>
              <a:spcBef>
                <a:spcPts val="1000"/>
              </a:spcBef>
              <a:spcAft>
                <a:spcPts val="0"/>
              </a:spcAft>
              <a:buClr>
                <a:schemeClr val="dk1"/>
              </a:buClr>
              <a:buSzPts val="2800"/>
              <a:buChar char="•"/>
            </a:pPr>
            <a:r>
              <a:rPr lang="en-US"/>
              <a:t>well-suited for programs that are large, complex and actively updated or maintained.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4A5A-A2CF-3B71-C5DD-914B3024FA70}"/>
              </a:ext>
            </a:extLst>
          </p:cNvPr>
          <p:cNvSpPr>
            <a:spLocks noGrp="1"/>
          </p:cNvSpPr>
          <p:nvPr>
            <p:ph type="title"/>
          </p:nvPr>
        </p:nvSpPr>
        <p:spPr/>
        <p:txBody>
          <a:bodyPr/>
          <a:lstStyle/>
          <a:p>
            <a:r>
              <a:rPr lang="en-US" dirty="0"/>
              <a:t>Parameterized Constructor Example</a:t>
            </a:r>
          </a:p>
        </p:txBody>
      </p:sp>
      <p:sp>
        <p:nvSpPr>
          <p:cNvPr id="3" name="Text Placeholder 2">
            <a:extLst>
              <a:ext uri="{FF2B5EF4-FFF2-40B4-BE49-F238E27FC236}">
                <a16:creationId xmlns:a16="http://schemas.microsoft.com/office/drawing/2014/main" id="{2C267D0D-F9A8-FFF8-1220-2C7B892B10BD}"/>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D3BDBB7-A60E-863C-9192-8744F22E559C}"/>
              </a:ext>
            </a:extLst>
          </p:cNvPr>
          <p:cNvPicPr>
            <a:picLocks noChangeAspect="1"/>
          </p:cNvPicPr>
          <p:nvPr/>
        </p:nvPicPr>
        <p:blipFill>
          <a:blip r:embed="rId2"/>
          <a:stretch>
            <a:fillRect/>
          </a:stretch>
        </p:blipFill>
        <p:spPr>
          <a:xfrm>
            <a:off x="1154080" y="1938337"/>
            <a:ext cx="5424002" cy="3806531"/>
          </a:xfrm>
          <a:prstGeom prst="rect">
            <a:avLst/>
          </a:prstGeom>
        </p:spPr>
      </p:pic>
    </p:spTree>
    <p:extLst>
      <p:ext uri="{BB962C8B-B14F-4D97-AF65-F5344CB8AC3E}">
        <p14:creationId xmlns:p14="http://schemas.microsoft.com/office/powerpoint/2010/main" val="108573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39B3-7940-DF3D-5F40-9BB491BD7735}"/>
              </a:ext>
            </a:extLst>
          </p:cNvPr>
          <p:cNvSpPr>
            <a:spLocks noGrp="1"/>
          </p:cNvSpPr>
          <p:nvPr>
            <p:ph type="title"/>
          </p:nvPr>
        </p:nvSpPr>
        <p:spPr/>
        <p:txBody>
          <a:bodyPr/>
          <a:lstStyle/>
          <a:p>
            <a:r>
              <a:rPr lang="en-US" dirty="0"/>
              <a:t>Constructor Overloading Example</a:t>
            </a:r>
          </a:p>
        </p:txBody>
      </p:sp>
      <p:sp>
        <p:nvSpPr>
          <p:cNvPr id="3" name="Text Placeholder 2">
            <a:extLst>
              <a:ext uri="{FF2B5EF4-FFF2-40B4-BE49-F238E27FC236}">
                <a16:creationId xmlns:a16="http://schemas.microsoft.com/office/drawing/2014/main" id="{D177307C-49D9-1EB7-60FF-03502447B1DC}"/>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90371DF-AE01-90F9-57D0-63D7FC728FBA}"/>
              </a:ext>
            </a:extLst>
          </p:cNvPr>
          <p:cNvPicPr>
            <a:picLocks noChangeAspect="1"/>
          </p:cNvPicPr>
          <p:nvPr/>
        </p:nvPicPr>
        <p:blipFill>
          <a:blip r:embed="rId2"/>
          <a:stretch>
            <a:fillRect/>
          </a:stretch>
        </p:blipFill>
        <p:spPr>
          <a:xfrm>
            <a:off x="1061357" y="2021827"/>
            <a:ext cx="6019800" cy="4400550"/>
          </a:xfrm>
          <a:prstGeom prst="rect">
            <a:avLst/>
          </a:prstGeom>
        </p:spPr>
      </p:pic>
    </p:spTree>
    <p:extLst>
      <p:ext uri="{BB962C8B-B14F-4D97-AF65-F5344CB8AC3E}">
        <p14:creationId xmlns:p14="http://schemas.microsoft.com/office/powerpoint/2010/main" val="9811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Access</a:t>
            </a:r>
            <a:endParaRPr/>
          </a:p>
        </p:txBody>
      </p:sp>
      <p:sp>
        <p:nvSpPr>
          <p:cNvPr id="162" name="Google Shape;16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Most classes provide three levels of access to their members (state and behavior):</a:t>
            </a:r>
            <a:endParaRPr/>
          </a:p>
          <a:p>
            <a:pPr marL="685800" lvl="1" indent="-228600" algn="l" rtl="0">
              <a:lnSpc>
                <a:spcPct val="90000"/>
              </a:lnSpc>
              <a:spcBef>
                <a:spcPts val="500"/>
              </a:spcBef>
              <a:spcAft>
                <a:spcPts val="0"/>
              </a:spcAft>
              <a:buClr>
                <a:schemeClr val="dk1"/>
              </a:buClr>
              <a:buSzPts val="2400"/>
              <a:buChar char="•"/>
            </a:pPr>
            <a:r>
              <a:rPr lang="en-US"/>
              <a:t>Public</a:t>
            </a:r>
            <a:endParaRPr/>
          </a:p>
          <a:p>
            <a:pPr marL="1143000" lvl="2" indent="-228600" algn="l" rtl="0">
              <a:lnSpc>
                <a:spcPct val="90000"/>
              </a:lnSpc>
              <a:spcBef>
                <a:spcPts val="500"/>
              </a:spcBef>
              <a:spcAft>
                <a:spcPts val="0"/>
              </a:spcAft>
              <a:buClr>
                <a:schemeClr val="dk1"/>
              </a:buClr>
              <a:buSzPts val="2000"/>
              <a:buChar char="•"/>
            </a:pPr>
            <a:r>
              <a:rPr lang="en-US"/>
              <a:t>The part of the class of the class that is visible to all clients of the class</a:t>
            </a:r>
            <a:endParaRPr/>
          </a:p>
          <a:p>
            <a:pPr marL="685800" lvl="1" indent="-228600" algn="l" rtl="0">
              <a:lnSpc>
                <a:spcPct val="90000"/>
              </a:lnSpc>
              <a:spcBef>
                <a:spcPts val="500"/>
              </a:spcBef>
              <a:spcAft>
                <a:spcPts val="0"/>
              </a:spcAft>
              <a:buClr>
                <a:schemeClr val="dk1"/>
              </a:buClr>
              <a:buSzPts val="2400"/>
              <a:buChar char="•"/>
            </a:pPr>
            <a:r>
              <a:rPr lang="en-US"/>
              <a:t>Protected</a:t>
            </a:r>
            <a:endParaRPr/>
          </a:p>
          <a:p>
            <a:pPr marL="1143000" lvl="2" indent="-228600" algn="l" rtl="0">
              <a:lnSpc>
                <a:spcPct val="90000"/>
              </a:lnSpc>
              <a:spcBef>
                <a:spcPts val="500"/>
              </a:spcBef>
              <a:spcAft>
                <a:spcPts val="0"/>
              </a:spcAft>
              <a:buClr>
                <a:schemeClr val="dk1"/>
              </a:buClr>
              <a:buSzPts val="2000"/>
              <a:buChar char="•"/>
            </a:pPr>
            <a:r>
              <a:rPr lang="en-US"/>
              <a:t>The part of the class that is only visible to subclasses of the class</a:t>
            </a:r>
            <a:endParaRPr/>
          </a:p>
          <a:p>
            <a:pPr marL="685800" lvl="1" indent="-228600" algn="l" rtl="0">
              <a:lnSpc>
                <a:spcPct val="90000"/>
              </a:lnSpc>
              <a:spcBef>
                <a:spcPts val="500"/>
              </a:spcBef>
              <a:spcAft>
                <a:spcPts val="0"/>
              </a:spcAft>
              <a:buClr>
                <a:schemeClr val="dk1"/>
              </a:buClr>
              <a:buSzPts val="2400"/>
              <a:buChar char="•"/>
            </a:pPr>
            <a:r>
              <a:rPr lang="en-US"/>
              <a:t>Private</a:t>
            </a:r>
            <a:endParaRPr/>
          </a:p>
          <a:p>
            <a:pPr marL="1143000" lvl="2" indent="-228600" algn="l" rtl="0">
              <a:lnSpc>
                <a:spcPct val="90000"/>
              </a:lnSpc>
              <a:spcBef>
                <a:spcPts val="500"/>
              </a:spcBef>
              <a:spcAft>
                <a:spcPts val="0"/>
              </a:spcAft>
              <a:buClr>
                <a:schemeClr val="dk1"/>
              </a:buClr>
              <a:buSzPts val="2000"/>
              <a:buChar char="•"/>
            </a:pPr>
            <a:r>
              <a:rPr lang="en-US"/>
              <a:t>A part of the class that is not visible to any other classes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838199" y="14618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Components of OOP</a:t>
            </a:r>
            <a:endParaRPr>
              <a:latin typeface="Times New Roman"/>
              <a:ea typeface="Times New Roman"/>
              <a:cs typeface="Times New Roman"/>
              <a:sym typeface="Times New Roman"/>
            </a:endParaRPr>
          </a:p>
        </p:txBody>
      </p:sp>
      <p:grpSp>
        <p:nvGrpSpPr>
          <p:cNvPr id="168" name="Google Shape;168;p12"/>
          <p:cNvGrpSpPr/>
          <p:nvPr/>
        </p:nvGrpSpPr>
        <p:grpSpPr>
          <a:xfrm>
            <a:off x="3686777" y="1108018"/>
            <a:ext cx="5068508" cy="5068508"/>
            <a:chOff x="2848578" y="435"/>
            <a:chExt cx="5068508" cy="5068508"/>
          </a:xfrm>
        </p:grpSpPr>
        <p:sp>
          <p:nvSpPr>
            <p:cNvPr id="169" name="Google Shape;169;p12"/>
            <p:cNvSpPr/>
            <p:nvPr/>
          </p:nvSpPr>
          <p:spPr>
            <a:xfrm>
              <a:off x="4622425" y="1774282"/>
              <a:ext cx="1520814" cy="1520814"/>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txBox="1"/>
            <p:nvPr/>
          </p:nvSpPr>
          <p:spPr>
            <a:xfrm>
              <a:off x="4696665" y="1848522"/>
              <a:ext cx="1372334" cy="1372334"/>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3600">
                  <a:solidFill>
                    <a:schemeClr val="dk1"/>
                  </a:solidFill>
                  <a:latin typeface="Calibri"/>
                  <a:ea typeface="Calibri"/>
                  <a:cs typeface="Calibri"/>
                  <a:sym typeface="Calibri"/>
                </a:rPr>
                <a:t>OOP</a:t>
              </a:r>
              <a:endParaRPr sz="3600">
                <a:solidFill>
                  <a:schemeClr val="dk1"/>
                </a:solidFill>
                <a:latin typeface="Calibri"/>
                <a:ea typeface="Calibri"/>
                <a:cs typeface="Calibri"/>
                <a:sym typeface="Calibri"/>
              </a:endParaRPr>
            </a:p>
          </p:txBody>
        </p:sp>
        <p:sp>
          <p:nvSpPr>
            <p:cNvPr id="171" name="Google Shape;171;p12"/>
            <p:cNvSpPr/>
            <p:nvPr/>
          </p:nvSpPr>
          <p:spPr>
            <a:xfrm rot="-5400000">
              <a:off x="5005381" y="1396832"/>
              <a:ext cx="754901" cy="0"/>
            </a:xfrm>
            <a:custGeom>
              <a:avLst/>
              <a:gdLst/>
              <a:ahLst/>
              <a:cxnLst/>
              <a:rect l="l" t="t" r="r" b="b"/>
              <a:pathLst>
                <a:path w="120000" h="120000" extrusionOk="0">
                  <a:moveTo>
                    <a:pt x="0" y="0"/>
                  </a:moveTo>
                  <a:lnTo>
                    <a:pt x="120000" y="0"/>
                  </a:lnTo>
                </a:path>
              </a:pathLst>
            </a:custGeom>
            <a:noFill/>
            <a:ln w="12700" cap="flat" cmpd="sng">
              <a:solidFill>
                <a:srgbClr val="487AA8"/>
              </a:solidFill>
              <a:prstDash val="solid"/>
              <a:miter lim="800000"/>
              <a:headEnd type="none" w="sm" len="sm"/>
              <a:tailEnd type="none" w="sm" len="sm"/>
            </a:ln>
          </p:spPr>
          <p:txBody>
            <a:bodyPr/>
            <a:lstStyle/>
            <a:p>
              <a:endParaRPr lang="en-US"/>
            </a:p>
          </p:txBody>
        </p:sp>
        <p:sp>
          <p:nvSpPr>
            <p:cNvPr id="172" name="Google Shape;172;p12"/>
            <p:cNvSpPr/>
            <p:nvPr/>
          </p:nvSpPr>
          <p:spPr>
            <a:xfrm>
              <a:off x="4873359" y="435"/>
              <a:ext cx="1018945" cy="1018945"/>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txBox="1"/>
            <p:nvPr/>
          </p:nvSpPr>
          <p:spPr>
            <a:xfrm>
              <a:off x="4923100" y="50176"/>
              <a:ext cx="919463" cy="919463"/>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Inheritance</a:t>
              </a:r>
              <a:endParaRPr sz="1400">
                <a:solidFill>
                  <a:schemeClr val="dk1"/>
                </a:solidFill>
                <a:latin typeface="Times New Roman"/>
                <a:ea typeface="Times New Roman"/>
                <a:cs typeface="Times New Roman"/>
                <a:sym typeface="Times New Roman"/>
              </a:endParaRPr>
            </a:p>
          </p:txBody>
        </p:sp>
        <p:sp>
          <p:nvSpPr>
            <p:cNvPr id="174" name="Google Shape;174;p12"/>
            <p:cNvSpPr/>
            <p:nvPr/>
          </p:nvSpPr>
          <p:spPr>
            <a:xfrm>
              <a:off x="6143239" y="2534689"/>
              <a:ext cx="754901" cy="0"/>
            </a:xfrm>
            <a:custGeom>
              <a:avLst/>
              <a:gdLst/>
              <a:ahLst/>
              <a:cxnLst/>
              <a:rect l="l" t="t" r="r" b="b"/>
              <a:pathLst>
                <a:path w="120000" h="120000" extrusionOk="0">
                  <a:moveTo>
                    <a:pt x="0" y="0"/>
                  </a:moveTo>
                  <a:lnTo>
                    <a:pt x="120000" y="0"/>
                  </a:lnTo>
                </a:path>
              </a:pathLst>
            </a:custGeom>
            <a:noFill/>
            <a:ln w="12700" cap="flat" cmpd="sng">
              <a:solidFill>
                <a:srgbClr val="487AA8"/>
              </a:solidFill>
              <a:prstDash val="solid"/>
              <a:miter lim="800000"/>
              <a:headEnd type="none" w="sm" len="sm"/>
              <a:tailEnd type="none" w="sm" len="sm"/>
            </a:ln>
          </p:spPr>
          <p:txBody>
            <a:bodyPr/>
            <a:lstStyle/>
            <a:p>
              <a:endParaRPr lang="en-US"/>
            </a:p>
          </p:txBody>
        </p:sp>
        <p:sp>
          <p:nvSpPr>
            <p:cNvPr id="175" name="Google Shape;175;p12"/>
            <p:cNvSpPr/>
            <p:nvPr/>
          </p:nvSpPr>
          <p:spPr>
            <a:xfrm>
              <a:off x="6898141" y="2025217"/>
              <a:ext cx="1018945" cy="1018945"/>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txBox="1"/>
            <p:nvPr/>
          </p:nvSpPr>
          <p:spPr>
            <a:xfrm>
              <a:off x="6947882" y="2074958"/>
              <a:ext cx="919463" cy="919463"/>
            </a:xfrm>
            <a:prstGeom prst="rect">
              <a:avLst/>
            </a:prstGeom>
            <a:noFill/>
            <a:ln>
              <a:noFill/>
            </a:ln>
          </p:spPr>
          <p:txBody>
            <a:bodyPr spcFirstLastPara="1" wrap="square" lIns="27925" tIns="27925" rIns="27925" bIns="27925" anchor="ctr" anchorCtr="0">
              <a:noAutofit/>
            </a:bodyPr>
            <a:lstStyle/>
            <a:p>
              <a:pPr marL="0" marR="0" lvl="0" indent="0" algn="ctr" rtl="0">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Encapsulation</a:t>
              </a:r>
              <a:endParaRPr sz="1100">
                <a:solidFill>
                  <a:schemeClr val="dk1"/>
                </a:solidFill>
                <a:latin typeface="Times New Roman"/>
                <a:ea typeface="Times New Roman"/>
                <a:cs typeface="Times New Roman"/>
                <a:sym typeface="Times New Roman"/>
              </a:endParaRPr>
            </a:p>
          </p:txBody>
        </p:sp>
        <p:sp>
          <p:nvSpPr>
            <p:cNvPr id="177" name="Google Shape;177;p12"/>
            <p:cNvSpPr/>
            <p:nvPr/>
          </p:nvSpPr>
          <p:spPr>
            <a:xfrm rot="5400000">
              <a:off x="5005381" y="3672547"/>
              <a:ext cx="754901" cy="0"/>
            </a:xfrm>
            <a:custGeom>
              <a:avLst/>
              <a:gdLst/>
              <a:ahLst/>
              <a:cxnLst/>
              <a:rect l="l" t="t" r="r" b="b"/>
              <a:pathLst>
                <a:path w="120000" h="120000" extrusionOk="0">
                  <a:moveTo>
                    <a:pt x="0" y="0"/>
                  </a:moveTo>
                  <a:lnTo>
                    <a:pt x="120000" y="0"/>
                  </a:lnTo>
                </a:path>
              </a:pathLst>
            </a:custGeom>
            <a:noFill/>
            <a:ln w="12700" cap="flat" cmpd="sng">
              <a:solidFill>
                <a:srgbClr val="487AA8"/>
              </a:solidFill>
              <a:prstDash val="solid"/>
              <a:miter lim="800000"/>
              <a:headEnd type="none" w="sm" len="sm"/>
              <a:tailEnd type="none" w="sm" len="sm"/>
            </a:ln>
          </p:spPr>
          <p:txBody>
            <a:bodyPr/>
            <a:lstStyle/>
            <a:p>
              <a:endParaRPr lang="en-US"/>
            </a:p>
          </p:txBody>
        </p:sp>
        <p:sp>
          <p:nvSpPr>
            <p:cNvPr id="178" name="Google Shape;178;p12"/>
            <p:cNvSpPr/>
            <p:nvPr/>
          </p:nvSpPr>
          <p:spPr>
            <a:xfrm>
              <a:off x="4873359" y="4049998"/>
              <a:ext cx="1018945" cy="1018945"/>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2"/>
            <p:cNvSpPr txBox="1"/>
            <p:nvPr/>
          </p:nvSpPr>
          <p:spPr>
            <a:xfrm>
              <a:off x="4923100" y="4099739"/>
              <a:ext cx="919463" cy="919463"/>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Abstraction</a:t>
              </a:r>
              <a:endParaRPr sz="1400">
                <a:solidFill>
                  <a:schemeClr val="dk1"/>
                </a:solidFill>
                <a:latin typeface="Times New Roman"/>
                <a:ea typeface="Times New Roman"/>
                <a:cs typeface="Times New Roman"/>
                <a:sym typeface="Times New Roman"/>
              </a:endParaRPr>
            </a:p>
          </p:txBody>
        </p:sp>
        <p:sp>
          <p:nvSpPr>
            <p:cNvPr id="180" name="Google Shape;180;p12"/>
            <p:cNvSpPr/>
            <p:nvPr/>
          </p:nvSpPr>
          <p:spPr>
            <a:xfrm rot="10800000">
              <a:off x="3867523" y="2534690"/>
              <a:ext cx="754901" cy="0"/>
            </a:xfrm>
            <a:custGeom>
              <a:avLst/>
              <a:gdLst/>
              <a:ahLst/>
              <a:cxnLst/>
              <a:rect l="l" t="t" r="r" b="b"/>
              <a:pathLst>
                <a:path w="120000" h="120000" extrusionOk="0">
                  <a:moveTo>
                    <a:pt x="0" y="0"/>
                  </a:moveTo>
                  <a:lnTo>
                    <a:pt x="120000" y="0"/>
                  </a:lnTo>
                </a:path>
              </a:pathLst>
            </a:custGeom>
            <a:noFill/>
            <a:ln w="12700" cap="flat" cmpd="sng">
              <a:solidFill>
                <a:srgbClr val="487AA8"/>
              </a:solidFill>
              <a:prstDash val="solid"/>
              <a:miter lim="800000"/>
              <a:headEnd type="none" w="sm" len="sm"/>
              <a:tailEnd type="none" w="sm" len="sm"/>
            </a:ln>
          </p:spPr>
          <p:txBody>
            <a:bodyPr/>
            <a:lstStyle/>
            <a:p>
              <a:endParaRPr lang="en-US"/>
            </a:p>
          </p:txBody>
        </p:sp>
        <p:sp>
          <p:nvSpPr>
            <p:cNvPr id="181" name="Google Shape;181;p12"/>
            <p:cNvSpPr/>
            <p:nvPr/>
          </p:nvSpPr>
          <p:spPr>
            <a:xfrm>
              <a:off x="2848578" y="2025217"/>
              <a:ext cx="1018945" cy="1018945"/>
            </a:xfrm>
            <a:prstGeom prst="roundRect">
              <a:avLst>
                <a:gd name="adj" fmla="val 16667"/>
              </a:avLst>
            </a:prstGeom>
            <a:gradFill>
              <a:gsLst>
                <a:gs pos="0">
                  <a:srgbClr val="AFCAE9"/>
                </a:gs>
                <a:gs pos="50000">
                  <a:srgbClr val="A0C1E4"/>
                </a:gs>
                <a:gs pos="100000">
                  <a:srgbClr val="8FB8E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2"/>
            <p:cNvSpPr txBox="1"/>
            <p:nvPr/>
          </p:nvSpPr>
          <p:spPr>
            <a:xfrm>
              <a:off x="2898319" y="2074958"/>
              <a:ext cx="919463" cy="919463"/>
            </a:xfrm>
            <a:prstGeom prst="rect">
              <a:avLst/>
            </a:prstGeom>
            <a:noFill/>
            <a:ln>
              <a:noFill/>
            </a:ln>
          </p:spPr>
          <p:txBody>
            <a:bodyPr spcFirstLastPara="1" wrap="square" lIns="27925" tIns="27925" rIns="27925" bIns="27925" anchor="ctr" anchorCtr="0">
              <a:noAutofit/>
            </a:bodyPr>
            <a:lstStyle/>
            <a:p>
              <a:pPr marL="0" marR="0" lvl="0" indent="0" algn="ctr" rtl="0">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Polymorphism</a:t>
              </a:r>
              <a:endParaRPr sz="11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Inheritance</a:t>
            </a:r>
            <a:endParaRPr/>
          </a:p>
        </p:txBody>
      </p:sp>
      <p:sp>
        <p:nvSpPr>
          <p:cNvPr id="188" name="Google Shape;18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Inheritance is a relationship where one class shares the structure or behavior defined in one class (single inheritance) or more (multiple inheritance)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89" name="Google Shape;189;p13"/>
          <p:cNvSpPr/>
          <p:nvPr/>
        </p:nvSpPr>
        <p:spPr>
          <a:xfrm>
            <a:off x="4353059" y="3078050"/>
            <a:ext cx="2215166" cy="131364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Superclass</a:t>
            </a:r>
            <a:endParaRPr sz="1800">
              <a:solidFill>
                <a:schemeClr val="dk1"/>
              </a:solidFill>
              <a:latin typeface="Calibri"/>
              <a:ea typeface="Calibri"/>
              <a:cs typeface="Calibri"/>
              <a:sym typeface="Calibri"/>
            </a:endParaRPr>
          </a:p>
        </p:txBody>
      </p:sp>
      <p:sp>
        <p:nvSpPr>
          <p:cNvPr id="190" name="Google Shape;190;p13"/>
          <p:cNvSpPr/>
          <p:nvPr/>
        </p:nvSpPr>
        <p:spPr>
          <a:xfrm>
            <a:off x="2663780" y="4863318"/>
            <a:ext cx="2215166" cy="131364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Sub class</a:t>
            </a:r>
            <a:endParaRPr sz="1800">
              <a:solidFill>
                <a:schemeClr val="dk1"/>
              </a:solidFill>
              <a:latin typeface="Calibri"/>
              <a:ea typeface="Calibri"/>
              <a:cs typeface="Calibri"/>
              <a:sym typeface="Calibri"/>
            </a:endParaRPr>
          </a:p>
        </p:txBody>
      </p:sp>
      <p:sp>
        <p:nvSpPr>
          <p:cNvPr id="191" name="Google Shape;191;p13"/>
          <p:cNvSpPr/>
          <p:nvPr/>
        </p:nvSpPr>
        <p:spPr>
          <a:xfrm>
            <a:off x="5901207" y="4863317"/>
            <a:ext cx="2215166" cy="131364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Sub class</a:t>
            </a:r>
            <a:endParaRPr sz="1800">
              <a:solidFill>
                <a:schemeClr val="dk1"/>
              </a:solidFill>
              <a:latin typeface="Calibri"/>
              <a:ea typeface="Calibri"/>
              <a:cs typeface="Calibri"/>
              <a:sym typeface="Calibri"/>
            </a:endParaRPr>
          </a:p>
        </p:txBody>
      </p:sp>
      <p:cxnSp>
        <p:nvCxnSpPr>
          <p:cNvPr id="192" name="Google Shape;192;p13"/>
          <p:cNvCxnSpPr>
            <a:stCxn id="189" idx="2"/>
            <a:endCxn id="190" idx="0"/>
          </p:cNvCxnSpPr>
          <p:nvPr/>
        </p:nvCxnSpPr>
        <p:spPr>
          <a:xfrm flipH="1">
            <a:off x="3771342" y="4391695"/>
            <a:ext cx="1689300" cy="471600"/>
          </a:xfrm>
          <a:prstGeom prst="straightConnector1">
            <a:avLst/>
          </a:prstGeom>
          <a:noFill/>
          <a:ln w="9525" cap="flat" cmpd="sng">
            <a:solidFill>
              <a:schemeClr val="dk1"/>
            </a:solidFill>
            <a:prstDash val="solid"/>
            <a:miter lim="800000"/>
            <a:headEnd type="none" w="sm" len="sm"/>
            <a:tailEnd type="triangle" w="med" len="med"/>
          </a:ln>
        </p:spPr>
      </p:cxnSp>
      <p:cxnSp>
        <p:nvCxnSpPr>
          <p:cNvPr id="193" name="Google Shape;193;p13"/>
          <p:cNvCxnSpPr>
            <a:stCxn id="189" idx="2"/>
            <a:endCxn id="191" idx="0"/>
          </p:cNvCxnSpPr>
          <p:nvPr/>
        </p:nvCxnSpPr>
        <p:spPr>
          <a:xfrm>
            <a:off x="5460642" y="4391695"/>
            <a:ext cx="1548000" cy="47160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Benefits of Inheritance</a:t>
            </a:r>
            <a:endParaRPr/>
          </a:p>
        </p:txBody>
      </p:sp>
      <p:sp>
        <p:nvSpPr>
          <p:cNvPr id="199" name="Google Shape;19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One view of inheritance is that it provides a way to specify some properties/behaviors that all subclasses </a:t>
            </a:r>
            <a:r>
              <a:rPr lang="en-US" i="1"/>
              <a:t>must</a:t>
            </a:r>
            <a:r>
              <a:rPr lang="en-US"/>
              <a:t> exhibit</a:t>
            </a:r>
            <a:endParaRPr/>
          </a:p>
          <a:p>
            <a:pPr marL="228600" lvl="0" indent="-228600" algn="l" rtl="0">
              <a:lnSpc>
                <a:spcPct val="90000"/>
              </a:lnSpc>
              <a:spcBef>
                <a:spcPts val="1000"/>
              </a:spcBef>
              <a:spcAft>
                <a:spcPts val="0"/>
              </a:spcAft>
              <a:buClr>
                <a:schemeClr val="dk1"/>
              </a:buClr>
              <a:buSzPts val="2800"/>
              <a:buChar char="•"/>
            </a:pPr>
            <a:r>
              <a:rPr lang="en-US"/>
              <a:t>Inheritance can be used to re-use code</a:t>
            </a:r>
            <a:endParaRPr/>
          </a:p>
          <a:p>
            <a:pPr marL="228600" lvl="0" indent="-228600" algn="l" rtl="0">
              <a:lnSpc>
                <a:spcPct val="90000"/>
              </a:lnSpc>
              <a:spcBef>
                <a:spcPts val="1000"/>
              </a:spcBef>
              <a:spcAft>
                <a:spcPts val="0"/>
              </a:spcAft>
              <a:buClr>
                <a:schemeClr val="dk1"/>
              </a:buClr>
              <a:buSzPts val="2800"/>
              <a:buChar char="•"/>
            </a:pPr>
            <a:r>
              <a:rPr lang="en-US"/>
              <a:t>Inheritance also provides the ability to generalize</a:t>
            </a:r>
            <a:endParaRPr/>
          </a:p>
          <a:p>
            <a:pPr marL="685800" lvl="1" indent="-228600" algn="l" rtl="0">
              <a:lnSpc>
                <a:spcPct val="90000"/>
              </a:lnSpc>
              <a:spcBef>
                <a:spcPts val="500"/>
              </a:spcBef>
              <a:spcAft>
                <a:spcPts val="0"/>
              </a:spcAft>
              <a:buClr>
                <a:schemeClr val="dk1"/>
              </a:buClr>
              <a:buSzPts val="2400"/>
              <a:buChar char="•"/>
            </a:pPr>
            <a:r>
              <a:rPr lang="en-US"/>
              <a:t>A method can be written to work with the super-class but subclasses can be passed as arguments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26</a:t>
            </a:fld>
            <a:endParaRPr sz="1200">
              <a:solidFill>
                <a:srgbClr val="888888"/>
              </a:solidFill>
              <a:latin typeface="Calibri"/>
              <a:ea typeface="Calibri"/>
              <a:cs typeface="Calibri"/>
              <a:sym typeface="Calibri"/>
            </a:endParaRPr>
          </a:p>
        </p:txBody>
      </p:sp>
      <p:sp>
        <p:nvSpPr>
          <p:cNvPr id="205" name="Google Shape;20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Assignment of subclasses</a:t>
            </a:r>
            <a:endParaRPr/>
          </a:p>
        </p:txBody>
      </p:sp>
      <p:sp>
        <p:nvSpPr>
          <p:cNvPr id="206" name="Google Shape;206;p15"/>
          <p:cNvSpPr txBox="1"/>
          <p:nvPr/>
        </p:nvSpPr>
        <p:spPr>
          <a:xfrm>
            <a:off x="2362200" y="1676400"/>
            <a:ext cx="7620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class Dog { ... }</a:t>
            </a:r>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class Poodle extends Dog { ... }</a:t>
            </a:r>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Dog myDog;</a:t>
            </a:r>
            <a:br>
              <a:rPr lang="en-US" sz="2400">
                <a:solidFill>
                  <a:schemeClr val="accent2"/>
                </a:solidFill>
                <a:latin typeface="Trebuchet MS"/>
                <a:ea typeface="Trebuchet MS"/>
                <a:cs typeface="Trebuchet MS"/>
                <a:sym typeface="Trebuchet MS"/>
              </a:rPr>
            </a:br>
            <a:r>
              <a:rPr lang="en-US" sz="2400">
                <a:solidFill>
                  <a:schemeClr val="accent2"/>
                </a:solidFill>
                <a:latin typeface="Trebuchet MS"/>
                <a:ea typeface="Trebuchet MS"/>
                <a:cs typeface="Trebuchet MS"/>
                <a:sym typeface="Trebuchet MS"/>
              </a:rPr>
              <a:t>Dog rover = new Dog ();</a:t>
            </a:r>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Poodle yourPoodle;</a:t>
            </a:r>
            <a:br>
              <a:rPr lang="en-US" sz="2400">
                <a:solidFill>
                  <a:schemeClr val="accent2"/>
                </a:solidFill>
                <a:latin typeface="Trebuchet MS"/>
                <a:ea typeface="Trebuchet MS"/>
                <a:cs typeface="Trebuchet MS"/>
                <a:sym typeface="Trebuchet MS"/>
              </a:rPr>
            </a:br>
            <a:r>
              <a:rPr lang="en-US" sz="2400">
                <a:solidFill>
                  <a:schemeClr val="accent2"/>
                </a:solidFill>
                <a:latin typeface="Trebuchet MS"/>
                <a:ea typeface="Trebuchet MS"/>
                <a:cs typeface="Trebuchet MS"/>
                <a:sym typeface="Trebuchet MS"/>
              </a:rPr>
              <a:t>Poodle fifi = new Poodle ();</a:t>
            </a:r>
            <a:r>
              <a:rPr lang="en-US" sz="2400">
                <a:solidFill>
                  <a:schemeClr val="accent2"/>
                </a:solidFill>
                <a:latin typeface="Calibri"/>
                <a:ea typeface="Calibri"/>
                <a:cs typeface="Calibri"/>
                <a:sym typeface="Calibri"/>
              </a:rPr>
              <a:t> </a:t>
            </a:r>
            <a:endParaRPr sz="2400">
              <a:solidFill>
                <a:schemeClr val="accent2"/>
              </a:solidFill>
              <a:latin typeface="Trebuchet MS"/>
              <a:ea typeface="Trebuchet MS"/>
              <a:cs typeface="Trebuchet MS"/>
              <a:sym typeface="Trebuchet MS"/>
            </a:endParaRPr>
          </a:p>
        </p:txBody>
      </p:sp>
      <p:sp>
        <p:nvSpPr>
          <p:cNvPr id="207" name="Google Shape;207;p15"/>
          <p:cNvSpPr txBox="1"/>
          <p:nvPr/>
        </p:nvSpPr>
        <p:spPr>
          <a:xfrm>
            <a:off x="2362200" y="4114800"/>
            <a:ext cx="78486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myDog = rover;                        </a:t>
            </a:r>
            <a:r>
              <a:rPr lang="en-US" sz="2400">
                <a:solidFill>
                  <a:schemeClr val="accent1"/>
                </a:solidFill>
                <a:latin typeface="Trebuchet MS"/>
                <a:ea typeface="Trebuchet MS"/>
                <a:cs typeface="Trebuchet MS"/>
                <a:sym typeface="Trebuchet MS"/>
              </a:rPr>
              <a:t> // ok</a:t>
            </a:r>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yourPoodle = fifi;                     </a:t>
            </a:r>
            <a:r>
              <a:rPr lang="en-US" sz="2400">
                <a:solidFill>
                  <a:schemeClr val="accent1"/>
                </a:solidFill>
                <a:latin typeface="Trebuchet MS"/>
                <a:ea typeface="Trebuchet MS"/>
                <a:cs typeface="Trebuchet MS"/>
                <a:sym typeface="Trebuchet MS"/>
              </a:rPr>
              <a:t>// ok</a:t>
            </a:r>
            <a:endParaRPr sz="2400">
              <a:solidFill>
                <a:schemeClr val="accent2"/>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myDog = fifi;                         </a:t>
            </a:r>
            <a:r>
              <a:rPr lang="en-US" sz="2400">
                <a:solidFill>
                  <a:schemeClr val="accent1"/>
                </a:solidFill>
                <a:latin typeface="Trebuchet MS"/>
                <a:ea typeface="Trebuchet MS"/>
                <a:cs typeface="Trebuchet MS"/>
                <a:sym typeface="Trebuchet MS"/>
              </a:rPr>
              <a:t>   //ok</a:t>
            </a:r>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yourPoodle = rover;                 </a:t>
            </a:r>
            <a:r>
              <a:rPr lang="en-US" sz="2400">
                <a:solidFill>
                  <a:schemeClr val="dk2"/>
                </a:solidFill>
                <a:latin typeface="Trebuchet MS"/>
                <a:ea typeface="Trebuchet MS"/>
                <a:cs typeface="Trebuchet MS"/>
                <a:sym typeface="Trebuchet MS"/>
              </a:rPr>
              <a:t> // illegal</a:t>
            </a:r>
            <a:endParaRPr/>
          </a:p>
          <a:p>
            <a:pPr marL="0" marR="0" lvl="0" indent="0" algn="l" rtl="0">
              <a:spcBef>
                <a:spcPts val="0"/>
              </a:spcBef>
              <a:spcAft>
                <a:spcPts val="0"/>
              </a:spcAft>
              <a:buNone/>
            </a:pPr>
            <a:r>
              <a:rPr lang="en-US" sz="2400">
                <a:solidFill>
                  <a:schemeClr val="accent2"/>
                </a:solidFill>
                <a:latin typeface="Trebuchet MS"/>
                <a:ea typeface="Trebuchet MS"/>
                <a:cs typeface="Trebuchet MS"/>
                <a:sym typeface="Trebuchet MS"/>
              </a:rPr>
              <a:t>yourPoodle = (Poodle) rover;     </a:t>
            </a:r>
            <a:r>
              <a:rPr lang="en-US" sz="2400">
                <a:solidFill>
                  <a:schemeClr val="hlink"/>
                </a:solidFill>
                <a:latin typeface="Trebuchet MS"/>
                <a:ea typeface="Trebuchet MS"/>
                <a:cs typeface="Trebuchet MS"/>
                <a:sym typeface="Trebuchet MS"/>
              </a:rPr>
              <a:t>//runtime check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241" name="Google Shape;2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of inheritance</a:t>
            </a:r>
            <a:endParaRPr/>
          </a:p>
        </p:txBody>
      </p:sp>
      <p:sp>
        <p:nvSpPr>
          <p:cNvPr id="242" name="Google Shape;242;p20"/>
          <p:cNvSpPr txBox="1"/>
          <p:nvPr/>
        </p:nvSpPr>
        <p:spPr>
          <a:xfrm>
            <a:off x="1981200" y="1676400"/>
            <a:ext cx="3810000" cy="30813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class Person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String name;</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int age;</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void birthday ()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age = age + 1;</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a:t>
            </a:r>
            <a:endParaRPr sz="2400">
              <a:solidFill>
                <a:schemeClr val="dk1"/>
              </a:solidFill>
              <a:latin typeface="Calibri"/>
              <a:ea typeface="Calibri"/>
              <a:cs typeface="Calibri"/>
              <a:sym typeface="Calibri"/>
            </a:endParaRPr>
          </a:p>
        </p:txBody>
      </p:sp>
      <p:sp>
        <p:nvSpPr>
          <p:cNvPr id="243" name="Google Shape;243;p20"/>
          <p:cNvSpPr txBox="1"/>
          <p:nvPr/>
        </p:nvSpPr>
        <p:spPr>
          <a:xfrm>
            <a:off x="6019800" y="1752601"/>
            <a:ext cx="4343400" cy="2227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class Employee</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extends Person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double salary;</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void pay () {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a:t>
            </a:r>
            <a:endParaRPr sz="2400">
              <a:solidFill>
                <a:schemeClr val="dk1"/>
              </a:solidFill>
              <a:latin typeface="Calibri"/>
              <a:ea typeface="Calibri"/>
              <a:cs typeface="Calibri"/>
              <a:sym typeface="Calibri"/>
            </a:endParaRPr>
          </a:p>
        </p:txBody>
      </p:sp>
      <p:cxnSp>
        <p:nvCxnSpPr>
          <p:cNvPr id="244" name="Google Shape;244;p20"/>
          <p:cNvCxnSpPr/>
          <p:nvPr/>
        </p:nvCxnSpPr>
        <p:spPr>
          <a:xfrm>
            <a:off x="5638800" y="1905000"/>
            <a:ext cx="0" cy="2590800"/>
          </a:xfrm>
          <a:prstGeom prst="straightConnector1">
            <a:avLst/>
          </a:prstGeom>
          <a:noFill/>
          <a:ln w="12700" cap="flat" cmpd="sng">
            <a:solidFill>
              <a:schemeClr val="dk1"/>
            </a:solidFill>
            <a:prstDash val="solid"/>
            <a:round/>
            <a:headEnd type="none" w="sm" len="sm"/>
            <a:tailEnd type="none" w="sm" len="sm"/>
          </a:ln>
        </p:spPr>
      </p:cxnSp>
      <p:sp>
        <p:nvSpPr>
          <p:cNvPr id="245" name="Google Shape;245;p20"/>
          <p:cNvSpPr txBox="1"/>
          <p:nvPr/>
        </p:nvSpPr>
        <p:spPr>
          <a:xfrm>
            <a:off x="1981200" y="4800600"/>
            <a:ext cx="8229600" cy="1373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Every </a:t>
            </a:r>
            <a:r>
              <a:rPr lang="en-US" sz="2800">
                <a:solidFill>
                  <a:schemeClr val="accent2"/>
                </a:solidFill>
                <a:latin typeface="Trebuchet MS"/>
                <a:ea typeface="Trebuchet MS"/>
                <a:cs typeface="Trebuchet MS"/>
                <a:sym typeface="Trebuchet MS"/>
              </a:rPr>
              <a:t>Employee</a:t>
            </a:r>
            <a:r>
              <a:rPr lang="en-US" sz="2800">
                <a:solidFill>
                  <a:schemeClr val="dk1"/>
                </a:solidFill>
                <a:latin typeface="Calibri"/>
                <a:ea typeface="Calibri"/>
                <a:cs typeface="Calibri"/>
                <a:sym typeface="Calibri"/>
              </a:rPr>
              <a:t> has </a:t>
            </a:r>
            <a:r>
              <a:rPr lang="en-US" sz="2800">
                <a:solidFill>
                  <a:schemeClr val="accent2"/>
                </a:solidFill>
                <a:latin typeface="Trebuchet MS"/>
                <a:ea typeface="Trebuchet MS"/>
                <a:cs typeface="Trebuchet MS"/>
                <a:sym typeface="Trebuchet MS"/>
              </a:rPr>
              <a:t>name</a:t>
            </a:r>
            <a:r>
              <a:rPr lang="en-US" sz="2800">
                <a:solidFill>
                  <a:schemeClr val="dk1"/>
                </a:solidFill>
                <a:latin typeface="Calibri"/>
                <a:ea typeface="Calibri"/>
                <a:cs typeface="Calibri"/>
                <a:sym typeface="Calibri"/>
              </a:rPr>
              <a:t> and </a:t>
            </a:r>
            <a:r>
              <a:rPr lang="en-US" sz="2800">
                <a:solidFill>
                  <a:schemeClr val="accent2"/>
                </a:solidFill>
                <a:latin typeface="Trebuchet MS"/>
                <a:ea typeface="Trebuchet MS"/>
                <a:cs typeface="Trebuchet MS"/>
                <a:sym typeface="Trebuchet MS"/>
              </a:rPr>
              <a:t>age</a:t>
            </a:r>
            <a:r>
              <a:rPr lang="en-US" sz="2800">
                <a:solidFill>
                  <a:schemeClr val="dk1"/>
                </a:solidFill>
                <a:latin typeface="Calibri"/>
                <a:ea typeface="Calibri"/>
                <a:cs typeface="Calibri"/>
                <a:sym typeface="Calibri"/>
              </a:rPr>
              <a:t> fields and </a:t>
            </a:r>
            <a:r>
              <a:rPr lang="en-US" sz="2800">
                <a:solidFill>
                  <a:schemeClr val="accent2"/>
                </a:solidFill>
                <a:latin typeface="Trebuchet MS"/>
                <a:ea typeface="Trebuchet MS"/>
                <a:cs typeface="Trebuchet MS"/>
                <a:sym typeface="Trebuchet MS"/>
              </a:rPr>
              <a:t>birthday</a:t>
            </a:r>
            <a:r>
              <a:rPr lang="en-US" sz="2800">
                <a:solidFill>
                  <a:schemeClr val="dk1"/>
                </a:solidFill>
                <a:latin typeface="Calibri"/>
                <a:ea typeface="Calibri"/>
                <a:cs typeface="Calibri"/>
                <a:sym typeface="Calibri"/>
              </a:rPr>
              <a:t> method </a:t>
            </a:r>
            <a:r>
              <a:rPr lang="en-US" sz="2800" i="1">
                <a:solidFill>
                  <a:schemeClr val="dk1"/>
                </a:solidFill>
                <a:latin typeface="Calibri"/>
                <a:ea typeface="Calibri"/>
                <a:cs typeface="Calibri"/>
                <a:sym typeface="Calibri"/>
              </a:rPr>
              <a:t>as well as</a:t>
            </a:r>
            <a:r>
              <a:rPr lang="en-US" sz="2800">
                <a:solidFill>
                  <a:schemeClr val="dk1"/>
                </a:solidFill>
                <a:latin typeface="Calibri"/>
                <a:ea typeface="Calibri"/>
                <a:cs typeface="Calibri"/>
                <a:sym typeface="Calibri"/>
              </a:rPr>
              <a:t> a </a:t>
            </a:r>
            <a:r>
              <a:rPr lang="en-US" sz="2800">
                <a:solidFill>
                  <a:schemeClr val="accent2"/>
                </a:solidFill>
                <a:latin typeface="Trebuchet MS"/>
                <a:ea typeface="Trebuchet MS"/>
                <a:cs typeface="Trebuchet MS"/>
                <a:sym typeface="Trebuchet MS"/>
              </a:rPr>
              <a:t>salary</a:t>
            </a:r>
            <a:r>
              <a:rPr lang="en-US" sz="2800">
                <a:solidFill>
                  <a:schemeClr val="dk1"/>
                </a:solidFill>
                <a:latin typeface="Calibri"/>
                <a:ea typeface="Calibri"/>
                <a:cs typeface="Calibri"/>
                <a:sym typeface="Calibri"/>
              </a:rPr>
              <a:t> field and a </a:t>
            </a:r>
            <a:r>
              <a:rPr lang="en-US" sz="2800">
                <a:solidFill>
                  <a:schemeClr val="accent2"/>
                </a:solidFill>
                <a:latin typeface="Trebuchet MS"/>
                <a:ea typeface="Trebuchet MS"/>
                <a:cs typeface="Trebuchet MS"/>
                <a:sym typeface="Trebuchet MS"/>
              </a:rPr>
              <a:t>pay</a:t>
            </a:r>
            <a:r>
              <a:rPr lang="en-US" sz="2800">
                <a:solidFill>
                  <a:schemeClr val="dk1"/>
                </a:solidFill>
                <a:latin typeface="Calibri"/>
                <a:ea typeface="Calibri"/>
                <a:cs typeface="Calibri"/>
                <a:sym typeface="Calibri"/>
              </a:rPr>
              <a:t> method.</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fade">
                                      <p:cBhvr>
                                        <p:cTn id="12" dur="500"/>
                                        <p:tgtEl>
                                          <p:spTgt spid="2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Polymorphism</a:t>
            </a:r>
            <a:endParaRPr/>
          </a:p>
        </p:txBody>
      </p:sp>
      <p:sp>
        <p:nvSpPr>
          <p:cNvPr id="251" name="Google Shape;25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Ability of a function to take multiple forms</a:t>
            </a:r>
            <a:endParaRPr/>
          </a:p>
        </p:txBody>
      </p:sp>
      <p:sp>
        <p:nvSpPr>
          <p:cNvPr id="252" name="Google Shape;252;p21"/>
          <p:cNvSpPr/>
          <p:nvPr/>
        </p:nvSpPr>
        <p:spPr>
          <a:xfrm>
            <a:off x="4353059" y="3078050"/>
            <a:ext cx="2215166" cy="131364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Polymorphism</a:t>
            </a:r>
            <a:endParaRPr sz="1800">
              <a:solidFill>
                <a:schemeClr val="dk1"/>
              </a:solidFill>
              <a:latin typeface="Calibri"/>
              <a:ea typeface="Calibri"/>
              <a:cs typeface="Calibri"/>
              <a:sym typeface="Calibri"/>
            </a:endParaRPr>
          </a:p>
        </p:txBody>
      </p:sp>
      <p:sp>
        <p:nvSpPr>
          <p:cNvPr id="253" name="Google Shape;253;p21"/>
          <p:cNvSpPr/>
          <p:nvPr/>
        </p:nvSpPr>
        <p:spPr>
          <a:xfrm>
            <a:off x="2663780" y="4863318"/>
            <a:ext cx="2215166" cy="131364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Method Overloading</a:t>
            </a:r>
            <a:endParaRPr sz="1800">
              <a:solidFill>
                <a:schemeClr val="dk1"/>
              </a:solidFill>
              <a:latin typeface="Calibri"/>
              <a:ea typeface="Calibri"/>
              <a:cs typeface="Calibri"/>
              <a:sym typeface="Calibri"/>
            </a:endParaRPr>
          </a:p>
        </p:txBody>
      </p:sp>
      <p:sp>
        <p:nvSpPr>
          <p:cNvPr id="254" name="Google Shape;254;p21"/>
          <p:cNvSpPr/>
          <p:nvPr/>
        </p:nvSpPr>
        <p:spPr>
          <a:xfrm>
            <a:off x="5901207" y="4863317"/>
            <a:ext cx="2215166" cy="1313645"/>
          </a:xfrm>
          <a:prstGeom prst="rect">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Method Overriding</a:t>
            </a:r>
            <a:endParaRPr sz="1800">
              <a:solidFill>
                <a:schemeClr val="dk1"/>
              </a:solidFill>
              <a:latin typeface="Calibri"/>
              <a:ea typeface="Calibri"/>
              <a:cs typeface="Calibri"/>
              <a:sym typeface="Calibri"/>
            </a:endParaRPr>
          </a:p>
        </p:txBody>
      </p:sp>
      <p:cxnSp>
        <p:nvCxnSpPr>
          <p:cNvPr id="255" name="Google Shape;255;p21"/>
          <p:cNvCxnSpPr>
            <a:stCxn id="252" idx="2"/>
            <a:endCxn id="253" idx="0"/>
          </p:cNvCxnSpPr>
          <p:nvPr/>
        </p:nvCxnSpPr>
        <p:spPr>
          <a:xfrm flipH="1">
            <a:off x="3771342" y="4391695"/>
            <a:ext cx="1689300" cy="471600"/>
          </a:xfrm>
          <a:prstGeom prst="straightConnector1">
            <a:avLst/>
          </a:prstGeom>
          <a:noFill/>
          <a:ln w="9525" cap="flat" cmpd="sng">
            <a:solidFill>
              <a:schemeClr val="dk1"/>
            </a:solidFill>
            <a:prstDash val="solid"/>
            <a:miter lim="800000"/>
            <a:headEnd type="none" w="sm" len="sm"/>
            <a:tailEnd type="triangle" w="med" len="med"/>
          </a:ln>
        </p:spPr>
      </p:cxnSp>
      <p:cxnSp>
        <p:nvCxnSpPr>
          <p:cNvPr id="256" name="Google Shape;256;p21"/>
          <p:cNvCxnSpPr>
            <a:stCxn id="252" idx="2"/>
            <a:endCxn id="254" idx="0"/>
          </p:cNvCxnSpPr>
          <p:nvPr/>
        </p:nvCxnSpPr>
        <p:spPr>
          <a:xfrm>
            <a:off x="5460642" y="4391695"/>
            <a:ext cx="1548000" cy="47160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29</a:t>
            </a:fld>
            <a:endParaRPr sz="1200">
              <a:solidFill>
                <a:srgbClr val="888888"/>
              </a:solidFill>
              <a:latin typeface="Calibri"/>
              <a:ea typeface="Calibri"/>
              <a:cs typeface="Calibri"/>
              <a:sym typeface="Calibri"/>
            </a:endParaRPr>
          </a:p>
        </p:txBody>
      </p:sp>
      <p:sp>
        <p:nvSpPr>
          <p:cNvPr id="262" name="Google Shape;26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Methods can be overridden</a:t>
            </a:r>
            <a:endParaRPr/>
          </a:p>
        </p:txBody>
      </p:sp>
      <p:sp>
        <p:nvSpPr>
          <p:cNvPr id="263" name="Google Shape;263;p22"/>
          <p:cNvSpPr txBox="1">
            <a:spLocks noGrp="1"/>
          </p:cNvSpPr>
          <p:nvPr>
            <p:ph type="body" idx="1"/>
          </p:nvPr>
        </p:nvSpPr>
        <p:spPr>
          <a:xfrm>
            <a:off x="2209800" y="5638800"/>
            <a:ext cx="7772400" cy="68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 birds can fly. Except penguins.</a:t>
            </a:r>
            <a:endParaRPr/>
          </a:p>
        </p:txBody>
      </p:sp>
      <p:sp>
        <p:nvSpPr>
          <p:cNvPr id="264" name="Google Shape;264;p22"/>
          <p:cNvSpPr txBox="1"/>
          <p:nvPr/>
        </p:nvSpPr>
        <p:spPr>
          <a:xfrm>
            <a:off x="2514600" y="1524001"/>
            <a:ext cx="7315200" cy="22272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class Bird extends Animal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void fly (String destination)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location = destination;</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a:t>
            </a:r>
            <a:endParaRPr sz="2400">
              <a:solidFill>
                <a:schemeClr val="dk1"/>
              </a:solidFill>
              <a:latin typeface="Calibri"/>
              <a:ea typeface="Calibri"/>
              <a:cs typeface="Calibri"/>
              <a:sym typeface="Calibri"/>
            </a:endParaRPr>
          </a:p>
        </p:txBody>
      </p:sp>
      <p:sp>
        <p:nvSpPr>
          <p:cNvPr id="265" name="Google Shape;265;p22"/>
          <p:cNvSpPr txBox="1"/>
          <p:nvPr/>
        </p:nvSpPr>
        <p:spPr>
          <a:xfrm>
            <a:off x="2438400" y="3962400"/>
            <a:ext cx="7391400" cy="1373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class Penguin extends Bird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void fly (String whatever) {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5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3">
                                            <p:txEl>
                                              <p:pRg st="0" end="0"/>
                                            </p:txEl>
                                          </p:spTgt>
                                        </p:tgtEl>
                                        <p:attrNameLst>
                                          <p:attrName>style.visibility</p:attrName>
                                        </p:attrNameLst>
                                      </p:cBhvr>
                                      <p:to>
                                        <p:strVal val="visible"/>
                                      </p:to>
                                    </p:set>
                                    <p:animEffect transition="in" filter="fade">
                                      <p:cBhvr>
                                        <p:cTn id="17" dur="500"/>
                                        <p:tgtEl>
                                          <p:spTgt spid="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Object</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Objects are basic building blocks for designing programs</a:t>
            </a:r>
            <a:endParaRPr/>
          </a:p>
          <a:p>
            <a:pPr marL="228600" lvl="0" indent="-228600" algn="l" rtl="0">
              <a:lnSpc>
                <a:spcPct val="90000"/>
              </a:lnSpc>
              <a:spcBef>
                <a:spcPts val="1000"/>
              </a:spcBef>
              <a:spcAft>
                <a:spcPts val="0"/>
              </a:spcAft>
              <a:buClr>
                <a:schemeClr val="dk1"/>
              </a:buClr>
              <a:buSzPts val="2800"/>
              <a:buChar char="•"/>
            </a:pPr>
            <a:r>
              <a:rPr lang="en-US"/>
              <a:t>Has unique attributes and behavior</a:t>
            </a:r>
            <a:endParaRPr/>
          </a:p>
          <a:p>
            <a:pPr marL="228600" lvl="0" indent="-228600" algn="l" rtl="0">
              <a:lnSpc>
                <a:spcPct val="90000"/>
              </a:lnSpc>
              <a:spcBef>
                <a:spcPts val="1000"/>
              </a:spcBef>
              <a:spcAft>
                <a:spcPts val="0"/>
              </a:spcAft>
              <a:buClr>
                <a:schemeClr val="dk1"/>
              </a:buClr>
              <a:buSzPts val="2800"/>
              <a:buChar char="•"/>
            </a:pPr>
            <a:r>
              <a:rPr lang="en-US"/>
              <a:t>A collection of data members and associated member functions that manipulate that data members</a:t>
            </a:r>
            <a:endParaRPr/>
          </a:p>
          <a:p>
            <a:pPr marL="228600" lvl="0" indent="-228600" algn="l" rtl="0">
              <a:lnSpc>
                <a:spcPct val="90000"/>
              </a:lnSpc>
              <a:spcBef>
                <a:spcPts val="1000"/>
              </a:spcBef>
              <a:spcAft>
                <a:spcPts val="0"/>
              </a:spcAft>
              <a:buClr>
                <a:schemeClr val="dk1"/>
              </a:buClr>
              <a:buSzPts val="2800"/>
              <a:buChar char="•"/>
            </a:pPr>
            <a:r>
              <a:rPr lang="en-US"/>
              <a:t>An object is active, not passive; it does things</a:t>
            </a:r>
            <a:endParaRPr/>
          </a:p>
          <a:p>
            <a:pPr marL="228600" lvl="0" indent="-228600" algn="l" rtl="0">
              <a:lnSpc>
                <a:spcPct val="90000"/>
              </a:lnSpc>
              <a:spcBef>
                <a:spcPts val="1000"/>
              </a:spcBef>
              <a:spcAft>
                <a:spcPts val="0"/>
              </a:spcAft>
              <a:buClr>
                <a:schemeClr val="dk1"/>
              </a:buClr>
              <a:buSzPts val="2800"/>
              <a:buChar char="•"/>
            </a:pPr>
            <a:r>
              <a:rPr lang="en-US"/>
              <a:t>An object is responsible for its own data</a:t>
            </a:r>
            <a:endParaRPr/>
          </a:p>
          <a:p>
            <a:pPr marL="228600" lvl="0" indent="-228600" algn="l" rtl="0">
              <a:lnSpc>
                <a:spcPct val="90000"/>
              </a:lnSpc>
              <a:spcBef>
                <a:spcPts val="1000"/>
              </a:spcBef>
              <a:spcAft>
                <a:spcPts val="0"/>
              </a:spcAft>
              <a:buClr>
                <a:schemeClr val="dk1"/>
              </a:buClr>
              <a:buSzPts val="2800"/>
              <a:buChar char="•"/>
            </a:pPr>
            <a:r>
              <a:rPr lang="en-US"/>
              <a:t>But: it can expose that data to other objects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30</a:t>
            </a:fld>
            <a:endParaRPr sz="1200">
              <a:solidFill>
                <a:srgbClr val="888888"/>
              </a:solidFill>
              <a:latin typeface="Calibri"/>
              <a:ea typeface="Calibri"/>
              <a:cs typeface="Calibri"/>
              <a:sym typeface="Calibri"/>
            </a:endParaRPr>
          </a:p>
        </p:txBody>
      </p:sp>
      <p:sp>
        <p:nvSpPr>
          <p:cNvPr id="271" name="Google Shape;27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use overridden methods</a:t>
            </a:r>
            <a:endParaRPr/>
          </a:p>
        </p:txBody>
      </p:sp>
      <p:sp>
        <p:nvSpPr>
          <p:cNvPr id="272" name="Google Shape;272;p23"/>
          <p:cNvSpPr txBox="1"/>
          <p:nvPr/>
        </p:nvSpPr>
        <p:spPr>
          <a:xfrm>
            <a:off x="1905000" y="1828800"/>
            <a:ext cx="8458200" cy="26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class FamilyMember extends Person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void birthday () { </a:t>
            </a:r>
            <a:r>
              <a:rPr lang="en-US" sz="2800">
                <a:solidFill>
                  <a:schemeClr val="accent1"/>
                </a:solidFill>
                <a:latin typeface="Trebuchet MS"/>
                <a:ea typeface="Trebuchet MS"/>
                <a:cs typeface="Trebuchet MS"/>
                <a:sym typeface="Trebuchet MS"/>
              </a:rPr>
              <a:t>// override birthday() in Person</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a:t>
            </a:r>
            <a:r>
              <a:rPr lang="en-US" sz="2800">
                <a:solidFill>
                  <a:schemeClr val="folHlink"/>
                </a:solidFill>
                <a:latin typeface="Trebuchet MS"/>
                <a:ea typeface="Trebuchet MS"/>
                <a:cs typeface="Trebuchet MS"/>
                <a:sym typeface="Trebuchet MS"/>
              </a:rPr>
              <a:t>super.</a:t>
            </a:r>
            <a:r>
              <a:rPr lang="en-US" sz="2800">
                <a:solidFill>
                  <a:schemeClr val="accent2"/>
                </a:solidFill>
                <a:latin typeface="Trebuchet MS"/>
                <a:ea typeface="Trebuchet MS"/>
                <a:cs typeface="Trebuchet MS"/>
                <a:sym typeface="Trebuchet MS"/>
              </a:rPr>
              <a:t>birthday ();  </a:t>
            </a:r>
            <a:r>
              <a:rPr lang="en-US" sz="2800">
                <a:solidFill>
                  <a:schemeClr val="accent1"/>
                </a:solidFill>
                <a:latin typeface="Trebuchet MS"/>
                <a:ea typeface="Trebuchet MS"/>
                <a:cs typeface="Trebuchet MS"/>
                <a:sym typeface="Trebuchet MS"/>
              </a:rPr>
              <a:t>// call overridden method</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givePresent ();     </a:t>
            </a:r>
            <a:r>
              <a:rPr lang="en-US" sz="2800">
                <a:solidFill>
                  <a:schemeClr val="accent1"/>
                </a:solidFill>
                <a:latin typeface="Trebuchet MS"/>
                <a:ea typeface="Trebuchet MS"/>
                <a:cs typeface="Trebuchet MS"/>
                <a:sym typeface="Trebuchet MS"/>
              </a:rPr>
              <a:t> // and add your new stuff</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 }</a:t>
            </a:r>
            <a:endParaRPr sz="2800">
              <a:solidFill>
                <a:schemeClr val="accent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txBox="1">
            <a:spLocks noGrp="1"/>
          </p:cNvSpPr>
          <p:nvPr>
            <p:ph type="title"/>
          </p:nvPr>
        </p:nvSpPr>
        <p:spPr>
          <a:xfrm>
            <a:off x="812442"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Overloading</a:t>
            </a:r>
            <a:endParaRPr/>
          </a:p>
        </p:txBody>
      </p:sp>
      <p:pic>
        <p:nvPicPr>
          <p:cNvPr id="278" name="Google Shape;278;p24" descr="Method Overloading in Java with Examples | Method Overloading Explained"/>
          <p:cNvPicPr preferRelativeResize="0">
            <a:picLocks noGrp="1"/>
          </p:cNvPicPr>
          <p:nvPr>
            <p:ph type="body" idx="1"/>
          </p:nvPr>
        </p:nvPicPr>
        <p:blipFill rotWithShape="1">
          <a:blip r:embed="rId3">
            <a:alphaModFix/>
          </a:blip>
          <a:srcRect/>
          <a:stretch/>
        </p:blipFill>
        <p:spPr>
          <a:xfrm>
            <a:off x="2656267" y="3019425"/>
            <a:ext cx="7162800" cy="3838575"/>
          </a:xfrm>
          <a:prstGeom prst="rect">
            <a:avLst/>
          </a:prstGeom>
          <a:noFill/>
          <a:ln>
            <a:noFill/>
          </a:ln>
        </p:spPr>
      </p:pic>
      <p:sp>
        <p:nvSpPr>
          <p:cNvPr id="279" name="Google Shape;279;p24"/>
          <p:cNvSpPr txBox="1"/>
          <p:nvPr/>
        </p:nvSpPr>
        <p:spPr>
          <a:xfrm>
            <a:off x="1171976" y="1020986"/>
            <a:ext cx="7810200" cy="150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Allows object to have different meaning depending upon context</a:t>
            </a:r>
            <a:endParaRPr/>
          </a:p>
          <a:p>
            <a:pPr marL="285750" marR="0" lvl="0" indent="-285750" algn="l" rtl="0">
              <a:spcBef>
                <a:spcPts val="0"/>
              </a:spcBef>
              <a:spcAft>
                <a:spcPts val="0"/>
              </a:spcAft>
              <a:buClr>
                <a:schemeClr val="dk1"/>
              </a:buClr>
              <a:buSzPts val="1800"/>
              <a:buFont typeface="Arial"/>
              <a:buChar char="•"/>
            </a:pPr>
            <a:r>
              <a:rPr lang="en-US" sz="1800" b="1" u="sng">
                <a:solidFill>
                  <a:schemeClr val="dk1"/>
                </a:solidFill>
                <a:latin typeface="Calibri"/>
                <a:ea typeface="Calibri"/>
                <a:cs typeface="Calibri"/>
                <a:sym typeface="Calibri"/>
              </a:rPr>
              <a:t>Operator overloading: </a:t>
            </a:r>
            <a:r>
              <a:rPr lang="en-US" sz="1800">
                <a:solidFill>
                  <a:schemeClr val="dk1"/>
                </a:solidFill>
                <a:latin typeface="Calibri"/>
                <a:ea typeface="Calibri"/>
                <a:cs typeface="Calibri"/>
                <a:sym typeface="Calibri"/>
              </a:rPr>
              <a:t>when an existing operator operates on new data type is called operator overloading</a:t>
            </a:r>
            <a:endParaRPr/>
          </a:p>
          <a:p>
            <a:pPr marL="285750" marR="0" lvl="0" indent="-285750" algn="l" rtl="0">
              <a:spcBef>
                <a:spcPts val="0"/>
              </a:spcBef>
              <a:spcAft>
                <a:spcPts val="0"/>
              </a:spcAft>
              <a:buClr>
                <a:schemeClr val="dk1"/>
              </a:buClr>
              <a:buSzPts val="1800"/>
              <a:buFont typeface="Arial"/>
              <a:buChar char="•"/>
            </a:pPr>
            <a:r>
              <a:rPr lang="en-US" sz="1800" b="1" u="sng">
                <a:solidFill>
                  <a:schemeClr val="dk1"/>
                </a:solidFill>
                <a:latin typeface="Calibri"/>
                <a:ea typeface="Calibri"/>
                <a:cs typeface="Calibri"/>
                <a:sym typeface="Calibri"/>
              </a:rPr>
              <a:t>Function overloading: </a:t>
            </a:r>
            <a:r>
              <a:rPr lang="en-US" sz="1800">
                <a:solidFill>
                  <a:schemeClr val="dk1"/>
                </a:solidFill>
                <a:latin typeface="Calibri"/>
                <a:ea typeface="Calibri"/>
                <a:cs typeface="Calibri"/>
                <a:sym typeface="Calibri"/>
              </a:rPr>
              <a:t>means two or more function have same name, but differ in the number of arguments or data type of argum</a:t>
            </a:r>
            <a:r>
              <a:rPr lang="en-US" sz="2000">
                <a:solidFill>
                  <a:schemeClr val="dk1"/>
                </a:solidFill>
                <a:latin typeface="Calibri"/>
                <a:ea typeface="Calibri"/>
                <a:cs typeface="Calibri"/>
                <a:sym typeface="Calibri"/>
              </a:rPr>
              <a:t>ents.</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03896e8785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Encapsulation</a:t>
            </a:r>
            <a:endParaRPr/>
          </a:p>
        </p:txBody>
      </p:sp>
      <p:sp>
        <p:nvSpPr>
          <p:cNvPr id="285" name="Google Shape;285;g103896e8785_1_0"/>
          <p:cNvSpPr txBox="1">
            <a:spLocks noGrp="1"/>
          </p:cNvSpPr>
          <p:nvPr>
            <p:ph type="body" idx="1"/>
          </p:nvPr>
        </p:nvSpPr>
        <p:spPr>
          <a:xfrm>
            <a:off x="838200" y="1253400"/>
            <a:ext cx="10515600" cy="3397800"/>
          </a:xfrm>
          <a:prstGeom prst="rect">
            <a:avLst/>
          </a:prstGeom>
        </p:spPr>
        <p:txBody>
          <a:bodyPr spcFirstLastPara="1" wrap="square" lIns="91425" tIns="45700" rIns="91425" bIns="45700" anchor="t" anchorCtr="0">
            <a:normAutofit lnSpcReduction="20000"/>
          </a:bodyPr>
          <a:lstStyle/>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class Employee extends Person {</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   private double salary;</a:t>
            </a:r>
            <a:br>
              <a:rPr lang="en-US" sz="2400">
                <a:solidFill>
                  <a:srgbClr val="7F3F00"/>
                </a:solidFill>
                <a:latin typeface="Trebuchet MS"/>
                <a:ea typeface="Trebuchet MS"/>
                <a:cs typeface="Trebuchet MS"/>
                <a:sym typeface="Trebuchet MS"/>
              </a:rPr>
            </a:br>
            <a:r>
              <a:rPr lang="en-US" sz="2400">
                <a:solidFill>
                  <a:srgbClr val="7F3F00"/>
                </a:solidFill>
                <a:latin typeface="Trebuchet MS"/>
                <a:ea typeface="Trebuchet MS"/>
                <a:cs typeface="Trebuchet MS"/>
                <a:sym typeface="Trebuchet MS"/>
              </a:rPr>
              <a:t>   private boolean male;</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   public void setSalary (double newSalary) {</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      salary = newSalary;</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   }</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   public double getSalary () { return salary; }</a:t>
            </a:r>
            <a:br>
              <a:rPr lang="en-US" sz="2400">
                <a:solidFill>
                  <a:srgbClr val="7F3F00"/>
                </a:solidFill>
                <a:latin typeface="Trebuchet MS"/>
                <a:ea typeface="Trebuchet MS"/>
                <a:cs typeface="Trebuchet MS"/>
                <a:sym typeface="Trebuchet MS"/>
              </a:rPr>
            </a:br>
            <a:r>
              <a:rPr lang="en-US" sz="2400">
                <a:solidFill>
                  <a:srgbClr val="7F3F00"/>
                </a:solidFill>
                <a:latin typeface="Trebuchet MS"/>
                <a:ea typeface="Trebuchet MS"/>
                <a:cs typeface="Trebuchet MS"/>
                <a:sym typeface="Trebuchet MS"/>
              </a:rPr>
              <a:t>   public boolean isMale() { return male; }</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7F3F00"/>
              </a:buClr>
              <a:buSzPts val="2400"/>
              <a:buFont typeface="Trebuchet MS"/>
              <a:buNone/>
            </a:pPr>
            <a:r>
              <a:rPr lang="en-US" sz="2400">
                <a:solidFill>
                  <a:srgbClr val="7F3F00"/>
                </a:solidFill>
                <a:latin typeface="Trebuchet MS"/>
                <a:ea typeface="Trebuchet MS"/>
                <a:cs typeface="Trebuchet MS"/>
                <a:sym typeface="Trebuchet MS"/>
              </a:rPr>
              <a:t>}</a:t>
            </a:r>
            <a:endParaRPr sz="1400">
              <a:solidFill>
                <a:srgbClr val="000000"/>
              </a:solidFill>
              <a:latin typeface="Arial"/>
              <a:ea typeface="Arial"/>
              <a:cs typeface="Arial"/>
              <a:sym typeface="Arial"/>
            </a:endParaRPr>
          </a:p>
          <a:p>
            <a:pPr marL="0" lvl="0" indent="0" algn="l" rtl="0">
              <a:spcBef>
                <a:spcPts val="1000"/>
              </a:spcBef>
              <a:spcAft>
                <a:spcPts val="0"/>
              </a:spcAft>
              <a:buNone/>
            </a:pPr>
            <a:endParaRPr/>
          </a:p>
        </p:txBody>
      </p:sp>
      <p:sp>
        <p:nvSpPr>
          <p:cNvPr id="286" name="Google Shape;286;g103896e8785_1_0"/>
          <p:cNvSpPr txBox="1"/>
          <p:nvPr/>
        </p:nvSpPr>
        <p:spPr>
          <a:xfrm>
            <a:off x="628325" y="4251100"/>
            <a:ext cx="8151900" cy="1728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3333FF"/>
              </a:buClr>
              <a:buSzPts val="1440"/>
              <a:buFont typeface="Noto Sans Symbols"/>
              <a:buChar char="■"/>
            </a:pPr>
            <a:r>
              <a:rPr lang="en-US" sz="2400">
                <a:solidFill>
                  <a:srgbClr val="000000"/>
                </a:solidFill>
                <a:latin typeface="Times New Roman"/>
                <a:ea typeface="Times New Roman"/>
                <a:cs typeface="Times New Roman"/>
                <a:sym typeface="Times New Roman"/>
              </a:rPr>
              <a:t>This way the object maintains control</a:t>
            </a:r>
            <a:endParaRPr sz="2800">
              <a:solidFill>
                <a:srgbClr val="000000"/>
              </a:solidFill>
              <a:latin typeface="Times New Roman"/>
              <a:ea typeface="Times New Roman"/>
              <a:cs typeface="Times New Roman"/>
              <a:sym typeface="Times New Roman"/>
            </a:endParaRPr>
          </a:p>
          <a:p>
            <a:pPr marL="342900" lvl="0" indent="-342900" algn="l" rtl="0">
              <a:spcBef>
                <a:spcPts val="480"/>
              </a:spcBef>
              <a:spcAft>
                <a:spcPts val="0"/>
              </a:spcAft>
              <a:buClr>
                <a:srgbClr val="3333FF"/>
              </a:buClr>
              <a:buSzPts val="1440"/>
              <a:buFont typeface="Noto Sans Symbols"/>
              <a:buChar char="■"/>
            </a:pPr>
            <a:r>
              <a:rPr lang="en-US" sz="2400">
                <a:solidFill>
                  <a:srgbClr val="000000"/>
                </a:solidFill>
                <a:latin typeface="Times New Roman"/>
                <a:ea typeface="Times New Roman"/>
                <a:cs typeface="Times New Roman"/>
                <a:sym typeface="Times New Roman"/>
              </a:rPr>
              <a:t>Setters and getters have conventional names: </a:t>
            </a:r>
            <a:r>
              <a:rPr lang="en-US" sz="2400">
                <a:solidFill>
                  <a:srgbClr val="7F3F00"/>
                </a:solidFill>
                <a:latin typeface="Trebuchet MS"/>
                <a:ea typeface="Trebuchet MS"/>
                <a:cs typeface="Trebuchet MS"/>
                <a:sym typeface="Trebuchet MS"/>
              </a:rPr>
              <a:t>set</a:t>
            </a:r>
            <a:r>
              <a:rPr lang="en-US" sz="2400" b="1" i="1">
                <a:solidFill>
                  <a:srgbClr val="7F3F00"/>
                </a:solidFill>
                <a:latin typeface="Times New Roman"/>
                <a:ea typeface="Times New Roman"/>
                <a:cs typeface="Times New Roman"/>
                <a:sym typeface="Times New Roman"/>
              </a:rPr>
              <a:t>DataName</a:t>
            </a:r>
            <a:r>
              <a:rPr lang="en-US" sz="2400">
                <a:solidFill>
                  <a:srgbClr val="000000"/>
                </a:solidFill>
                <a:latin typeface="Times New Roman"/>
                <a:ea typeface="Times New Roman"/>
                <a:cs typeface="Times New Roman"/>
                <a:sym typeface="Times New Roman"/>
              </a:rPr>
              <a:t>, </a:t>
            </a:r>
            <a:r>
              <a:rPr lang="en-US" sz="2400">
                <a:solidFill>
                  <a:srgbClr val="7F3F00"/>
                </a:solidFill>
                <a:latin typeface="Trebuchet MS"/>
                <a:ea typeface="Trebuchet MS"/>
                <a:cs typeface="Trebuchet MS"/>
                <a:sym typeface="Trebuchet MS"/>
              </a:rPr>
              <a:t>get</a:t>
            </a:r>
            <a:r>
              <a:rPr lang="en-US" sz="2400" b="1" i="1">
                <a:solidFill>
                  <a:srgbClr val="7F3F00"/>
                </a:solidFill>
                <a:latin typeface="Times New Roman"/>
                <a:ea typeface="Times New Roman"/>
                <a:cs typeface="Times New Roman"/>
                <a:sym typeface="Times New Roman"/>
              </a:rPr>
              <a:t>DataName</a:t>
            </a:r>
            <a:r>
              <a:rPr lang="en-US" sz="2400">
                <a:solidFill>
                  <a:srgbClr val="000000"/>
                </a:solidFill>
                <a:latin typeface="Times New Roman"/>
                <a:ea typeface="Times New Roman"/>
                <a:cs typeface="Times New Roman"/>
                <a:sym typeface="Times New Roman"/>
              </a:rPr>
              <a:t>, </a:t>
            </a:r>
            <a:r>
              <a:rPr lang="en-US" sz="2400">
                <a:solidFill>
                  <a:srgbClr val="7F3F00"/>
                </a:solidFill>
                <a:latin typeface="Trebuchet MS"/>
                <a:ea typeface="Trebuchet MS"/>
                <a:cs typeface="Trebuchet MS"/>
                <a:sym typeface="Trebuchet MS"/>
              </a:rPr>
              <a:t>is</a:t>
            </a:r>
            <a:r>
              <a:rPr lang="en-US" sz="2400" b="1" i="1">
                <a:solidFill>
                  <a:srgbClr val="7F3F00"/>
                </a:solidFill>
                <a:latin typeface="Times New Roman"/>
                <a:ea typeface="Times New Roman"/>
                <a:cs typeface="Times New Roman"/>
                <a:sym typeface="Times New Roman"/>
              </a:rPr>
              <a:t>DataName</a:t>
            </a:r>
            <a:r>
              <a:rPr lang="en-US" sz="2400">
                <a:solidFill>
                  <a:srgbClr val="000000"/>
                </a:solidFill>
                <a:latin typeface="Times New Roman"/>
                <a:ea typeface="Times New Roman"/>
                <a:cs typeface="Times New Roman"/>
                <a:sym typeface="Times New Roman"/>
              </a:rPr>
              <a:t> (booleans only)</a:t>
            </a:r>
            <a:endParaRPr sz="28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03896e8785_1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Abstraction and Interface</a:t>
            </a:r>
            <a:endParaRPr/>
          </a:p>
        </p:txBody>
      </p:sp>
      <p:sp>
        <p:nvSpPr>
          <p:cNvPr id="292" name="Google Shape;292;g103896e8785_1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a:t>
            </a: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Objects can be made with the help of a class.</a:t>
            </a:r>
            <a:endParaRPr/>
          </a:p>
          <a:p>
            <a:pPr marL="228600" lvl="0" indent="-228600" algn="l" rtl="0">
              <a:lnSpc>
                <a:spcPct val="90000"/>
              </a:lnSpc>
              <a:spcBef>
                <a:spcPts val="1000"/>
              </a:spcBef>
              <a:spcAft>
                <a:spcPts val="0"/>
              </a:spcAft>
              <a:buClr>
                <a:schemeClr val="dk1"/>
              </a:buClr>
              <a:buSzPts val="2800"/>
              <a:buChar char="•"/>
            </a:pPr>
            <a:r>
              <a:rPr lang="en-US"/>
              <a:t>A class is a collection of objects that have identical properties, common behavior and shared relationship</a:t>
            </a:r>
            <a:endParaRPr/>
          </a:p>
          <a:p>
            <a:pPr marL="228600" lvl="0" indent="-228600" algn="l" rtl="0">
              <a:lnSpc>
                <a:spcPct val="90000"/>
              </a:lnSpc>
              <a:spcBef>
                <a:spcPts val="1000"/>
              </a:spcBef>
              <a:spcAft>
                <a:spcPts val="0"/>
              </a:spcAft>
              <a:buClr>
                <a:schemeClr val="dk1"/>
              </a:buClr>
              <a:buSzPts val="2800"/>
              <a:buChar char="•"/>
            </a:pPr>
            <a:r>
              <a:rPr lang="en-US"/>
              <a:t>Hold both data and methods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Classes and Objects</a:t>
            </a:r>
            <a:endParaRPr/>
          </a:p>
        </p:txBody>
      </p:sp>
      <p:pic>
        <p:nvPicPr>
          <p:cNvPr id="116" name="Google Shape;116;p6" descr="C:\Program Files\Common Files\Microsoft Shared\Clipart\cagcat50\tn00332_.wmf"/>
          <p:cNvPicPr preferRelativeResize="0"/>
          <p:nvPr/>
        </p:nvPicPr>
        <p:blipFill rotWithShape="1">
          <a:blip r:embed="rId3">
            <a:alphaModFix/>
          </a:blip>
          <a:srcRect/>
          <a:stretch/>
        </p:blipFill>
        <p:spPr>
          <a:xfrm>
            <a:off x="4948239" y="2859089"/>
            <a:ext cx="2293937" cy="1139825"/>
          </a:xfrm>
          <a:prstGeom prst="rect">
            <a:avLst/>
          </a:prstGeom>
          <a:noFill/>
          <a:ln>
            <a:noFill/>
          </a:ln>
        </p:spPr>
      </p:pic>
      <p:sp>
        <p:nvSpPr>
          <p:cNvPr id="117" name="Google Shape;117;p6"/>
          <p:cNvSpPr/>
          <p:nvPr/>
        </p:nvSpPr>
        <p:spPr>
          <a:xfrm>
            <a:off x="2057400" y="2590800"/>
            <a:ext cx="1219200" cy="2057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Class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&lt;CAR&gt;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109" name="Google Shape;1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of a class</a:t>
            </a:r>
            <a:endParaRPr/>
          </a:p>
        </p:txBody>
      </p:sp>
      <p:sp>
        <p:nvSpPr>
          <p:cNvPr id="110" name="Google Shape;110;p5"/>
          <p:cNvSpPr txBox="1"/>
          <p:nvPr/>
        </p:nvSpPr>
        <p:spPr>
          <a:xfrm>
            <a:off x="2514600" y="1524001"/>
            <a:ext cx="6781800" cy="46640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class Employee {</a:t>
            </a:r>
            <a:endParaRPr/>
          </a:p>
          <a:p>
            <a:pPr marL="0" marR="0" lvl="0" indent="0" algn="l" rtl="0">
              <a:spcBef>
                <a:spcPts val="0"/>
              </a:spcBef>
              <a:spcAft>
                <a:spcPts val="0"/>
              </a:spcAft>
              <a:buNone/>
            </a:pPr>
            <a:r>
              <a:rPr lang="en-US" sz="2000" b="0" i="0" u="none" strike="noStrike" cap="none">
                <a:solidFill>
                  <a:schemeClr val="accent1"/>
                </a:solidFill>
                <a:latin typeface="Trebuchet MS"/>
                <a:ea typeface="Trebuchet MS"/>
                <a:cs typeface="Trebuchet MS"/>
                <a:sym typeface="Trebuchet MS"/>
              </a:rPr>
              <a:t>    // Fields</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private String name;  </a:t>
            </a:r>
            <a:r>
              <a:rPr lang="en-US" sz="2000" b="0" i="0" u="none" strike="noStrike" cap="none">
                <a:solidFill>
                  <a:schemeClr val="accent1"/>
                </a:solidFill>
                <a:latin typeface="Trebuchet MS"/>
                <a:ea typeface="Trebuchet MS"/>
                <a:cs typeface="Trebuchet MS"/>
                <a:sym typeface="Trebuchet MS"/>
              </a:rPr>
              <a:t>  //Can get but not change</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private double salary;</a:t>
            </a:r>
            <a:r>
              <a:rPr lang="en-US" sz="2000" b="0" i="0" u="none" strike="noStrike" cap="none">
                <a:solidFill>
                  <a:schemeClr val="accent1"/>
                </a:solidFill>
                <a:latin typeface="Trebuchet MS"/>
                <a:ea typeface="Trebuchet MS"/>
                <a:cs typeface="Trebuchet MS"/>
                <a:sym typeface="Trebuchet MS"/>
              </a:rPr>
              <a:t>  // Cannot get or set</a:t>
            </a:r>
            <a:br>
              <a:rPr lang="en-US" sz="2000" b="0" i="0" u="none" strike="noStrike" cap="none">
                <a:solidFill>
                  <a:schemeClr val="accent2"/>
                </a:solidFill>
                <a:latin typeface="Trebuchet MS"/>
                <a:ea typeface="Trebuchet MS"/>
                <a:cs typeface="Trebuchet MS"/>
                <a:sym typeface="Trebuchet MS"/>
              </a:rPr>
            </a:br>
            <a:r>
              <a:rPr lang="en-US" sz="2000" b="0" i="0" u="none" strike="noStrike" cap="none">
                <a:solidFill>
                  <a:schemeClr val="accent2"/>
                </a:solidFill>
                <a:latin typeface="Trebuchet MS"/>
                <a:ea typeface="Trebuchet MS"/>
                <a:cs typeface="Trebuchet MS"/>
                <a:sym typeface="Trebuchet MS"/>
              </a:rPr>
              <a:t>    </a:t>
            </a:r>
            <a:r>
              <a:rPr lang="en-US" sz="2000" b="0" i="0" u="none" strike="noStrike" cap="none">
                <a:solidFill>
                  <a:schemeClr val="accent1"/>
                </a:solidFill>
                <a:latin typeface="Trebuchet MS"/>
                <a:ea typeface="Trebuchet MS"/>
                <a:cs typeface="Trebuchet MS"/>
                <a:sym typeface="Trebuchet MS"/>
              </a:rPr>
              <a:t>// Constructor</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Employee(String n, double s) {</a:t>
            </a:r>
            <a:br>
              <a:rPr lang="en-US" sz="2000" b="0" i="0" u="none" strike="noStrike" cap="none">
                <a:solidFill>
                  <a:schemeClr val="accent2"/>
                </a:solidFill>
                <a:latin typeface="Trebuchet MS"/>
                <a:ea typeface="Trebuchet MS"/>
                <a:cs typeface="Trebuchet MS"/>
                <a:sym typeface="Trebuchet MS"/>
              </a:rPr>
            </a:br>
            <a:r>
              <a:rPr lang="en-US" sz="2000" b="0" i="0" u="none" strike="noStrike" cap="none">
                <a:solidFill>
                  <a:schemeClr val="accent2"/>
                </a:solidFill>
                <a:latin typeface="Trebuchet MS"/>
                <a:ea typeface="Trebuchet MS"/>
                <a:cs typeface="Trebuchet MS"/>
                <a:sym typeface="Trebuchet MS"/>
              </a:rPr>
              <a:t>        name = n; salary = s;</a:t>
            </a:r>
            <a:br>
              <a:rPr lang="en-US" sz="2000" b="0" i="0" u="none" strike="noStrike" cap="none">
                <a:solidFill>
                  <a:schemeClr val="accent2"/>
                </a:solidFill>
                <a:latin typeface="Trebuchet MS"/>
                <a:ea typeface="Trebuchet MS"/>
                <a:cs typeface="Trebuchet MS"/>
                <a:sym typeface="Trebuchet MS"/>
              </a:rPr>
            </a:br>
            <a:r>
              <a:rPr lang="en-US" sz="2000" b="0" i="0" u="none" strike="noStrike" cap="none">
                <a:solidFill>
                  <a:schemeClr val="accent2"/>
                </a:solidFill>
                <a:latin typeface="Trebuchet MS"/>
                <a:ea typeface="Trebuchet MS"/>
                <a:cs typeface="Trebuchet MS"/>
                <a:sym typeface="Trebuchet MS"/>
              </a:rPr>
              <a:t>    }</a:t>
            </a:r>
            <a:br>
              <a:rPr lang="en-US" sz="2000" b="0" i="0" u="none" strike="noStrike" cap="none">
                <a:solidFill>
                  <a:schemeClr val="accent2"/>
                </a:solidFill>
                <a:latin typeface="Trebuchet MS"/>
                <a:ea typeface="Trebuchet MS"/>
                <a:cs typeface="Trebuchet MS"/>
                <a:sym typeface="Trebuchet MS"/>
              </a:rPr>
            </a:br>
            <a:r>
              <a:rPr lang="en-US" sz="2000" b="0" i="0" u="none" strike="noStrike" cap="none">
                <a:solidFill>
                  <a:schemeClr val="accent2"/>
                </a:solidFill>
                <a:latin typeface="Trebuchet MS"/>
                <a:ea typeface="Trebuchet MS"/>
                <a:cs typeface="Trebuchet MS"/>
                <a:sym typeface="Trebuchet MS"/>
              </a:rPr>
              <a:t>    </a:t>
            </a:r>
            <a:r>
              <a:rPr lang="en-US" sz="2000" b="0" i="0" u="none" strike="noStrike" cap="none">
                <a:solidFill>
                  <a:schemeClr val="accent1"/>
                </a:solidFill>
                <a:latin typeface="Trebuchet MS"/>
                <a:ea typeface="Trebuchet MS"/>
                <a:cs typeface="Trebuchet MS"/>
                <a:sym typeface="Trebuchet MS"/>
              </a:rPr>
              <a:t>// Methods</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void pay () {</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System.out.println("Pay to the order of " +</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name + " $" + salary);</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    }</a:t>
            </a:r>
            <a:br>
              <a:rPr lang="en-US" sz="2000" b="0" i="0" u="none" strike="noStrike" cap="none">
                <a:solidFill>
                  <a:schemeClr val="accent2"/>
                </a:solidFill>
                <a:latin typeface="Trebuchet MS"/>
                <a:ea typeface="Trebuchet MS"/>
                <a:cs typeface="Trebuchet MS"/>
                <a:sym typeface="Trebuchet MS"/>
              </a:rPr>
            </a:br>
            <a:r>
              <a:rPr lang="en-US" sz="2000" b="0" i="0" u="none" strike="noStrike" cap="none">
                <a:solidFill>
                  <a:schemeClr val="accent2"/>
                </a:solidFill>
                <a:latin typeface="Trebuchet MS"/>
                <a:ea typeface="Trebuchet MS"/>
                <a:cs typeface="Trebuchet MS"/>
                <a:sym typeface="Trebuchet MS"/>
              </a:rPr>
              <a:t>    public String getName() { return name; } </a:t>
            </a:r>
            <a:r>
              <a:rPr lang="en-US" sz="2000" b="0" i="0" u="none" strike="noStrike" cap="none">
                <a:solidFill>
                  <a:schemeClr val="accent1"/>
                </a:solidFill>
                <a:latin typeface="Trebuchet MS"/>
                <a:ea typeface="Trebuchet MS"/>
                <a:cs typeface="Trebuchet MS"/>
                <a:sym typeface="Trebuchet MS"/>
              </a:rPr>
              <a:t>// getter</a:t>
            </a:r>
            <a:endParaRPr/>
          </a:p>
          <a:p>
            <a:pPr marL="0" marR="0" lvl="0" indent="0" algn="l" rtl="0">
              <a:spcBef>
                <a:spcPts val="0"/>
              </a:spcBef>
              <a:spcAft>
                <a:spcPts val="0"/>
              </a:spcAft>
              <a:buNone/>
            </a:pPr>
            <a:r>
              <a:rPr lang="en-US" sz="2000" b="0" i="0" u="none" strike="noStrike" cap="none">
                <a:solidFill>
                  <a:schemeClr val="accent2"/>
                </a:solidFill>
                <a:latin typeface="Trebuchet MS"/>
                <a:ea typeface="Trebuchet MS"/>
                <a:cs typeface="Trebuchet MS"/>
                <a:sym typeface="Trebuchet MS"/>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213" name="Google Shape;21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Concept: Objects must be created</a:t>
            </a:r>
            <a:endParaRPr/>
          </a:p>
        </p:txBody>
      </p:sp>
      <p:sp>
        <p:nvSpPr>
          <p:cNvPr id="214" name="Google Shape;21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accent2"/>
              </a:buClr>
              <a:buSzPts val="2800"/>
              <a:buChar char="•"/>
            </a:pPr>
            <a:r>
              <a:rPr lang="en-US">
                <a:solidFill>
                  <a:schemeClr val="accent2"/>
                </a:solidFill>
                <a:latin typeface="Trebuchet MS"/>
                <a:ea typeface="Trebuchet MS"/>
                <a:cs typeface="Trebuchet MS"/>
                <a:sym typeface="Trebuchet MS"/>
              </a:rPr>
              <a:t>int n;</a:t>
            </a:r>
            <a:r>
              <a:rPr lang="en-US"/>
              <a:t>   does two things:</a:t>
            </a:r>
            <a:endParaRPr/>
          </a:p>
          <a:p>
            <a:pPr marL="685800" lvl="1" indent="-228600" algn="l" rtl="0">
              <a:lnSpc>
                <a:spcPct val="90000"/>
              </a:lnSpc>
              <a:spcBef>
                <a:spcPts val="500"/>
              </a:spcBef>
              <a:spcAft>
                <a:spcPts val="0"/>
              </a:spcAft>
              <a:buClr>
                <a:schemeClr val="dk1"/>
              </a:buClr>
              <a:buSzPts val="2400"/>
              <a:buChar char="•"/>
            </a:pPr>
            <a:r>
              <a:rPr lang="en-US"/>
              <a:t>It declares that </a:t>
            </a:r>
            <a:r>
              <a:rPr lang="en-US">
                <a:solidFill>
                  <a:schemeClr val="accent2"/>
                </a:solidFill>
                <a:latin typeface="Trebuchet MS"/>
                <a:ea typeface="Trebuchet MS"/>
                <a:cs typeface="Trebuchet MS"/>
                <a:sym typeface="Trebuchet MS"/>
              </a:rPr>
              <a:t>n</a:t>
            </a:r>
            <a:r>
              <a:rPr lang="en-US">
                <a:latin typeface="Trebuchet MS"/>
                <a:ea typeface="Trebuchet MS"/>
                <a:cs typeface="Trebuchet MS"/>
                <a:sym typeface="Trebuchet MS"/>
              </a:rPr>
              <a:t> </a:t>
            </a:r>
            <a:r>
              <a:rPr lang="en-US"/>
              <a:t>is an integer variable</a:t>
            </a:r>
            <a:endParaRPr/>
          </a:p>
          <a:p>
            <a:pPr marL="685800" lvl="1" indent="-228600" algn="l" rtl="0">
              <a:lnSpc>
                <a:spcPct val="90000"/>
              </a:lnSpc>
              <a:spcBef>
                <a:spcPts val="500"/>
              </a:spcBef>
              <a:spcAft>
                <a:spcPts val="0"/>
              </a:spcAft>
              <a:buClr>
                <a:schemeClr val="dk1"/>
              </a:buClr>
              <a:buSzPts val="2400"/>
              <a:buChar char="•"/>
            </a:pPr>
            <a:r>
              <a:rPr lang="en-US"/>
              <a:t>It allocates space to hold a value for </a:t>
            </a:r>
            <a:r>
              <a:rPr lang="en-US">
                <a:solidFill>
                  <a:schemeClr val="accent2"/>
                </a:solidFill>
                <a:latin typeface="Trebuchet MS"/>
                <a:ea typeface="Trebuchet MS"/>
                <a:cs typeface="Trebuchet MS"/>
                <a:sym typeface="Trebuchet MS"/>
              </a:rPr>
              <a:t>n</a:t>
            </a:r>
            <a:endParaRPr/>
          </a:p>
          <a:p>
            <a:pPr marL="685800" lvl="1" indent="-228600" algn="l" rtl="0">
              <a:lnSpc>
                <a:spcPct val="90000"/>
              </a:lnSpc>
              <a:spcBef>
                <a:spcPts val="500"/>
              </a:spcBef>
              <a:spcAft>
                <a:spcPts val="0"/>
              </a:spcAft>
              <a:buClr>
                <a:schemeClr val="dk1"/>
              </a:buClr>
              <a:buSzPts val="2400"/>
              <a:buChar char="•"/>
            </a:pPr>
            <a:r>
              <a:rPr lang="en-US"/>
              <a:t>For a primitive, this is all that is needed</a:t>
            </a:r>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latin typeface="Trebuchet MS"/>
                <a:ea typeface="Trebuchet MS"/>
                <a:cs typeface="Trebuchet MS"/>
                <a:sym typeface="Trebuchet MS"/>
              </a:rPr>
              <a:t>Employee secretary;</a:t>
            </a:r>
            <a:r>
              <a:rPr lang="en-US">
                <a:latin typeface="Trebuchet MS"/>
                <a:ea typeface="Trebuchet MS"/>
                <a:cs typeface="Trebuchet MS"/>
                <a:sym typeface="Trebuchet MS"/>
              </a:rPr>
              <a:t>  </a:t>
            </a:r>
            <a:r>
              <a:rPr lang="en-US"/>
              <a:t> also does two things</a:t>
            </a:r>
            <a:endParaRPr/>
          </a:p>
          <a:p>
            <a:pPr marL="685800" lvl="1" indent="-228600" algn="l" rtl="0">
              <a:lnSpc>
                <a:spcPct val="90000"/>
              </a:lnSpc>
              <a:spcBef>
                <a:spcPts val="500"/>
              </a:spcBef>
              <a:spcAft>
                <a:spcPts val="0"/>
              </a:spcAft>
              <a:buClr>
                <a:schemeClr val="dk1"/>
              </a:buClr>
              <a:buSzPts val="2400"/>
              <a:buChar char="•"/>
            </a:pPr>
            <a:r>
              <a:rPr lang="en-US"/>
              <a:t>It declares that </a:t>
            </a:r>
            <a:r>
              <a:rPr lang="en-US">
                <a:solidFill>
                  <a:schemeClr val="accent2"/>
                </a:solidFill>
                <a:latin typeface="Trebuchet MS"/>
                <a:ea typeface="Trebuchet MS"/>
                <a:cs typeface="Trebuchet MS"/>
                <a:sym typeface="Trebuchet MS"/>
              </a:rPr>
              <a:t>secretary</a:t>
            </a:r>
            <a:r>
              <a:rPr lang="en-US">
                <a:latin typeface="Trebuchet MS"/>
                <a:ea typeface="Trebuchet MS"/>
                <a:cs typeface="Trebuchet MS"/>
                <a:sym typeface="Trebuchet MS"/>
              </a:rPr>
              <a:t> </a:t>
            </a:r>
            <a:r>
              <a:rPr lang="en-US"/>
              <a:t>is type</a:t>
            </a:r>
            <a:r>
              <a:rPr lang="en-US">
                <a:latin typeface="Trebuchet MS"/>
                <a:ea typeface="Trebuchet MS"/>
                <a:cs typeface="Trebuchet MS"/>
                <a:sym typeface="Trebuchet MS"/>
              </a:rPr>
              <a:t> </a:t>
            </a:r>
            <a:r>
              <a:rPr lang="en-US">
                <a:solidFill>
                  <a:schemeClr val="accent2"/>
                </a:solidFill>
                <a:latin typeface="Trebuchet MS"/>
                <a:ea typeface="Trebuchet MS"/>
                <a:cs typeface="Trebuchet MS"/>
                <a:sym typeface="Trebuchet MS"/>
              </a:rPr>
              <a:t>Employee</a:t>
            </a:r>
            <a:endParaRPr/>
          </a:p>
          <a:p>
            <a:pPr marL="685800" lvl="1" indent="-228600" algn="l" rtl="0">
              <a:lnSpc>
                <a:spcPct val="90000"/>
              </a:lnSpc>
              <a:spcBef>
                <a:spcPts val="500"/>
              </a:spcBef>
              <a:spcAft>
                <a:spcPts val="0"/>
              </a:spcAft>
              <a:buClr>
                <a:schemeClr val="dk1"/>
              </a:buClr>
              <a:buSzPts val="2400"/>
              <a:buChar char="•"/>
            </a:pPr>
            <a:r>
              <a:rPr lang="en-US"/>
              <a:t>It allocates space to hold a </a:t>
            </a:r>
            <a:r>
              <a:rPr lang="en-US" i="1"/>
              <a:t>reference</a:t>
            </a:r>
            <a:r>
              <a:rPr lang="en-US"/>
              <a:t> to an Employee</a:t>
            </a:r>
            <a:endParaRPr/>
          </a:p>
          <a:p>
            <a:pPr marL="685800" lvl="1" indent="-228600" algn="l" rtl="0">
              <a:lnSpc>
                <a:spcPct val="90000"/>
              </a:lnSpc>
              <a:spcBef>
                <a:spcPts val="500"/>
              </a:spcBef>
              <a:spcAft>
                <a:spcPts val="0"/>
              </a:spcAft>
              <a:buClr>
                <a:schemeClr val="dk1"/>
              </a:buClr>
              <a:buSzPts val="2400"/>
              <a:buChar char="•"/>
            </a:pPr>
            <a:r>
              <a:rPr lang="en-US"/>
              <a:t>For an object, this is </a:t>
            </a:r>
            <a:r>
              <a:rPr lang="en-US" b="1" i="1"/>
              <a:t>not</a:t>
            </a:r>
            <a:r>
              <a:rPr lang="en-US"/>
              <a:t> all that is needed</a:t>
            </a:r>
            <a:endParaRPr>
              <a:solidFill>
                <a:srgbClr val="FFFF99"/>
              </a:solidFill>
              <a:latin typeface="Trebuchet MS"/>
              <a:ea typeface="Trebuchet MS"/>
              <a:cs typeface="Trebuchet MS"/>
              <a:sym typeface="Trebuchet MS"/>
            </a:endParaRPr>
          </a:p>
          <a:p>
            <a:pPr marL="228600" lvl="0" indent="-228600" algn="l" rtl="0">
              <a:lnSpc>
                <a:spcPct val="90000"/>
              </a:lnSpc>
              <a:spcBef>
                <a:spcPts val="1000"/>
              </a:spcBef>
              <a:spcAft>
                <a:spcPts val="0"/>
              </a:spcAft>
              <a:buClr>
                <a:schemeClr val="accent2"/>
              </a:buClr>
              <a:buSzPts val="2800"/>
              <a:buChar char="•"/>
            </a:pPr>
            <a:r>
              <a:rPr lang="en-US">
                <a:solidFill>
                  <a:schemeClr val="accent2"/>
                </a:solidFill>
                <a:latin typeface="Trebuchet MS"/>
                <a:ea typeface="Trebuchet MS"/>
                <a:cs typeface="Trebuchet MS"/>
                <a:sym typeface="Trebuchet MS"/>
              </a:rPr>
              <a:t>secretary = new Employee ( );</a:t>
            </a:r>
            <a:endParaRPr/>
          </a:p>
          <a:p>
            <a:pPr marL="685800" lvl="1" indent="-228600" algn="l" rtl="0">
              <a:lnSpc>
                <a:spcPct val="90000"/>
              </a:lnSpc>
              <a:spcBef>
                <a:spcPts val="500"/>
              </a:spcBef>
              <a:spcAft>
                <a:spcPts val="0"/>
              </a:spcAft>
              <a:buClr>
                <a:schemeClr val="dk1"/>
              </a:buClr>
              <a:buSzPts val="2400"/>
              <a:buChar char="•"/>
            </a:pPr>
            <a:r>
              <a:rPr lang="en-US"/>
              <a:t>This allocate space to hold a </a:t>
            </a:r>
            <a:r>
              <a:rPr lang="en-US" i="1"/>
              <a:t>value</a:t>
            </a:r>
            <a:r>
              <a:rPr lang="en-US"/>
              <a:t> for the Employee</a:t>
            </a:r>
            <a:endParaRPr/>
          </a:p>
          <a:p>
            <a:pPr marL="685800" lvl="1" indent="-228600" algn="l" rtl="0">
              <a:lnSpc>
                <a:spcPct val="90000"/>
              </a:lnSpc>
              <a:spcBef>
                <a:spcPts val="500"/>
              </a:spcBef>
              <a:spcAft>
                <a:spcPts val="0"/>
              </a:spcAft>
              <a:buClr>
                <a:schemeClr val="dk1"/>
              </a:buClr>
              <a:buSzPts val="2400"/>
              <a:buChar char="•"/>
            </a:pPr>
            <a:r>
              <a:rPr lang="en-US"/>
              <a:t>Until you do this, the Employee is </a:t>
            </a:r>
            <a:r>
              <a:rPr lang="en-US">
                <a:solidFill>
                  <a:schemeClr val="accent2"/>
                </a:solidFill>
                <a:latin typeface="Trebuchet MS"/>
                <a:ea typeface="Trebuchet MS"/>
                <a:cs typeface="Trebuchet MS"/>
                <a:sym typeface="Trebuchet MS"/>
              </a:rPr>
              <a:t>null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220" name="Google Shape;22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Notation: How to declare and create objects</a:t>
            </a:r>
            <a:endParaRPr/>
          </a:p>
        </p:txBody>
      </p:sp>
      <p:sp>
        <p:nvSpPr>
          <p:cNvPr id="221" name="Google Shape;221;p17"/>
          <p:cNvSpPr txBox="1">
            <a:spLocks noGrp="1"/>
          </p:cNvSpPr>
          <p:nvPr>
            <p:ph type="body" idx="1"/>
          </p:nvPr>
        </p:nvSpPr>
        <p:spPr>
          <a:xfrm>
            <a:off x="1981200" y="1752600"/>
            <a:ext cx="85344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F99"/>
              </a:buClr>
              <a:buSzPts val="2400"/>
              <a:buFont typeface="Trebuchet MS"/>
              <a:buChar char=" "/>
            </a:pPr>
            <a:r>
              <a:rPr lang="en-US" sz="2400">
                <a:solidFill>
                  <a:schemeClr val="accent2"/>
                </a:solidFill>
                <a:latin typeface="Trebuchet MS"/>
                <a:ea typeface="Trebuchet MS"/>
                <a:cs typeface="Trebuchet MS"/>
                <a:sym typeface="Trebuchet MS"/>
              </a:rPr>
              <a:t>Employee secretary; </a:t>
            </a:r>
            <a:r>
              <a:rPr lang="en-US" sz="2400">
                <a:solidFill>
                  <a:srgbClr val="FFFF99"/>
                </a:solidFill>
                <a:latin typeface="Trebuchet MS"/>
                <a:ea typeface="Trebuchet MS"/>
                <a:cs typeface="Trebuchet MS"/>
                <a:sym typeface="Trebuchet MS"/>
              </a:rPr>
              <a:t> </a:t>
            </a:r>
            <a:r>
              <a:rPr lang="en-US" sz="2400">
                <a:solidFill>
                  <a:schemeClr val="accent1"/>
                </a:solidFill>
                <a:latin typeface="Trebuchet MS"/>
                <a:ea typeface="Trebuchet MS"/>
                <a:cs typeface="Trebuchet MS"/>
                <a:sym typeface="Trebuchet MS"/>
              </a:rPr>
              <a:t>// declares secretary</a:t>
            </a:r>
            <a:endParaRPr sz="2400">
              <a:solidFill>
                <a:schemeClr val="accent1"/>
              </a:solidFill>
            </a:endParaRPr>
          </a:p>
          <a:p>
            <a:pPr marL="228600" lvl="0" indent="-228600" algn="l" rtl="0">
              <a:lnSpc>
                <a:spcPct val="90000"/>
              </a:lnSpc>
              <a:spcBef>
                <a:spcPts val="1000"/>
              </a:spcBef>
              <a:spcAft>
                <a:spcPts val="0"/>
              </a:spcAft>
              <a:buClr>
                <a:srgbClr val="FFFF99"/>
              </a:buClr>
              <a:buSzPts val="2400"/>
              <a:buFont typeface="Trebuchet MS"/>
              <a:buChar char=" "/>
            </a:pPr>
            <a:r>
              <a:rPr lang="en-US" sz="2400">
                <a:solidFill>
                  <a:schemeClr val="accent2"/>
                </a:solidFill>
                <a:latin typeface="Trebuchet MS"/>
                <a:ea typeface="Trebuchet MS"/>
                <a:cs typeface="Trebuchet MS"/>
                <a:sym typeface="Trebuchet MS"/>
              </a:rPr>
              <a:t>secretary = new Employee ();</a:t>
            </a:r>
            <a:r>
              <a:rPr lang="en-US" sz="2400">
                <a:solidFill>
                  <a:srgbClr val="FFFF99"/>
                </a:solidFill>
                <a:latin typeface="Trebuchet MS"/>
                <a:ea typeface="Trebuchet MS"/>
                <a:cs typeface="Trebuchet MS"/>
                <a:sym typeface="Trebuchet MS"/>
              </a:rPr>
              <a:t> </a:t>
            </a:r>
            <a:r>
              <a:rPr lang="en-US" sz="2400">
                <a:solidFill>
                  <a:schemeClr val="accent1"/>
                </a:solidFill>
                <a:latin typeface="Trebuchet MS"/>
                <a:ea typeface="Trebuchet MS"/>
                <a:cs typeface="Trebuchet MS"/>
                <a:sym typeface="Trebuchet MS"/>
              </a:rPr>
              <a:t>// allocates space</a:t>
            </a:r>
            <a:endParaRPr/>
          </a:p>
          <a:p>
            <a:pPr marL="228600" lvl="0" indent="-228600" algn="l" rtl="0">
              <a:lnSpc>
                <a:spcPct val="90000"/>
              </a:lnSpc>
              <a:spcBef>
                <a:spcPts val="1000"/>
              </a:spcBef>
              <a:spcAft>
                <a:spcPts val="0"/>
              </a:spcAft>
              <a:buClr>
                <a:srgbClr val="FFFF99"/>
              </a:buClr>
              <a:buSzPts val="2400"/>
              <a:buFont typeface="Trebuchet MS"/>
              <a:buChar char=" "/>
            </a:pPr>
            <a:r>
              <a:rPr lang="en-US" sz="2400">
                <a:solidFill>
                  <a:schemeClr val="accent2"/>
                </a:solidFill>
                <a:latin typeface="Trebuchet MS"/>
                <a:ea typeface="Trebuchet MS"/>
                <a:cs typeface="Trebuchet MS"/>
                <a:sym typeface="Trebuchet MS"/>
              </a:rPr>
              <a:t>Employee secretary = new Employee(); </a:t>
            </a:r>
            <a:r>
              <a:rPr lang="en-US" sz="2400">
                <a:solidFill>
                  <a:schemeClr val="accent1"/>
                </a:solidFill>
                <a:latin typeface="Trebuchet MS"/>
                <a:ea typeface="Trebuchet MS"/>
                <a:cs typeface="Trebuchet MS"/>
                <a:sym typeface="Trebuchet MS"/>
              </a:rPr>
              <a:t>// does both</a:t>
            </a:r>
            <a:endParaRPr/>
          </a:p>
          <a:p>
            <a:pPr marL="228600" lvl="0" indent="-228600" algn="l" rtl="0">
              <a:lnSpc>
                <a:spcPct val="90000"/>
              </a:lnSpc>
              <a:spcBef>
                <a:spcPts val="1000"/>
              </a:spcBef>
              <a:spcAft>
                <a:spcPts val="0"/>
              </a:spcAft>
              <a:buClr>
                <a:schemeClr val="dk1"/>
              </a:buClr>
              <a:buSzPts val="2400"/>
              <a:buChar char="•"/>
            </a:pPr>
            <a:r>
              <a:rPr lang="en-US" sz="2400"/>
              <a:t>But the secretary is still "blank" (</a:t>
            </a:r>
            <a:r>
              <a:rPr lang="en-US" sz="2400">
                <a:solidFill>
                  <a:schemeClr val="accent2"/>
                </a:solidFill>
                <a:latin typeface="Trebuchet MS"/>
                <a:ea typeface="Trebuchet MS"/>
                <a:cs typeface="Trebuchet MS"/>
                <a:sym typeface="Trebuchet MS"/>
              </a:rPr>
              <a:t>null</a:t>
            </a:r>
            <a:r>
              <a:rPr lang="en-US" sz="2400"/>
              <a:t>)</a:t>
            </a:r>
            <a:endParaRPr/>
          </a:p>
          <a:p>
            <a:pPr marL="228600" lvl="0" indent="-228600" algn="l" rtl="0">
              <a:lnSpc>
                <a:spcPct val="90000"/>
              </a:lnSpc>
              <a:spcBef>
                <a:spcPts val="1000"/>
              </a:spcBef>
              <a:spcAft>
                <a:spcPts val="0"/>
              </a:spcAft>
              <a:buClr>
                <a:srgbClr val="FFFF99"/>
              </a:buClr>
              <a:buSzPts val="2400"/>
              <a:buFont typeface="Trebuchet MS"/>
              <a:buChar char=" "/>
            </a:pPr>
            <a:r>
              <a:rPr lang="en-US" sz="2400">
                <a:solidFill>
                  <a:schemeClr val="accent2"/>
                </a:solidFill>
                <a:latin typeface="Trebuchet MS"/>
                <a:ea typeface="Trebuchet MS"/>
                <a:cs typeface="Trebuchet MS"/>
                <a:sym typeface="Trebuchet MS"/>
              </a:rPr>
              <a:t>secretary.name = "Adele";</a:t>
            </a:r>
            <a:r>
              <a:rPr lang="en-US" sz="2400">
                <a:solidFill>
                  <a:srgbClr val="FFFF99"/>
                </a:solidFill>
                <a:latin typeface="Trebuchet MS"/>
                <a:ea typeface="Trebuchet MS"/>
                <a:cs typeface="Trebuchet MS"/>
                <a:sym typeface="Trebuchet MS"/>
              </a:rPr>
              <a:t>  </a:t>
            </a:r>
            <a:r>
              <a:rPr lang="en-US" sz="2400">
                <a:solidFill>
                  <a:schemeClr val="accent1"/>
                </a:solidFill>
                <a:latin typeface="Trebuchet MS"/>
                <a:ea typeface="Trebuchet MS"/>
                <a:cs typeface="Trebuchet MS"/>
                <a:sym typeface="Trebuchet MS"/>
              </a:rPr>
              <a:t>// dot notation</a:t>
            </a:r>
            <a:endParaRPr/>
          </a:p>
          <a:p>
            <a:pPr marL="228600" lvl="0" indent="-228600" algn="l" rtl="0">
              <a:lnSpc>
                <a:spcPct val="90000"/>
              </a:lnSpc>
              <a:spcBef>
                <a:spcPts val="1000"/>
              </a:spcBef>
              <a:spcAft>
                <a:spcPts val="0"/>
              </a:spcAft>
              <a:buClr>
                <a:srgbClr val="FFFF99"/>
              </a:buClr>
              <a:buSzPts val="2400"/>
              <a:buFont typeface="Trebuchet MS"/>
              <a:buChar char=" "/>
            </a:pPr>
            <a:r>
              <a:rPr lang="en-US" sz="2400">
                <a:solidFill>
                  <a:schemeClr val="accent2"/>
                </a:solidFill>
                <a:latin typeface="Trebuchet MS"/>
                <a:ea typeface="Trebuchet MS"/>
                <a:cs typeface="Trebuchet MS"/>
                <a:sym typeface="Trebuchet MS"/>
              </a:rPr>
              <a:t>secretary.birthday (); </a:t>
            </a:r>
            <a:r>
              <a:rPr lang="en-US" sz="2400">
                <a:solidFill>
                  <a:srgbClr val="FFFF99"/>
                </a:solidFill>
                <a:latin typeface="Trebuchet MS"/>
                <a:ea typeface="Trebuchet MS"/>
                <a:cs typeface="Trebuchet MS"/>
                <a:sym typeface="Trebuchet MS"/>
              </a:rPr>
              <a:t> </a:t>
            </a:r>
            <a:r>
              <a:rPr lang="en-US" sz="2400">
                <a:solidFill>
                  <a:schemeClr val="accent1"/>
                </a:solidFill>
                <a:latin typeface="Trebuchet MS"/>
                <a:ea typeface="Trebuchet MS"/>
                <a:cs typeface="Trebuchet MS"/>
                <a:sym typeface="Trebuchet MS"/>
              </a:rPr>
              <a:t>// sends a message</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227" name="Google Shape;22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Notation: How to reference a field or method</a:t>
            </a:r>
            <a:endParaRPr/>
          </a:p>
        </p:txBody>
      </p:sp>
      <p:sp>
        <p:nvSpPr>
          <p:cNvPr id="228" name="Google Shape;228;p18"/>
          <p:cNvSpPr txBox="1">
            <a:spLocks noGrp="1"/>
          </p:cNvSpPr>
          <p:nvPr>
            <p:ph type="body" idx="1"/>
          </p:nvPr>
        </p:nvSpPr>
        <p:spPr>
          <a:xfrm>
            <a:off x="2209800" y="1600200"/>
            <a:ext cx="8229600"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Inside a class, no dots are necessary</a:t>
            </a:r>
            <a:endParaRPr/>
          </a:p>
          <a:p>
            <a:pPr marL="685800" lvl="1" indent="-228600" algn="l" rtl="0">
              <a:lnSpc>
                <a:spcPct val="90000"/>
              </a:lnSpc>
              <a:spcBef>
                <a:spcPts val="500"/>
              </a:spcBef>
              <a:spcAft>
                <a:spcPts val="0"/>
              </a:spcAft>
              <a:buClr>
                <a:srgbClr val="FFFF99"/>
              </a:buClr>
              <a:buSzPts val="2400"/>
              <a:buFont typeface="Trebuchet MS"/>
              <a:buChar char=" "/>
            </a:pPr>
            <a:r>
              <a:rPr lang="en-US">
                <a:solidFill>
                  <a:schemeClr val="accent2"/>
                </a:solidFill>
                <a:latin typeface="Trebuchet MS"/>
                <a:ea typeface="Trebuchet MS"/>
                <a:cs typeface="Trebuchet MS"/>
                <a:sym typeface="Trebuchet MS"/>
              </a:rPr>
              <a:t>class Person { ... age = age + 1; ...}</a:t>
            </a:r>
            <a:endParaRPr/>
          </a:p>
          <a:p>
            <a:pPr marL="228600" lvl="0" indent="-228600" algn="l" rtl="0">
              <a:lnSpc>
                <a:spcPct val="90000"/>
              </a:lnSpc>
              <a:spcBef>
                <a:spcPts val="1000"/>
              </a:spcBef>
              <a:spcAft>
                <a:spcPts val="0"/>
              </a:spcAft>
              <a:buClr>
                <a:schemeClr val="dk1"/>
              </a:buClr>
              <a:buSzPts val="2800"/>
              <a:buChar char="•"/>
            </a:pPr>
            <a:r>
              <a:rPr lang="en-US"/>
              <a:t>Outside a class, you need to say which object you are talking to</a:t>
            </a:r>
            <a:endParaRPr/>
          </a:p>
          <a:p>
            <a:pPr marL="685800" lvl="1" indent="-228600" algn="l" rtl="0">
              <a:lnSpc>
                <a:spcPct val="90000"/>
              </a:lnSpc>
              <a:spcBef>
                <a:spcPts val="500"/>
              </a:spcBef>
              <a:spcAft>
                <a:spcPts val="0"/>
              </a:spcAft>
              <a:buClr>
                <a:schemeClr val="dk1"/>
              </a:buClr>
              <a:buSzPts val="2400"/>
              <a:buFont typeface="Trebuchet MS"/>
              <a:buChar char=" "/>
            </a:pPr>
            <a:r>
              <a:rPr lang="en-US">
                <a:solidFill>
                  <a:schemeClr val="accent2"/>
                </a:solidFill>
                <a:latin typeface="Trebuchet MS"/>
                <a:ea typeface="Trebuchet MS"/>
                <a:cs typeface="Trebuchet MS"/>
                <a:sym typeface="Trebuchet MS"/>
              </a:rPr>
              <a:t>if (john.age &lt; 75) john.birthday ();</a:t>
            </a:r>
            <a:endParaRPr>
              <a:solidFill>
                <a:schemeClr val="accent2"/>
              </a:solidFill>
            </a:endParaRPr>
          </a:p>
          <a:p>
            <a:pPr marL="228600" lvl="0" indent="-228600" algn="l" rtl="0">
              <a:lnSpc>
                <a:spcPct val="90000"/>
              </a:lnSpc>
              <a:spcBef>
                <a:spcPts val="1000"/>
              </a:spcBef>
              <a:spcAft>
                <a:spcPts val="0"/>
              </a:spcAft>
              <a:buClr>
                <a:schemeClr val="dk1"/>
              </a:buClr>
              <a:buSzPts val="2800"/>
              <a:buChar char="•"/>
            </a:pPr>
            <a:r>
              <a:rPr lang="en-US"/>
              <a:t>If you don't have an object, you cannot use its fields or methods!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1483</Words>
  <Application>Microsoft Office PowerPoint</Application>
  <PresentationFormat>Widescreen</PresentationFormat>
  <Paragraphs>208</Paragraphs>
  <Slides>33</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Noto Sans Symbols</vt:lpstr>
      <vt:lpstr>Open Sans</vt:lpstr>
      <vt:lpstr>Times New Roman</vt:lpstr>
      <vt:lpstr>Trebuchet MS</vt:lpstr>
      <vt:lpstr>Office Theme</vt:lpstr>
      <vt:lpstr>Object Oriented Concepts</vt:lpstr>
      <vt:lpstr>OOP</vt:lpstr>
      <vt:lpstr>Object</vt:lpstr>
      <vt:lpstr>Class</vt:lpstr>
      <vt:lpstr>Classes and Objects</vt:lpstr>
      <vt:lpstr>Example of a class</vt:lpstr>
      <vt:lpstr>Concept: Objects must be created</vt:lpstr>
      <vt:lpstr>Notation: How to declare and create objects</vt:lpstr>
      <vt:lpstr>Notation: How to reference a field or method</vt:lpstr>
      <vt:lpstr>Concept: this object</vt:lpstr>
      <vt:lpstr>Classes and Objects</vt:lpstr>
      <vt:lpstr>Messages to Objects</vt:lpstr>
      <vt:lpstr>Method of a Class</vt:lpstr>
      <vt:lpstr>Types of Methods</vt:lpstr>
      <vt:lpstr>Constructors</vt:lpstr>
      <vt:lpstr>Regulation</vt:lpstr>
      <vt:lpstr>Types of Constructor</vt:lpstr>
      <vt:lpstr>Default Constructor</vt:lpstr>
      <vt:lpstr>Default Constructor Example</vt:lpstr>
      <vt:lpstr>Parameterized Constructor Example</vt:lpstr>
      <vt:lpstr>Constructor Overloading Example</vt:lpstr>
      <vt:lpstr>Access</vt:lpstr>
      <vt:lpstr>Components of OOP</vt:lpstr>
      <vt:lpstr>Inheritance</vt:lpstr>
      <vt:lpstr>Benefits of Inheritance</vt:lpstr>
      <vt:lpstr>Example: Assignment of subclasses</vt:lpstr>
      <vt:lpstr>Example of inheritance</vt:lpstr>
      <vt:lpstr>Polymorphism</vt:lpstr>
      <vt:lpstr>Methods can be overridden</vt:lpstr>
      <vt:lpstr>How to use overridden methods</vt:lpstr>
      <vt:lpstr>Overloading</vt:lpstr>
      <vt:lpstr>Encapsulation</vt:lpstr>
      <vt:lpstr>Abstraction and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Concepts</dc:title>
  <dc:creator>Tofael</dc:creator>
  <cp:lastModifiedBy>Lutfun Nahar Lota Assistant Professor,	CSE</cp:lastModifiedBy>
  <cp:revision>3</cp:revision>
  <dcterms:created xsi:type="dcterms:W3CDTF">2020-09-23T06:44:11Z</dcterms:created>
  <dcterms:modified xsi:type="dcterms:W3CDTF">2024-09-04T07:20:27Z</dcterms:modified>
</cp:coreProperties>
</file>