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8" r:id="rId7"/>
    <p:sldId id="261" r:id="rId8"/>
    <p:sldId id="266" r:id="rId9"/>
    <p:sldId id="267" r:id="rId10"/>
  </p:sldIdLst>
  <p:sldSz cx="9144000" cy="5143500" type="screen16x9"/>
  <p:notesSz cx="6858000" cy="9144000"/>
  <p:embeddedFontLst>
    <p:embeddedFont>
      <p:font typeface="Arial Black" panose="020B0A04020102020204" pitchFamily="34" charset="0"/>
      <p:bold r:id="rId12"/>
    </p:embeddedFont>
    <p:embeddedFont>
      <p:font typeface="Century Schoolbook" panose="02040604050505020304" pitchFamily="18" charset="0"/>
      <p:regular r:id="rId13"/>
      <p:bold r:id="rId14"/>
      <p:italic r:id="rId15"/>
      <p:boldItalic r:id="rId16"/>
    </p:embeddedFont>
    <p:embeddedFont>
      <p:font typeface="Wingdings 2" panose="05020102010507070707" pitchFamily="18" charset="2"/>
      <p:regular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d65d30ef9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d65d30ef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d92cb0a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d92cb0a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d65d30ef9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2d65d30ef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d65d30ef9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d65d30ef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d92cb0af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d92cb0af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515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d92cb0af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d92cb0af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d92cb0aff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d92cb0af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2d92cb0af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2d92cb0af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fr-FR"/>
              <a:t>Modifiez le style du titre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5/28/2023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lvl="0" indent="0" algn="r" rtl="0">
              <a:spcBef>
                <a:spcPts val="0"/>
              </a:spcBef>
              <a:spcAft>
                <a:spcPts val="0"/>
              </a:spcAft>
              <a:buNone/>
            </a:pPr>
            <a:fld id="{00000000-1234-1234-1234-123412341234}" type="slidenum">
              <a:rPr lang="fr-FR" smtClean="0"/>
              <a:t>‹N°›</a:t>
            </a:fld>
            <a:endParaRPr lang="fr-FR"/>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57856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7194719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470695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extLst>
      <p:ext uri="{BB962C8B-B14F-4D97-AF65-F5344CB8AC3E}">
        <p14:creationId xmlns:p14="http://schemas.microsoft.com/office/powerpoint/2010/main" val="10975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0845221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fr-FR"/>
              <a:t>Modifiez le style du titre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8A7C6C-0F39-4D70-8E8D-FE5B9C95FA73}"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63570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844176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fr-FR"/>
              <a:t>Cliquez pour modifier les styles du texte du masque</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5/28/2023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4095706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5/28/2023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27526302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5/28/2023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1684961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fr-FR"/>
              <a:t>Modifiez le style du titre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F53789A-C914-4DB1-8815-80B5EC7335C5}"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1474725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E6440AA-91A0-436F-8FDB-C0F939DCAE21}"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4494142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0E59FD0C-5451-4CA0-86AF-E70AE3279989}" type="datetimeFigureOut">
              <a:rPr lang="en-US" dirty="0"/>
              <a:t>5/28/2023</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067650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15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hasinaadh.github.io/Portfolio-2023"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jpg"/><Relationship Id="rId4" Type="http://schemas.openxmlformats.org/officeDocument/2006/relationships/hyperlink" Target="https://github.com/hasinaadh/E4-BTS-SIO-SIS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hasinaadh.github.io/Portfolio-2023/alt.html"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hasinaadh.github.io/Portfolio-2023/ppe1.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hasinaadh.github.io/Portfolio-2023/ppe1.html"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hasinaadh.github.io/Portfolio-2023/tech.html"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730100" y="1686615"/>
            <a:ext cx="5683800" cy="15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3200" b="1" dirty="0">
                <a:latin typeface="Arial" panose="020B0604020202020204" pitchFamily="34" charset="0"/>
                <a:cs typeface="Arial" panose="020B0604020202020204" pitchFamily="34" charset="0"/>
              </a:rPr>
              <a:t>Épreuve E4 </a:t>
            </a:r>
            <a:r>
              <a:rPr lang="fr" sz="3200" b="1" dirty="0">
                <a:latin typeface="Arial Black" panose="020B0A04020102020204" pitchFamily="34" charset="0"/>
              </a:rPr>
              <a:t>- </a:t>
            </a:r>
            <a:r>
              <a:rPr lang="fr" sz="3200" dirty="0">
                <a:latin typeface="Arial" panose="020B0604020202020204" pitchFamily="34" charset="0"/>
                <a:cs typeface="Arial" panose="020B0604020202020204" pitchFamily="34" charset="0"/>
              </a:rPr>
              <a:t>Support et mise à disposition de services informatiques</a:t>
            </a:r>
            <a:endParaRPr sz="3200" dirty="0">
              <a:latin typeface="Arial" panose="020B0604020202020204" pitchFamily="34" charset="0"/>
              <a:cs typeface="Arial" panose="020B0604020202020204" pitchFamily="34" charset="0"/>
            </a:endParaRPr>
          </a:p>
        </p:txBody>
      </p:sp>
      <p:sp>
        <p:nvSpPr>
          <p:cNvPr id="135" name="Google Shape;135;p13"/>
          <p:cNvSpPr txBox="1">
            <a:spLocks noGrp="1"/>
          </p:cNvSpPr>
          <p:nvPr>
            <p:ph type="subTitle" idx="1"/>
          </p:nvPr>
        </p:nvSpPr>
        <p:spPr>
          <a:xfrm>
            <a:off x="6877215" y="4243607"/>
            <a:ext cx="2079900" cy="506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fr" dirty="0">
                <a:latin typeface="Arial" panose="020B0604020202020204" pitchFamily="34" charset="0"/>
                <a:cs typeface="Arial" panose="020B0604020202020204" pitchFamily="34" charset="0"/>
              </a:rPr>
              <a:t>Par Hasina Andriamihaja</a:t>
            </a:r>
            <a:endParaRPr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6090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3000" b="1" u="sng" dirty="0">
                <a:latin typeface="Arial" panose="020B0604020202020204" pitchFamily="34" charset="0"/>
                <a:cs typeface="Arial" panose="020B0604020202020204" pitchFamily="34" charset="0"/>
              </a:rPr>
              <a:t>Sommaire :</a:t>
            </a:r>
            <a:endParaRPr sz="3000" b="1" u="sng" dirty="0">
              <a:latin typeface="Arial" panose="020B0604020202020204" pitchFamily="34" charset="0"/>
              <a:cs typeface="Arial" panose="020B0604020202020204" pitchFamily="34" charset="0"/>
            </a:endParaRPr>
          </a:p>
        </p:txBody>
      </p:sp>
      <p:sp>
        <p:nvSpPr>
          <p:cNvPr id="141" name="Google Shape;141;p14"/>
          <p:cNvSpPr txBox="1">
            <a:spLocks noGrp="1"/>
          </p:cNvSpPr>
          <p:nvPr>
            <p:ph type="body" idx="1"/>
          </p:nvPr>
        </p:nvSpPr>
        <p:spPr>
          <a:xfrm>
            <a:off x="1250779" y="1623225"/>
            <a:ext cx="7038900" cy="2911200"/>
          </a:xfrm>
          <a:prstGeom prst="rect">
            <a:avLst/>
          </a:prstGeom>
        </p:spPr>
        <p:txBody>
          <a:bodyPr spcFirstLastPara="1" wrap="square" lIns="91425" tIns="91425" rIns="91425" bIns="91425" anchor="t" anchorCtr="0">
            <a:normAutofit/>
          </a:bodyPr>
          <a:lstStyle/>
          <a:p>
            <a:pPr marL="88900" lvl="0" indent="0" algn="l" rtl="0">
              <a:spcBef>
                <a:spcPts val="0"/>
              </a:spcBef>
              <a:spcAft>
                <a:spcPts val="0"/>
              </a:spcAft>
              <a:buSzPts val="2200"/>
              <a:buNone/>
            </a:pPr>
            <a:r>
              <a:rPr lang="fr" sz="2000" b="1" dirty="0">
                <a:latin typeface="Arial" panose="020B0604020202020204" pitchFamily="34" charset="0"/>
                <a:cs typeface="Arial" panose="020B0604020202020204" pitchFamily="34" charset="0"/>
              </a:rPr>
              <a:t>1. </a:t>
            </a:r>
            <a:r>
              <a:rPr lang="fr" sz="2000" dirty="0">
                <a:latin typeface="Arial" panose="020B0604020202020204" pitchFamily="34" charset="0"/>
                <a:cs typeface="Arial" panose="020B0604020202020204" pitchFamily="34" charset="0"/>
              </a:rPr>
              <a:t>Présentation du BTS SIO</a:t>
            </a:r>
            <a:endParaRPr sz="2000" dirty="0">
              <a:latin typeface="Arial" panose="020B0604020202020204" pitchFamily="34" charset="0"/>
              <a:cs typeface="Arial" panose="020B0604020202020204" pitchFamily="34" charset="0"/>
            </a:endParaRPr>
          </a:p>
          <a:p>
            <a:pPr marL="88900" lvl="0" indent="0" algn="l" rtl="0">
              <a:spcBef>
                <a:spcPts val="0"/>
              </a:spcBef>
              <a:spcAft>
                <a:spcPts val="0"/>
              </a:spcAft>
              <a:buSzPts val="2200"/>
              <a:buNone/>
            </a:pPr>
            <a:r>
              <a:rPr lang="fr" sz="2000" b="1" dirty="0">
                <a:latin typeface="Arial" panose="020B0604020202020204" pitchFamily="34" charset="0"/>
                <a:cs typeface="Arial" panose="020B0604020202020204" pitchFamily="34" charset="0"/>
              </a:rPr>
              <a:t>2. </a:t>
            </a:r>
            <a:r>
              <a:rPr lang="fr" sz="2000" dirty="0">
                <a:latin typeface="Arial" panose="020B0604020202020204" pitchFamily="34" charset="0"/>
                <a:cs typeface="Arial" panose="020B0604020202020204" pitchFamily="34" charset="0"/>
              </a:rPr>
              <a:t>Ma présentation</a:t>
            </a:r>
            <a:endParaRPr sz="2000" dirty="0">
              <a:latin typeface="Arial" panose="020B0604020202020204" pitchFamily="34" charset="0"/>
              <a:cs typeface="Arial" panose="020B0604020202020204" pitchFamily="34" charset="0"/>
            </a:endParaRPr>
          </a:p>
          <a:p>
            <a:pPr marL="88900" lvl="0" indent="0" algn="l" rtl="0">
              <a:spcBef>
                <a:spcPts val="0"/>
              </a:spcBef>
              <a:spcAft>
                <a:spcPts val="0"/>
              </a:spcAft>
              <a:buSzPts val="2200"/>
              <a:buNone/>
            </a:pPr>
            <a:r>
              <a:rPr lang="fr-FR" sz="2000" b="1" dirty="0">
                <a:latin typeface="Arial" panose="020B0604020202020204" pitchFamily="34" charset="0"/>
                <a:cs typeface="Arial" panose="020B0604020202020204" pitchFamily="34" charset="0"/>
              </a:rPr>
              <a:t>3. </a:t>
            </a:r>
            <a:r>
              <a:rPr lang="fr-FR" sz="2000" dirty="0">
                <a:latin typeface="Arial" panose="020B0604020202020204" pitchFamily="34" charset="0"/>
                <a:cs typeface="Arial" panose="020B0604020202020204" pitchFamily="34" charset="0"/>
              </a:rPr>
              <a:t>Mon alternance</a:t>
            </a:r>
            <a:endParaRPr sz="2000" dirty="0">
              <a:latin typeface="Arial" panose="020B0604020202020204" pitchFamily="34" charset="0"/>
              <a:cs typeface="Arial" panose="020B0604020202020204" pitchFamily="34" charset="0"/>
            </a:endParaRPr>
          </a:p>
          <a:p>
            <a:pPr marL="88900" lvl="0" indent="0" algn="l" rtl="0">
              <a:spcBef>
                <a:spcPts val="0"/>
              </a:spcBef>
              <a:spcAft>
                <a:spcPts val="0"/>
              </a:spcAft>
              <a:buSzPts val="2200"/>
              <a:buNone/>
            </a:pPr>
            <a:r>
              <a:rPr lang="fr" sz="2000" b="1" dirty="0">
                <a:latin typeface="Arial" panose="020B0604020202020204" pitchFamily="34" charset="0"/>
                <a:cs typeface="Arial" panose="020B0604020202020204" pitchFamily="34" charset="0"/>
              </a:rPr>
              <a:t>4. </a:t>
            </a:r>
            <a:r>
              <a:rPr lang="fr" sz="2000" dirty="0">
                <a:latin typeface="Arial" panose="020B0604020202020204" pitchFamily="34" charset="0"/>
                <a:cs typeface="Arial" panose="020B0604020202020204" pitchFamily="34" charset="0"/>
              </a:rPr>
              <a:t>Projet n°1</a:t>
            </a:r>
          </a:p>
          <a:p>
            <a:pPr marL="88900" lvl="0" indent="0" algn="l" rtl="0">
              <a:spcBef>
                <a:spcPts val="0"/>
              </a:spcBef>
              <a:spcAft>
                <a:spcPts val="0"/>
              </a:spcAft>
              <a:buSzPts val="2200"/>
              <a:buNone/>
            </a:pPr>
            <a:r>
              <a:rPr lang="fr" sz="2000" b="1" dirty="0">
                <a:latin typeface="Arial" panose="020B0604020202020204" pitchFamily="34" charset="0"/>
                <a:cs typeface="Arial" panose="020B0604020202020204" pitchFamily="34" charset="0"/>
              </a:rPr>
              <a:t>5</a:t>
            </a:r>
            <a:r>
              <a:rPr lang="fr" sz="2000" dirty="0">
                <a:latin typeface="Arial" panose="020B0604020202020204" pitchFamily="34" charset="0"/>
                <a:cs typeface="Arial" panose="020B0604020202020204" pitchFamily="34" charset="0"/>
              </a:rPr>
              <a:t>. Projet n°2</a:t>
            </a:r>
            <a:endParaRPr sz="2000" dirty="0">
              <a:latin typeface="Arial" panose="020B0604020202020204" pitchFamily="34" charset="0"/>
              <a:cs typeface="Arial" panose="020B0604020202020204" pitchFamily="34" charset="0"/>
            </a:endParaRPr>
          </a:p>
          <a:p>
            <a:pPr marL="88900" lvl="0" indent="0" algn="l" rtl="0">
              <a:spcBef>
                <a:spcPts val="0"/>
              </a:spcBef>
              <a:spcAft>
                <a:spcPts val="0"/>
              </a:spcAft>
              <a:buSzPts val="2200"/>
              <a:buNone/>
            </a:pPr>
            <a:r>
              <a:rPr lang="fr" sz="2000" b="1" dirty="0">
                <a:latin typeface="Arial" panose="020B0604020202020204" pitchFamily="34" charset="0"/>
                <a:cs typeface="Arial" panose="020B0604020202020204" pitchFamily="34" charset="0"/>
              </a:rPr>
              <a:t>6</a:t>
            </a:r>
            <a:r>
              <a:rPr lang="fr" sz="2000" dirty="0">
                <a:latin typeface="Arial" panose="020B0604020202020204" pitchFamily="34" charset="0"/>
                <a:cs typeface="Arial" panose="020B0604020202020204" pitchFamily="34" charset="0"/>
              </a:rPr>
              <a:t>. Veille technologique</a:t>
            </a:r>
            <a:endParaRPr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193150" y="6534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b="1" dirty="0">
                <a:latin typeface="Arial" panose="020B0604020202020204" pitchFamily="34" charset="0"/>
                <a:cs typeface="Arial" panose="020B0604020202020204" pitchFamily="34" charset="0"/>
              </a:rPr>
              <a:t>1. </a:t>
            </a:r>
            <a:r>
              <a:rPr lang="fr" b="1" u="sng" dirty="0">
                <a:latin typeface="Arial" panose="020B0604020202020204" pitchFamily="34" charset="0"/>
                <a:cs typeface="Arial" panose="020B0604020202020204" pitchFamily="34" charset="0"/>
              </a:rPr>
              <a:t>Présentation du BTS SIO</a:t>
            </a:r>
            <a:endParaRPr b="1" u="sng" dirty="0">
              <a:latin typeface="Arial" panose="020B0604020202020204" pitchFamily="34" charset="0"/>
              <a:cs typeface="Arial" panose="020B0604020202020204" pitchFamily="34" charset="0"/>
            </a:endParaRPr>
          </a:p>
        </p:txBody>
      </p:sp>
      <p:sp>
        <p:nvSpPr>
          <p:cNvPr id="147" name="Google Shape;147;p15"/>
          <p:cNvSpPr txBox="1">
            <a:spLocks noGrp="1"/>
          </p:cNvSpPr>
          <p:nvPr>
            <p:ph type="body" idx="1"/>
          </p:nvPr>
        </p:nvSpPr>
        <p:spPr>
          <a:xfrm>
            <a:off x="189400" y="1684600"/>
            <a:ext cx="5802900" cy="2871300"/>
          </a:xfrm>
          <a:prstGeom prst="rect">
            <a:avLst/>
          </a:prstGeom>
        </p:spPr>
        <p:txBody>
          <a:bodyPr spcFirstLastPara="1" wrap="square" lIns="91425" tIns="91425" rIns="91425" bIns="91425" anchor="t" anchorCtr="0">
            <a:normAutofit/>
          </a:bodyPr>
          <a:lstStyle/>
          <a:p>
            <a:pPr marL="304800" indent="-171450">
              <a:buSzPts val="1500"/>
            </a:pPr>
            <a:r>
              <a:rPr lang="fr-FR" sz="1100" dirty="0">
                <a:latin typeface="Arial" panose="020B0604020202020204" pitchFamily="34" charset="0"/>
                <a:cs typeface="Arial" panose="020B0604020202020204" pitchFamily="34" charset="0"/>
              </a:rPr>
              <a:t>Le </a:t>
            </a:r>
            <a:r>
              <a:rPr lang="fr-FR" sz="1100" b="1" dirty="0">
                <a:latin typeface="Arial" panose="020B0604020202020204" pitchFamily="34" charset="0"/>
                <a:cs typeface="Arial" panose="020B0604020202020204" pitchFamily="34" charset="0"/>
              </a:rPr>
              <a:t>Brevet de Technicien Supérieur Services informatique aux Organisations </a:t>
            </a:r>
            <a:r>
              <a:rPr lang="fr-FR" sz="1100" dirty="0">
                <a:latin typeface="Arial" panose="020B0604020202020204" pitchFamily="34" charset="0"/>
                <a:cs typeface="Arial" panose="020B0604020202020204" pitchFamily="34" charset="0"/>
              </a:rPr>
              <a:t>(SIO) s’adresse à ceux qui souhaitent se former en deux ans aux métiers </a:t>
            </a:r>
            <a:r>
              <a:rPr lang="fr-FR" sz="1100" b="1" dirty="0">
                <a:latin typeface="Arial" panose="020B0604020202020204" pitchFamily="34" charset="0"/>
                <a:cs typeface="Arial" panose="020B0604020202020204" pitchFamily="34" charset="0"/>
              </a:rPr>
              <a:t>d’administrateur réseau </a:t>
            </a:r>
            <a:r>
              <a:rPr lang="fr-FR" sz="1100" dirty="0">
                <a:latin typeface="Arial" panose="020B0604020202020204" pitchFamily="34" charset="0"/>
                <a:cs typeface="Arial" panose="020B0604020202020204" pitchFamily="34" charset="0"/>
              </a:rPr>
              <a:t>ou de</a:t>
            </a:r>
            <a:r>
              <a:rPr lang="fr-FR" sz="1100" b="1" dirty="0">
                <a:latin typeface="Arial" panose="020B0604020202020204" pitchFamily="34" charset="0"/>
                <a:cs typeface="Arial" panose="020B0604020202020204" pitchFamily="34" charset="0"/>
              </a:rPr>
              <a:t> développeur</a:t>
            </a:r>
            <a:r>
              <a:rPr lang="fr-FR" sz="1100" dirty="0">
                <a:latin typeface="Arial" panose="020B0604020202020204" pitchFamily="34" charset="0"/>
                <a:cs typeface="Arial" panose="020B0604020202020204" pitchFamily="34" charset="0"/>
              </a:rPr>
              <a:t> pour intégrer directement le marché du travail ou continuer des études dans le domaine de l’informatique. </a:t>
            </a:r>
            <a:br>
              <a:rPr lang="fr-FR" sz="1100" dirty="0">
                <a:latin typeface="Arial" panose="020B0604020202020204" pitchFamily="34" charset="0"/>
                <a:cs typeface="Arial" panose="020B0604020202020204" pitchFamily="34" charset="0"/>
              </a:rPr>
            </a:br>
            <a:r>
              <a:rPr lang="fr-FR" sz="1100" dirty="0">
                <a:latin typeface="Arial" panose="020B0604020202020204" pitchFamily="34" charset="0"/>
                <a:cs typeface="Arial" panose="020B0604020202020204" pitchFamily="34" charset="0"/>
              </a:rPr>
              <a:t>Le BTS Services informatique aux Organisations est un diplôme de niveau </a:t>
            </a:r>
            <a:r>
              <a:rPr lang="fr-FR" sz="1100" b="1" dirty="0">
                <a:latin typeface="Arial" panose="020B0604020202020204" pitchFamily="34" charset="0"/>
                <a:cs typeface="Arial" panose="020B0604020202020204" pitchFamily="34" charset="0"/>
              </a:rPr>
              <a:t>Bac+2</a:t>
            </a:r>
            <a:r>
              <a:rPr lang="fr-FR" sz="1100" dirty="0">
                <a:latin typeface="Arial" panose="020B0604020202020204" pitchFamily="34" charset="0"/>
                <a:cs typeface="Arial" panose="020B0604020202020204" pitchFamily="34" charset="0"/>
              </a:rPr>
              <a:t>. Il existe deux options dans ce BTS, </a:t>
            </a:r>
            <a:r>
              <a:rPr lang="fr-FR" sz="1100" b="1" dirty="0">
                <a:latin typeface="Arial" panose="020B0604020202020204" pitchFamily="34" charset="0"/>
                <a:cs typeface="Arial" panose="020B0604020202020204" pitchFamily="34" charset="0"/>
              </a:rPr>
              <a:t>l'option SISR</a:t>
            </a:r>
            <a:r>
              <a:rPr lang="fr-FR" sz="1100" dirty="0">
                <a:latin typeface="Arial" panose="020B0604020202020204" pitchFamily="34" charset="0"/>
                <a:cs typeface="Arial" panose="020B0604020202020204" pitchFamily="34" charset="0"/>
              </a:rPr>
              <a:t> et </a:t>
            </a:r>
            <a:r>
              <a:rPr lang="fr-FR" sz="1100" b="1" dirty="0">
                <a:latin typeface="Arial" panose="020B0604020202020204" pitchFamily="34" charset="0"/>
                <a:cs typeface="Arial" panose="020B0604020202020204" pitchFamily="34" charset="0"/>
              </a:rPr>
              <a:t>l'option SLAM</a:t>
            </a:r>
            <a:r>
              <a:rPr lang="fr-FR" sz="1100" dirty="0">
                <a:latin typeface="Arial" panose="020B0604020202020204" pitchFamily="34" charset="0"/>
                <a:cs typeface="Arial" panose="020B0604020202020204" pitchFamily="34" charset="0"/>
              </a:rPr>
              <a:t>.</a:t>
            </a:r>
          </a:p>
          <a:p>
            <a:pPr marL="133350" indent="0">
              <a:buSzPts val="1500"/>
              <a:buNone/>
            </a:pPr>
            <a:endParaRPr lang="fr-FR" sz="1100" dirty="0">
              <a:latin typeface="Arial" panose="020B0604020202020204" pitchFamily="34" charset="0"/>
              <a:cs typeface="Arial" panose="020B0604020202020204" pitchFamily="34" charset="0"/>
            </a:endParaRPr>
          </a:p>
          <a:p>
            <a:r>
              <a:rPr lang="fr-FR" sz="1400" b="1" dirty="0">
                <a:latin typeface="Arial" panose="020B0604020202020204" pitchFamily="34" charset="0"/>
                <a:cs typeface="Arial" panose="020B0604020202020204" pitchFamily="34" charset="0"/>
              </a:rPr>
              <a:t>Le BTS SIO option SISR </a:t>
            </a:r>
          </a:p>
          <a:p>
            <a:pPr marL="146050" indent="0">
              <a:buNone/>
            </a:pPr>
            <a:endParaRPr lang="fr-FR" sz="1200" dirty="0">
              <a:latin typeface="Arial" panose="020B0604020202020204" pitchFamily="34" charset="0"/>
              <a:cs typeface="Arial" panose="020B0604020202020204" pitchFamily="34" charset="0"/>
            </a:endParaRPr>
          </a:p>
          <a:p>
            <a:pPr marL="146050" indent="0">
              <a:buNone/>
            </a:pPr>
            <a:r>
              <a:rPr lang="fr-FR" sz="1200" dirty="0">
                <a:latin typeface="Arial" panose="020B0604020202020204" pitchFamily="34" charset="0"/>
                <a:cs typeface="Arial" panose="020B0604020202020204" pitchFamily="34" charset="0"/>
              </a:rPr>
              <a:t>L’option Solutions d’infrastructure, systèmes et réseaux forme des professionnels des réseaux et équipements informatiques (installation, maintenance, sécurité). En sortant d’un BTS SIO SISR, l'objectif est d'être capable de gérer et d’administrer le réseau d’une société et d’assurer sa sécurité et sa maintenance. </a:t>
            </a:r>
          </a:p>
          <a:p>
            <a:pPr marL="133350" indent="0">
              <a:buSzPts val="1500"/>
              <a:buNone/>
            </a:pPr>
            <a:r>
              <a:rPr lang="fr-FR" sz="1100" dirty="0"/>
              <a:t> </a:t>
            </a:r>
            <a:endParaRPr sz="1000" dirty="0"/>
          </a:p>
        </p:txBody>
      </p:sp>
      <p:pic>
        <p:nvPicPr>
          <p:cNvPr id="149" name="Google Shape;149;p15"/>
          <p:cNvPicPr preferRelativeResize="0"/>
          <p:nvPr/>
        </p:nvPicPr>
        <p:blipFill>
          <a:blip r:embed="rId3">
            <a:alphaModFix/>
          </a:blip>
          <a:stretch>
            <a:fillRect/>
          </a:stretch>
        </p:blipFill>
        <p:spPr>
          <a:xfrm>
            <a:off x="6167712" y="2082087"/>
            <a:ext cx="2338686" cy="979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193150" y="6534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b="1" dirty="0">
                <a:latin typeface="Arial" panose="020B0604020202020204" pitchFamily="34" charset="0"/>
                <a:cs typeface="Arial" panose="020B0604020202020204" pitchFamily="34" charset="0"/>
              </a:rPr>
              <a:t>2. </a:t>
            </a:r>
            <a:r>
              <a:rPr lang="fr" b="1" u="sng" dirty="0">
                <a:latin typeface="Arial" panose="020B0604020202020204" pitchFamily="34" charset="0"/>
                <a:cs typeface="Arial" panose="020B0604020202020204" pitchFamily="34" charset="0"/>
              </a:rPr>
              <a:t>Ma présentation</a:t>
            </a:r>
            <a:endParaRPr b="1" u="sng" dirty="0">
              <a:latin typeface="Arial" panose="020B0604020202020204" pitchFamily="34" charset="0"/>
              <a:cs typeface="Arial" panose="020B0604020202020204" pitchFamily="34" charset="0"/>
            </a:endParaRPr>
          </a:p>
        </p:txBody>
      </p:sp>
      <p:sp>
        <p:nvSpPr>
          <p:cNvPr id="155" name="Google Shape;155;p16"/>
          <p:cNvSpPr txBox="1">
            <a:spLocks noGrp="1"/>
          </p:cNvSpPr>
          <p:nvPr>
            <p:ph type="body" idx="1"/>
          </p:nvPr>
        </p:nvSpPr>
        <p:spPr>
          <a:xfrm>
            <a:off x="172600" y="1634175"/>
            <a:ext cx="5861106" cy="2911200"/>
          </a:xfrm>
          <a:prstGeom prst="rect">
            <a:avLst/>
          </a:prstGeom>
        </p:spPr>
        <p:txBody>
          <a:bodyPr spcFirstLastPara="1" wrap="square" lIns="91425" tIns="91425" rIns="91425" bIns="91425" anchor="t" anchorCtr="0">
            <a:normAutofit/>
          </a:bodyPr>
          <a:lstStyle/>
          <a:p>
            <a:pPr marL="419100" lvl="0" indent="-285750" algn="l" rtl="0">
              <a:spcBef>
                <a:spcPts val="0"/>
              </a:spcBef>
              <a:spcAft>
                <a:spcPts val="0"/>
              </a:spcAft>
              <a:buSzPts val="1500"/>
              <a:buFont typeface="Arial" panose="020B0604020202020204" pitchFamily="34" charset="0"/>
              <a:buChar char="•"/>
            </a:pPr>
            <a:r>
              <a:rPr lang="fr-FR" sz="1500" dirty="0">
                <a:latin typeface="Arial" panose="020B0604020202020204" pitchFamily="34" charset="0"/>
                <a:cs typeface="Arial" panose="020B0604020202020204" pitchFamily="34" charset="0"/>
              </a:rPr>
              <a:t>Hasina ANDRIAMIHAJA</a:t>
            </a:r>
          </a:p>
          <a:p>
            <a:pPr marL="419100" lvl="0" indent="-285750" algn="l" rtl="0">
              <a:spcBef>
                <a:spcPts val="0"/>
              </a:spcBef>
              <a:spcAft>
                <a:spcPts val="0"/>
              </a:spcAft>
              <a:buSzPts val="1500"/>
              <a:buFont typeface="Arial" panose="020B0604020202020204" pitchFamily="34" charset="0"/>
              <a:buChar char="•"/>
            </a:pPr>
            <a:r>
              <a:rPr lang="fr-FR" sz="1500" dirty="0">
                <a:latin typeface="Arial" panose="020B0604020202020204" pitchFamily="34" charset="0"/>
                <a:cs typeface="Arial" panose="020B0604020202020204" pitchFamily="34" charset="0"/>
              </a:rPr>
              <a:t>21 ans</a:t>
            </a:r>
          </a:p>
          <a:p>
            <a:pPr marL="419100" lvl="0" indent="-285750" algn="l" rtl="0">
              <a:spcBef>
                <a:spcPts val="0"/>
              </a:spcBef>
              <a:spcAft>
                <a:spcPts val="0"/>
              </a:spcAft>
              <a:buSzPts val="1500"/>
              <a:buFont typeface="Arial" panose="020B0604020202020204" pitchFamily="34" charset="0"/>
              <a:buChar char="•"/>
            </a:pPr>
            <a:r>
              <a:rPr lang="fr-FR" sz="1500" dirty="0">
                <a:latin typeface="Arial" panose="020B0604020202020204" pitchFamily="34" charset="0"/>
                <a:cs typeface="Arial" panose="020B0604020202020204" pitchFamily="34" charset="0"/>
              </a:rPr>
              <a:t>Technicien support informatique chez Terra Computer France</a:t>
            </a:r>
          </a:p>
          <a:p>
            <a:pPr marL="133350" lvl="0" indent="0" algn="l" rtl="0">
              <a:spcBef>
                <a:spcPts val="0"/>
              </a:spcBef>
              <a:spcAft>
                <a:spcPts val="0"/>
              </a:spcAft>
              <a:buSzPts val="1500"/>
              <a:buNone/>
            </a:pPr>
            <a:endParaRPr lang="fr-FR" sz="1800" dirty="0">
              <a:latin typeface="Arial" panose="020B0604020202020204" pitchFamily="34" charset="0"/>
              <a:cs typeface="Arial" panose="020B0604020202020204" pitchFamily="34" charset="0"/>
            </a:endParaRPr>
          </a:p>
          <a:p>
            <a:pPr marL="133350" lvl="0" indent="0" algn="l" rtl="0">
              <a:spcBef>
                <a:spcPts val="0"/>
              </a:spcBef>
              <a:spcAft>
                <a:spcPts val="0"/>
              </a:spcAft>
              <a:buSzPts val="1500"/>
              <a:buNone/>
            </a:pPr>
            <a:r>
              <a:rPr lang="fr-FR" sz="1400" dirty="0">
                <a:latin typeface="Arial" panose="020B0604020202020204" pitchFamily="34" charset="0"/>
                <a:cs typeface="Arial" panose="020B0604020202020204" pitchFamily="34" charset="0"/>
              </a:rPr>
              <a:t>Je me présente, je suis élève en BTS SIO option SISR en 2ème année, je viens d'un Bac STMG option SIG. J'effectue mon BTS en alternance dans l'entreprise Terra Computer France au sein d'une équipe de support informatique. </a:t>
            </a:r>
          </a:p>
          <a:p>
            <a:pPr marL="133350" lvl="0" indent="0" algn="l" rtl="0">
              <a:spcBef>
                <a:spcPts val="0"/>
              </a:spcBef>
              <a:spcAft>
                <a:spcPts val="0"/>
              </a:spcAft>
              <a:buSzPts val="1500"/>
              <a:buNone/>
            </a:pPr>
            <a:endParaRPr lang="fr-FR" sz="1400" dirty="0">
              <a:latin typeface="Arial" panose="020B0604020202020204" pitchFamily="34" charset="0"/>
              <a:cs typeface="Arial" panose="020B0604020202020204" pitchFamily="34" charset="0"/>
            </a:endParaRPr>
          </a:p>
          <a:p>
            <a:pPr marL="133350" lvl="0" indent="0" algn="l" rtl="0">
              <a:spcBef>
                <a:spcPts val="0"/>
              </a:spcBef>
              <a:spcAft>
                <a:spcPts val="0"/>
              </a:spcAft>
              <a:buSzPts val="1500"/>
              <a:buNone/>
            </a:pPr>
            <a:endParaRPr lang="fr-FR" sz="1200" dirty="0">
              <a:latin typeface="Arial" panose="020B0604020202020204" pitchFamily="34" charset="0"/>
              <a:cs typeface="Arial" panose="020B0604020202020204" pitchFamily="34" charset="0"/>
            </a:endParaRPr>
          </a:p>
          <a:p>
            <a:pPr marL="419100" lvl="0" indent="-285750" algn="l" rtl="0">
              <a:spcBef>
                <a:spcPts val="0"/>
              </a:spcBef>
              <a:spcAft>
                <a:spcPts val="0"/>
              </a:spcAft>
              <a:buSzPts val="1500"/>
              <a:buFont typeface="Arial" panose="020B0604020202020204" pitchFamily="34" charset="0"/>
              <a:buChar char="•"/>
            </a:pPr>
            <a:r>
              <a:rPr lang="fr-FR" sz="1200" dirty="0">
                <a:latin typeface="Arial" panose="020B0604020202020204" pitchFamily="34" charset="0"/>
                <a:cs typeface="Arial" panose="020B0604020202020204" pitchFamily="34" charset="0"/>
              </a:rPr>
              <a:t>Mon portfolio : </a:t>
            </a:r>
            <a:r>
              <a:rPr lang="fr-FR" sz="1200" dirty="0">
                <a:latin typeface="Arial" panose="020B0604020202020204" pitchFamily="34" charset="0"/>
                <a:cs typeface="Arial" panose="020B0604020202020204" pitchFamily="34" charset="0"/>
                <a:hlinkClick r:id="rId3"/>
              </a:rPr>
              <a:t>https://hasinaadh.github.io/Portfolio-2023</a:t>
            </a:r>
            <a:endParaRPr lang="fr-FR" sz="1200" dirty="0">
              <a:latin typeface="Arial" panose="020B0604020202020204" pitchFamily="34" charset="0"/>
              <a:cs typeface="Arial" panose="020B0604020202020204" pitchFamily="34" charset="0"/>
            </a:endParaRPr>
          </a:p>
          <a:p>
            <a:pPr marL="419100" lvl="0" indent="-285750" algn="l" rtl="0">
              <a:spcBef>
                <a:spcPts val="0"/>
              </a:spcBef>
              <a:spcAft>
                <a:spcPts val="0"/>
              </a:spcAft>
              <a:buSzPts val="1500"/>
              <a:buFont typeface="Arial" panose="020B0604020202020204" pitchFamily="34" charset="0"/>
              <a:buChar char="•"/>
            </a:pPr>
            <a:r>
              <a:rPr lang="fr-FR" sz="1200" dirty="0">
                <a:latin typeface="Arial" panose="020B0604020202020204" pitchFamily="34" charset="0"/>
                <a:cs typeface="Arial" panose="020B0604020202020204" pitchFamily="34" charset="0"/>
              </a:rPr>
              <a:t>Mon tableau de synthèse: </a:t>
            </a:r>
            <a:r>
              <a:rPr lang="fr-FR" sz="1200" dirty="0">
                <a:latin typeface="Arial" panose="020B0604020202020204" pitchFamily="34" charset="0"/>
                <a:cs typeface="Arial" panose="020B0604020202020204" pitchFamily="34" charset="0"/>
                <a:hlinkClick r:id="rId4"/>
              </a:rPr>
              <a:t>https://github.com/hasinaadh/E4-BTS-SIO-SISR</a:t>
            </a:r>
            <a:endParaRPr lang="fr-FR" sz="1200" dirty="0">
              <a:latin typeface="Arial" panose="020B0604020202020204" pitchFamily="34" charset="0"/>
              <a:cs typeface="Arial" panose="020B0604020202020204" pitchFamily="34" charset="0"/>
            </a:endParaRPr>
          </a:p>
          <a:p>
            <a:pPr marL="133350" lvl="0" indent="0" algn="l" rtl="0">
              <a:spcBef>
                <a:spcPts val="0"/>
              </a:spcBef>
              <a:spcAft>
                <a:spcPts val="0"/>
              </a:spcAft>
              <a:buSzPts val="1500"/>
              <a:buNone/>
            </a:pPr>
            <a:endParaRPr lang="fr-FR" sz="1200" dirty="0">
              <a:latin typeface="Arial" panose="020B0604020202020204" pitchFamily="34" charset="0"/>
              <a:cs typeface="Arial" panose="020B0604020202020204" pitchFamily="34" charset="0"/>
            </a:endParaRPr>
          </a:p>
          <a:p>
            <a:pPr marL="419100" lvl="0" indent="-285750" algn="l" rtl="0">
              <a:spcBef>
                <a:spcPts val="0"/>
              </a:spcBef>
              <a:spcAft>
                <a:spcPts val="0"/>
              </a:spcAft>
              <a:buSzPts val="1500"/>
              <a:buFont typeface="Arial" panose="020B0604020202020204" pitchFamily="34" charset="0"/>
              <a:buChar char="•"/>
            </a:pPr>
            <a:endParaRPr lang="fr-FR" sz="1200" dirty="0">
              <a:latin typeface="Arial" panose="020B0604020202020204" pitchFamily="34" charset="0"/>
              <a:cs typeface="Arial" panose="020B0604020202020204" pitchFamily="34" charset="0"/>
            </a:endParaRPr>
          </a:p>
          <a:p>
            <a:pPr marL="419100" lvl="0" indent="-285750" algn="l" rtl="0">
              <a:spcBef>
                <a:spcPts val="0"/>
              </a:spcBef>
              <a:spcAft>
                <a:spcPts val="0"/>
              </a:spcAft>
              <a:buSzPts val="1500"/>
              <a:buFont typeface="Arial" panose="020B0604020202020204" pitchFamily="34" charset="0"/>
              <a:buChar char="•"/>
            </a:pPr>
            <a:endParaRPr lang="fr-FR" sz="1200" dirty="0">
              <a:latin typeface="Arial" panose="020B0604020202020204" pitchFamily="34" charset="0"/>
              <a:cs typeface="Arial" panose="020B0604020202020204" pitchFamily="34" charset="0"/>
            </a:endParaRPr>
          </a:p>
          <a:p>
            <a:pPr marL="419100" lvl="0" indent="-285750" algn="l" rtl="0">
              <a:spcBef>
                <a:spcPts val="0"/>
              </a:spcBef>
              <a:spcAft>
                <a:spcPts val="0"/>
              </a:spcAft>
              <a:buSzPts val="1500"/>
              <a:buFont typeface="Arial" panose="020B0604020202020204" pitchFamily="34" charset="0"/>
              <a:buChar char="•"/>
            </a:pPr>
            <a:endParaRPr lang="fr-FR" sz="1400" dirty="0"/>
          </a:p>
        </p:txBody>
      </p:sp>
      <p:pic>
        <p:nvPicPr>
          <p:cNvPr id="3" name="Image 2">
            <a:extLst>
              <a:ext uri="{FF2B5EF4-FFF2-40B4-BE49-F238E27FC236}">
                <a16:creationId xmlns:a16="http://schemas.microsoft.com/office/drawing/2014/main" id="{839F1A65-FEFE-2870-5E66-71C2F682ACD2}"/>
              </a:ext>
            </a:extLst>
          </p:cNvPr>
          <p:cNvPicPr>
            <a:picLocks noChangeAspect="1"/>
          </p:cNvPicPr>
          <p:nvPr/>
        </p:nvPicPr>
        <p:blipFill rotWithShape="1">
          <a:blip r:embed="rId5"/>
          <a:srcRect r="6033"/>
          <a:stretch/>
        </p:blipFill>
        <p:spPr>
          <a:xfrm>
            <a:off x="6470361" y="1412659"/>
            <a:ext cx="1761689" cy="1874786"/>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193150" y="653450"/>
            <a:ext cx="74583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b="1" dirty="0">
                <a:latin typeface="Arial" panose="020B0604020202020204" pitchFamily="34" charset="0"/>
                <a:cs typeface="Arial" panose="020B0604020202020204" pitchFamily="34" charset="0"/>
              </a:rPr>
              <a:t>3. </a:t>
            </a:r>
            <a:r>
              <a:rPr lang="fr" b="1" u="sng" dirty="0">
                <a:latin typeface="Arial" panose="020B0604020202020204" pitchFamily="34" charset="0"/>
                <a:cs typeface="Arial" panose="020B0604020202020204" pitchFamily="34" charset="0"/>
              </a:rPr>
              <a:t>Mon alternance : Terra Computer France</a:t>
            </a:r>
            <a:br>
              <a:rPr lang="fr" b="1" u="sng" dirty="0"/>
            </a:br>
            <a:endParaRPr b="1" u="sng" dirty="0"/>
          </a:p>
        </p:txBody>
      </p:sp>
      <p:sp>
        <p:nvSpPr>
          <p:cNvPr id="163" name="Google Shape;163;p17"/>
          <p:cNvSpPr txBox="1">
            <a:spLocks noGrp="1"/>
          </p:cNvSpPr>
          <p:nvPr>
            <p:ph type="body" idx="1"/>
          </p:nvPr>
        </p:nvSpPr>
        <p:spPr>
          <a:xfrm>
            <a:off x="172600" y="1634175"/>
            <a:ext cx="5607300" cy="3333300"/>
          </a:xfrm>
          <a:prstGeom prst="rect">
            <a:avLst/>
          </a:prstGeom>
        </p:spPr>
        <p:txBody>
          <a:bodyPr spcFirstLastPara="1" wrap="square" lIns="91425" tIns="91425" rIns="91425" bIns="91425" anchor="t" anchorCtr="0">
            <a:normAutofit fontScale="77500" lnSpcReduction="20000"/>
          </a:bodyPr>
          <a:lstStyle/>
          <a:p>
            <a:pPr marL="419100" indent="-285750">
              <a:buSzPts val="1500"/>
            </a:pPr>
            <a:r>
              <a:rPr lang="fr" sz="1500" dirty="0">
                <a:latin typeface="Arial" panose="020B0604020202020204" pitchFamily="34" charset="0"/>
                <a:cs typeface="Arial" panose="020B0604020202020204" pitchFamily="34" charset="0"/>
              </a:rPr>
              <a:t>Le groupe Wortmann AG a été fondé en 1986</a:t>
            </a:r>
          </a:p>
          <a:p>
            <a:pPr marL="419100" indent="-285750">
              <a:buSzPts val="1500"/>
            </a:pPr>
            <a:endParaRPr sz="1500" dirty="0">
              <a:latin typeface="Arial" panose="020B0604020202020204" pitchFamily="34" charset="0"/>
              <a:cs typeface="Arial" panose="020B0604020202020204" pitchFamily="34" charset="0"/>
            </a:endParaRPr>
          </a:p>
          <a:p>
            <a:pPr marL="876300" lvl="1" indent="-285750">
              <a:buSzPts val="1500"/>
              <a:buFont typeface="Arial" panose="020B0604020202020204" pitchFamily="34" charset="0"/>
              <a:buChar char="•"/>
            </a:pPr>
            <a:r>
              <a:rPr lang="fr" sz="1500" dirty="0">
                <a:latin typeface="Arial" panose="020B0604020202020204" pitchFamily="34" charset="0"/>
                <a:cs typeface="Arial" panose="020B0604020202020204" pitchFamily="34" charset="0"/>
              </a:rPr>
              <a:t>Siège social à </a:t>
            </a:r>
            <a:r>
              <a:rPr lang="fr-FR" sz="1500" dirty="0" err="1">
                <a:latin typeface="Arial" panose="020B0604020202020204" pitchFamily="34" charset="0"/>
                <a:cs typeface="Arial" panose="020B0604020202020204" pitchFamily="34" charset="0"/>
              </a:rPr>
              <a:t>Hüllhorst</a:t>
            </a:r>
            <a:r>
              <a:rPr lang="fr-FR" sz="1500" dirty="0">
                <a:latin typeface="Arial" panose="020B0604020202020204" pitchFamily="34" charset="0"/>
                <a:cs typeface="Arial" panose="020B0604020202020204" pitchFamily="34" charset="0"/>
              </a:rPr>
              <a:t> en Allemagne</a:t>
            </a:r>
          </a:p>
          <a:p>
            <a:pPr marL="876300" lvl="1" indent="-285750">
              <a:buSzPts val="1500"/>
              <a:buFont typeface="Arial" panose="020B0604020202020204" pitchFamily="34" charset="0"/>
              <a:buChar char="•"/>
            </a:pPr>
            <a:r>
              <a:rPr lang="fr-FR" sz="1500" dirty="0">
                <a:latin typeface="Arial" panose="020B0604020202020204" pitchFamily="34" charset="0"/>
                <a:cs typeface="Arial" panose="020B0604020202020204" pitchFamily="34" charset="0"/>
              </a:rPr>
              <a:t>Terra Computer France est basée à Vendenheim en France</a:t>
            </a:r>
          </a:p>
          <a:p>
            <a:pPr marL="876300" lvl="1" indent="-285750">
              <a:buSzPts val="1500"/>
              <a:buFont typeface="Arial" panose="020B0604020202020204" pitchFamily="34" charset="0"/>
              <a:buChar char="•"/>
            </a:pPr>
            <a:endParaRPr sz="1350" dirty="0">
              <a:latin typeface="Arial" panose="020B0604020202020204" pitchFamily="34" charset="0"/>
              <a:cs typeface="Arial" panose="020B0604020202020204" pitchFamily="34" charset="0"/>
            </a:endParaRPr>
          </a:p>
          <a:p>
            <a:pPr marL="419100" indent="-285750">
              <a:buSzPts val="1500"/>
            </a:pPr>
            <a:r>
              <a:rPr lang="fr-FR" sz="1500" dirty="0">
                <a:latin typeface="Arial" panose="020B0604020202020204" pitchFamily="34" charset="0"/>
                <a:cs typeface="Arial" panose="020B0604020202020204" pitchFamily="34" charset="0"/>
              </a:rPr>
              <a:t>Vente de matériels et services informatiques pour entreprises</a:t>
            </a:r>
          </a:p>
          <a:p>
            <a:pPr marL="419100" indent="-285750">
              <a:buSzPts val="1500"/>
            </a:pPr>
            <a:endParaRPr lang="fr-FR" sz="1700" dirty="0">
              <a:latin typeface="Arial" panose="020B0604020202020204" pitchFamily="34" charset="0"/>
              <a:cs typeface="Arial" panose="020B0604020202020204" pitchFamily="34" charset="0"/>
            </a:endParaRPr>
          </a:p>
          <a:p>
            <a:pPr marL="876300" lvl="1" indent="-285750">
              <a:buSzPts val="1500"/>
              <a:buFont typeface="Arial" panose="020B0604020202020204" pitchFamily="34" charset="0"/>
              <a:buChar char="•"/>
            </a:pPr>
            <a:r>
              <a:rPr lang="fr-FR" sz="1500" dirty="0">
                <a:latin typeface="Arial" panose="020B0604020202020204" pitchFamily="34" charset="0"/>
                <a:cs typeface="Arial" panose="020B0604020202020204" pitchFamily="34" charset="0"/>
              </a:rPr>
              <a:t>Plus grand constructeur d’ordinateurs indépendant en Europe </a:t>
            </a:r>
          </a:p>
          <a:p>
            <a:pPr marL="876300" lvl="1" indent="-285750">
              <a:buSzPts val="1500"/>
              <a:buFont typeface="Arial" panose="020B0604020202020204" pitchFamily="34" charset="0"/>
              <a:buChar char="•"/>
            </a:pPr>
            <a:r>
              <a:rPr lang="fr-FR" sz="1500" dirty="0">
                <a:latin typeface="Arial" panose="020B0604020202020204" pitchFamily="34" charset="0"/>
                <a:cs typeface="Arial" panose="020B0604020202020204" pitchFamily="34" charset="0"/>
              </a:rPr>
              <a:t>Produits vendus sous la marque « Terra »</a:t>
            </a:r>
          </a:p>
          <a:p>
            <a:pPr marL="876300" lvl="1" indent="-285750">
              <a:buSzPts val="1500"/>
              <a:buFont typeface="Arial" panose="020B0604020202020204" pitchFamily="34" charset="0"/>
              <a:buChar char="•"/>
            </a:pPr>
            <a:endParaRPr lang="fr-FR" sz="1500" dirty="0">
              <a:latin typeface="Arial" panose="020B0604020202020204" pitchFamily="34" charset="0"/>
              <a:cs typeface="Arial" panose="020B0604020202020204" pitchFamily="34" charset="0"/>
            </a:endParaRPr>
          </a:p>
          <a:p>
            <a:pPr marL="876300" lvl="1" indent="-285750">
              <a:buSzPts val="1500"/>
              <a:buFont typeface="Arial" panose="020B0604020202020204" pitchFamily="34" charset="0"/>
              <a:buChar char="•"/>
            </a:pPr>
            <a:endParaRPr lang="fr-FR" sz="1500" dirty="0">
              <a:latin typeface="Arial" panose="020B0604020202020204" pitchFamily="34" charset="0"/>
              <a:cs typeface="Arial" panose="020B0604020202020204" pitchFamily="34" charset="0"/>
            </a:endParaRPr>
          </a:p>
          <a:p>
            <a:pPr marL="419100" indent="-285750">
              <a:buSzPts val="1500"/>
            </a:pPr>
            <a:r>
              <a:rPr lang="fr-FR" sz="1500" dirty="0">
                <a:latin typeface="Arial" panose="020B0604020202020204" pitchFamily="34" charset="0"/>
                <a:cs typeface="Arial" panose="020B0604020202020204" pitchFamily="34" charset="0"/>
              </a:rPr>
              <a:t>Concernant Terra Computer à Vendenheim:</a:t>
            </a:r>
          </a:p>
          <a:p>
            <a:pPr marL="419100" indent="-285750">
              <a:buSzPts val="1500"/>
            </a:pPr>
            <a:endParaRPr lang="fr-FR" sz="1700" dirty="0">
              <a:latin typeface="Arial" panose="020B0604020202020204" pitchFamily="34" charset="0"/>
              <a:cs typeface="Arial" panose="020B0604020202020204" pitchFamily="34" charset="0"/>
            </a:endParaRPr>
          </a:p>
          <a:p>
            <a:pPr marL="876300" lvl="1" indent="-285750">
              <a:buSzPts val="1500"/>
              <a:buFont typeface="Arial" panose="020B0604020202020204" pitchFamily="34" charset="0"/>
              <a:buChar char="•"/>
            </a:pPr>
            <a:r>
              <a:rPr lang="fr-FR" sz="1500" dirty="0">
                <a:latin typeface="Arial" panose="020B0604020202020204" pitchFamily="34" charset="0"/>
                <a:cs typeface="Arial" panose="020B0604020202020204" pitchFamily="34" charset="0"/>
              </a:rPr>
              <a:t>30 salariés </a:t>
            </a:r>
          </a:p>
          <a:p>
            <a:pPr marL="876300" lvl="1" indent="-285750">
              <a:buSzPts val="1500"/>
              <a:buFont typeface="Arial" panose="020B0604020202020204" pitchFamily="34" charset="0"/>
              <a:buChar char="•"/>
            </a:pPr>
            <a:r>
              <a:rPr lang="fr-FR" sz="1500" dirty="0">
                <a:latin typeface="Arial" panose="020B0604020202020204" pitchFamily="34" charset="0"/>
                <a:cs typeface="Arial" panose="020B0604020202020204" pitchFamily="34" charset="0"/>
              </a:rPr>
              <a:t>Un service commercial, un service technique, un service marketing et un service financier.</a:t>
            </a:r>
          </a:p>
          <a:p>
            <a:pPr marL="876300" lvl="1" indent="-285750">
              <a:buSzPts val="1500"/>
              <a:buFont typeface="Arial" panose="020B0604020202020204" pitchFamily="34" charset="0"/>
              <a:buChar char="•"/>
            </a:pPr>
            <a:endParaRPr lang="fr-FR" sz="1500" dirty="0">
              <a:latin typeface="Arial" panose="020B0604020202020204" pitchFamily="34" charset="0"/>
              <a:cs typeface="Arial" panose="020B0604020202020204" pitchFamily="34" charset="0"/>
            </a:endParaRPr>
          </a:p>
          <a:p>
            <a:pPr marL="876300" lvl="1" indent="-285750">
              <a:buSzPts val="1500"/>
              <a:buFont typeface="Arial" panose="020B0604020202020204" pitchFamily="34" charset="0"/>
              <a:buChar char="•"/>
            </a:pPr>
            <a:endParaRPr lang="fr-FR" sz="1500" dirty="0">
              <a:latin typeface="Arial" panose="020B0604020202020204" pitchFamily="34" charset="0"/>
              <a:cs typeface="Arial" panose="020B0604020202020204" pitchFamily="34" charset="0"/>
            </a:endParaRPr>
          </a:p>
          <a:p>
            <a:pPr marL="876300" lvl="1" indent="-285750">
              <a:buSzPts val="1500"/>
              <a:buFont typeface="Arial" panose="020B0604020202020204" pitchFamily="34" charset="0"/>
              <a:buChar char="•"/>
            </a:pPr>
            <a:endParaRPr lang="fr-FR" sz="1500" dirty="0">
              <a:latin typeface="Arial" panose="020B0604020202020204" pitchFamily="34" charset="0"/>
              <a:cs typeface="Arial" panose="020B0604020202020204" pitchFamily="34" charset="0"/>
            </a:endParaRPr>
          </a:p>
          <a:p>
            <a:pPr marL="0" lvl="0" indent="0" algn="l" rtl="0">
              <a:spcBef>
                <a:spcPts val="1200"/>
              </a:spcBef>
              <a:spcAft>
                <a:spcPts val="1200"/>
              </a:spcAft>
              <a:buNone/>
            </a:pPr>
            <a:r>
              <a:rPr lang="fr-FR" sz="1300" dirty="0">
                <a:latin typeface="Arial" panose="020B0604020202020204" pitchFamily="34" charset="0"/>
                <a:cs typeface="Arial" panose="020B0604020202020204" pitchFamily="34" charset="0"/>
              </a:rPr>
              <a:t>Description plus détaillée disponible sur mon portfolio :</a:t>
            </a:r>
            <a:r>
              <a:rPr lang="fr-FR" sz="1300" dirty="0">
                <a:latin typeface="Arial" panose="020B0604020202020204" pitchFamily="34" charset="0"/>
                <a:cs typeface="Arial" panose="020B0604020202020204" pitchFamily="34" charset="0"/>
                <a:hlinkClick r:id="rId3"/>
              </a:rPr>
              <a:t>https://hasinaadh.github.io/Portfolio-2023/alt.html</a:t>
            </a:r>
            <a:endParaRPr lang="fr-FR" sz="1100" dirty="0">
              <a:latin typeface="Arial" panose="020B0604020202020204" pitchFamily="34" charset="0"/>
              <a:cs typeface="Arial" panose="020B0604020202020204" pitchFamily="34" charset="0"/>
            </a:endParaRPr>
          </a:p>
          <a:p>
            <a:pPr marL="0" lvl="0" indent="0" algn="l" rtl="0">
              <a:spcBef>
                <a:spcPts val="1200"/>
              </a:spcBef>
              <a:spcAft>
                <a:spcPts val="1200"/>
              </a:spcAft>
              <a:buNone/>
            </a:pPr>
            <a:endParaRPr sz="15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583550" y="453290"/>
            <a:ext cx="74583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2000" b="1" dirty="0">
                <a:latin typeface="Arial" panose="020B0604020202020204" pitchFamily="34" charset="0"/>
                <a:cs typeface="Arial" panose="020B0604020202020204" pitchFamily="34" charset="0"/>
              </a:rPr>
              <a:t>4.</a:t>
            </a:r>
            <a:r>
              <a:rPr lang="fr" sz="2000" b="1" u="sng" dirty="0">
                <a:latin typeface="Arial" panose="020B0604020202020204" pitchFamily="34" charset="0"/>
                <a:cs typeface="Arial" panose="020B0604020202020204" pitchFamily="34" charset="0"/>
              </a:rPr>
              <a:t> Projet n°1 : Cas GLPI / Authentification LDAP </a:t>
            </a:r>
            <a:br>
              <a:rPr lang="fr" sz="2000" b="1" u="sng" dirty="0">
                <a:latin typeface="Arial" panose="020B0604020202020204" pitchFamily="34" charset="0"/>
                <a:cs typeface="Arial" panose="020B0604020202020204" pitchFamily="34" charset="0"/>
              </a:rPr>
            </a:br>
            <a:endParaRPr sz="2000" b="1" u="sng" dirty="0">
              <a:latin typeface="Arial" panose="020B0604020202020204" pitchFamily="34" charset="0"/>
              <a:cs typeface="Arial" panose="020B0604020202020204" pitchFamily="34" charset="0"/>
            </a:endParaRPr>
          </a:p>
        </p:txBody>
      </p:sp>
      <p:sp>
        <p:nvSpPr>
          <p:cNvPr id="170" name="Google Shape;170;p18"/>
          <p:cNvSpPr txBox="1">
            <a:spLocks noGrp="1"/>
          </p:cNvSpPr>
          <p:nvPr>
            <p:ph type="body" idx="1"/>
          </p:nvPr>
        </p:nvSpPr>
        <p:spPr>
          <a:xfrm>
            <a:off x="172600" y="1634175"/>
            <a:ext cx="5607300" cy="3383700"/>
          </a:xfrm>
          <a:prstGeom prst="rect">
            <a:avLst/>
          </a:prstGeom>
        </p:spPr>
        <p:txBody>
          <a:bodyPr spcFirstLastPara="1" wrap="square" lIns="91425" tIns="91425" rIns="91425" bIns="91425" anchor="t" anchorCtr="0">
            <a:normAutofit fontScale="55000" lnSpcReduction="20000"/>
          </a:bodyPr>
          <a:lstStyle/>
          <a:p>
            <a:pPr marL="419100" lvl="0" indent="-285750" algn="l" rtl="0">
              <a:spcBef>
                <a:spcPts val="0"/>
              </a:spcBef>
              <a:spcAft>
                <a:spcPts val="0"/>
              </a:spcAft>
              <a:buSzPts val="1500"/>
              <a:buFont typeface="Arial" panose="020B0604020202020204" pitchFamily="34" charset="0"/>
              <a:buChar char="•"/>
            </a:pPr>
            <a:r>
              <a:rPr lang="fr" sz="1400" dirty="0">
                <a:latin typeface="Arial" panose="020B0604020202020204" pitchFamily="34" charset="0"/>
                <a:cs typeface="Arial" panose="020B0604020202020204" pitchFamily="34" charset="0"/>
              </a:rPr>
              <a:t> </a:t>
            </a:r>
            <a:r>
              <a:rPr lang="fr" sz="2200" dirty="0">
                <a:latin typeface="Arial" panose="020B0604020202020204" pitchFamily="34" charset="0"/>
                <a:cs typeface="Arial" panose="020B0604020202020204" pitchFamily="34" charset="0"/>
              </a:rPr>
              <a:t>Objectifs : </a:t>
            </a:r>
          </a:p>
          <a:p>
            <a:pPr marL="133350" lvl="0" indent="0" algn="l" rtl="0">
              <a:spcBef>
                <a:spcPts val="0"/>
              </a:spcBef>
              <a:spcAft>
                <a:spcPts val="0"/>
              </a:spcAft>
              <a:buSzPts val="1500"/>
              <a:buNone/>
            </a:pPr>
            <a:endParaRPr sz="2200" dirty="0">
              <a:latin typeface="Arial" panose="020B0604020202020204" pitchFamily="34" charset="0"/>
              <a:cs typeface="Arial" panose="020B0604020202020204" pitchFamily="34" charset="0"/>
            </a:endParaRPr>
          </a:p>
          <a:p>
            <a:pPr marL="914400" lvl="1" indent="-323850" algn="l" rtl="0">
              <a:spcBef>
                <a:spcPts val="0"/>
              </a:spcBef>
              <a:spcAft>
                <a:spcPts val="0"/>
              </a:spcAft>
              <a:buSzPts val="1500"/>
              <a:buFont typeface="Arial" panose="020B0604020202020204" pitchFamily="34" charset="0"/>
              <a:buChar char="•"/>
            </a:pPr>
            <a:r>
              <a:rPr lang="fr-FR" sz="2200" dirty="0">
                <a:latin typeface="Arial" panose="020B0604020202020204" pitchFamily="34" charset="0"/>
                <a:cs typeface="Arial" panose="020B0604020202020204" pitchFamily="34" charset="0"/>
              </a:rPr>
              <a:t>Relier un serveur AD à GLPI </a:t>
            </a:r>
            <a:endParaRPr sz="2200" dirty="0">
              <a:latin typeface="Arial" panose="020B0604020202020204" pitchFamily="34" charset="0"/>
              <a:cs typeface="Arial" panose="020B0604020202020204" pitchFamily="34" charset="0"/>
            </a:endParaRPr>
          </a:p>
          <a:p>
            <a:pPr marL="914400" lvl="1" indent="-317500" algn="l" rtl="0">
              <a:spcBef>
                <a:spcPts val="0"/>
              </a:spcBef>
              <a:spcAft>
                <a:spcPts val="0"/>
              </a:spcAft>
              <a:buSzPts val="1400"/>
              <a:buFont typeface="Arial" panose="020B0604020202020204" pitchFamily="34" charset="0"/>
              <a:buChar char="•"/>
            </a:pPr>
            <a:r>
              <a:rPr lang="fr-FR" sz="2200" dirty="0">
                <a:latin typeface="Arial" panose="020B0604020202020204" pitchFamily="34" charset="0"/>
                <a:cs typeface="Arial" panose="020B0604020202020204" pitchFamily="34" charset="0"/>
              </a:rPr>
              <a:t>Permettre l’importation et la connexion </a:t>
            </a:r>
          </a:p>
          <a:p>
            <a:pPr marL="914400" lvl="1" indent="-317500" algn="l" rtl="0">
              <a:spcBef>
                <a:spcPts val="0"/>
              </a:spcBef>
              <a:spcAft>
                <a:spcPts val="0"/>
              </a:spcAft>
              <a:buSzPts val="1400"/>
              <a:buFont typeface="Arial" panose="020B0604020202020204" pitchFamily="34" charset="0"/>
              <a:buChar char="•"/>
            </a:pPr>
            <a:r>
              <a:rPr lang="fr-FR" sz="2200" dirty="0">
                <a:latin typeface="Arial" panose="020B0604020202020204" pitchFamily="34" charset="0"/>
                <a:cs typeface="Arial" panose="020B0604020202020204" pitchFamily="34" charset="0"/>
              </a:rPr>
              <a:t>des utilisateurs AD à GLPI via l’annuaire LDAP</a:t>
            </a:r>
            <a:endParaRPr lang="fr" sz="2200" dirty="0">
              <a:latin typeface="Arial" panose="020B0604020202020204" pitchFamily="34" charset="0"/>
              <a:cs typeface="Arial" panose="020B0604020202020204" pitchFamily="34" charset="0"/>
            </a:endParaRPr>
          </a:p>
          <a:p>
            <a:pPr marL="882650" lvl="1" indent="-285750">
              <a:buSzPts val="1400"/>
              <a:buFont typeface="Arial" panose="020B0604020202020204" pitchFamily="34" charset="0"/>
              <a:buChar char="•"/>
            </a:pPr>
            <a:r>
              <a:rPr lang="fr" sz="2200" dirty="0">
                <a:latin typeface="Arial" panose="020B0604020202020204" pitchFamily="34" charset="0"/>
                <a:cs typeface="Arial" panose="020B0604020202020204" pitchFamily="34" charset="0"/>
              </a:rPr>
              <a:t>Sécuriser le réseau via Pfsense</a:t>
            </a:r>
          </a:p>
          <a:p>
            <a:pPr marL="882650" lvl="1" indent="-285750">
              <a:buSzPts val="1400"/>
              <a:buFont typeface="Arial" panose="020B0604020202020204" pitchFamily="34" charset="0"/>
              <a:buChar char="•"/>
            </a:pPr>
            <a:endParaRPr lang="fr" sz="2200" dirty="0">
              <a:latin typeface="Arial" panose="020B0604020202020204" pitchFamily="34" charset="0"/>
              <a:cs typeface="Arial" panose="020B0604020202020204" pitchFamily="34" charset="0"/>
            </a:endParaRPr>
          </a:p>
          <a:p>
            <a:pPr marL="596900" lvl="1" indent="0" algn="l" rtl="0">
              <a:spcBef>
                <a:spcPts val="0"/>
              </a:spcBef>
              <a:spcAft>
                <a:spcPts val="0"/>
              </a:spcAft>
              <a:buSzPts val="1400"/>
              <a:buNone/>
            </a:pPr>
            <a:endParaRPr sz="2200" dirty="0">
              <a:latin typeface="Arial" panose="020B0604020202020204" pitchFamily="34" charset="0"/>
              <a:cs typeface="Arial" panose="020B0604020202020204" pitchFamily="34" charset="0"/>
            </a:endParaRPr>
          </a:p>
          <a:p>
            <a:pPr marL="457200" lvl="0" indent="-330200" algn="l" rtl="0">
              <a:spcBef>
                <a:spcPts val="0"/>
              </a:spcBef>
              <a:spcAft>
                <a:spcPts val="0"/>
              </a:spcAft>
              <a:buSzPts val="1600"/>
              <a:buFont typeface="Arial" panose="020B0604020202020204" pitchFamily="34" charset="0"/>
              <a:buChar char="•"/>
            </a:pPr>
            <a:r>
              <a:rPr lang="fr" sz="2200" dirty="0">
                <a:latin typeface="Arial" panose="020B0604020202020204" pitchFamily="34" charset="0"/>
                <a:cs typeface="Arial" panose="020B0604020202020204" pitchFamily="34" charset="0"/>
              </a:rPr>
              <a:t>Compétences travaillées :</a:t>
            </a:r>
          </a:p>
          <a:p>
            <a:pPr marL="457200" lvl="0" indent="-330200" algn="l" rtl="0">
              <a:spcBef>
                <a:spcPts val="0"/>
              </a:spcBef>
              <a:spcAft>
                <a:spcPts val="0"/>
              </a:spcAft>
              <a:buSzPts val="1600"/>
              <a:buFont typeface="Arial" panose="020B0604020202020204" pitchFamily="34" charset="0"/>
              <a:buChar char="•"/>
            </a:pPr>
            <a:endParaRPr sz="2200" dirty="0">
              <a:latin typeface="Arial" panose="020B0604020202020204" pitchFamily="34" charset="0"/>
              <a:cs typeface="Arial" panose="020B0604020202020204" pitchFamily="34" charset="0"/>
            </a:endParaRPr>
          </a:p>
          <a:p>
            <a:pPr marL="914400" lvl="1" indent="-317500" algn="l" rtl="0">
              <a:spcBef>
                <a:spcPts val="0"/>
              </a:spcBef>
              <a:spcAft>
                <a:spcPts val="0"/>
              </a:spcAft>
              <a:buSzPts val="1400"/>
              <a:buFont typeface="Arial" panose="020B0604020202020204" pitchFamily="34" charset="0"/>
              <a:buChar char="•"/>
            </a:pPr>
            <a:r>
              <a:rPr lang="fr" sz="2200" dirty="0">
                <a:latin typeface="Arial" panose="020B0604020202020204" pitchFamily="34" charset="0"/>
                <a:cs typeface="Arial" panose="020B0604020202020204" pitchFamily="34" charset="0"/>
              </a:rPr>
              <a:t>Concevoir une solution d'infrastructure réseau</a:t>
            </a:r>
            <a:endParaRPr sz="2200" dirty="0">
              <a:latin typeface="Arial" panose="020B0604020202020204" pitchFamily="34" charset="0"/>
              <a:cs typeface="Arial" panose="020B0604020202020204" pitchFamily="34" charset="0"/>
            </a:endParaRPr>
          </a:p>
          <a:p>
            <a:pPr marL="914400" lvl="1" indent="-317500" algn="l" rtl="0">
              <a:spcBef>
                <a:spcPts val="0"/>
              </a:spcBef>
              <a:spcAft>
                <a:spcPts val="0"/>
              </a:spcAft>
              <a:buSzPts val="1400"/>
              <a:buFont typeface="Arial" panose="020B0604020202020204" pitchFamily="34" charset="0"/>
              <a:buChar char="•"/>
            </a:pPr>
            <a:r>
              <a:rPr lang="fr" sz="2200" dirty="0">
                <a:latin typeface="Arial" panose="020B0604020202020204" pitchFamily="34" charset="0"/>
                <a:cs typeface="Arial" panose="020B0604020202020204" pitchFamily="34" charset="0"/>
              </a:rPr>
              <a:t>Installer, tester et  déployer une solution d'infrastructure réseau</a:t>
            </a:r>
            <a:endParaRPr sz="2200" dirty="0">
              <a:latin typeface="Arial" panose="020B0604020202020204" pitchFamily="34" charset="0"/>
              <a:cs typeface="Arial" panose="020B0604020202020204" pitchFamily="34" charset="0"/>
            </a:endParaRPr>
          </a:p>
          <a:p>
            <a:pPr marL="0" lvl="0" indent="0" algn="l" rtl="0">
              <a:spcBef>
                <a:spcPts val="1200"/>
              </a:spcBef>
              <a:spcAft>
                <a:spcPts val="1200"/>
              </a:spcAft>
              <a:buNone/>
            </a:pPr>
            <a:endParaRPr lang="fr-FR" sz="2200" dirty="0"/>
          </a:p>
          <a:p>
            <a:pPr marL="0" lvl="0" indent="0" algn="l" rtl="0">
              <a:spcBef>
                <a:spcPts val="1200"/>
              </a:spcBef>
              <a:spcAft>
                <a:spcPts val="1200"/>
              </a:spcAft>
              <a:buNone/>
            </a:pPr>
            <a:endParaRPr lang="fr-FR" sz="1500" dirty="0"/>
          </a:p>
          <a:p>
            <a:pPr marL="0" lvl="0" indent="0" algn="l" rtl="0">
              <a:spcBef>
                <a:spcPts val="1200"/>
              </a:spcBef>
              <a:spcAft>
                <a:spcPts val="1200"/>
              </a:spcAft>
              <a:buNone/>
            </a:pPr>
            <a:r>
              <a:rPr lang="fr-FR" sz="1800" dirty="0">
                <a:latin typeface="Arial" panose="020B0604020202020204" pitchFamily="34" charset="0"/>
                <a:cs typeface="Arial" panose="020B0604020202020204" pitchFamily="34" charset="0"/>
              </a:rPr>
              <a:t>Description plus détaillée disponible sur mon portfolio : </a:t>
            </a:r>
            <a:r>
              <a:rPr lang="fr-FR" sz="1800" dirty="0">
                <a:latin typeface="Arial" panose="020B0604020202020204" pitchFamily="34" charset="0"/>
                <a:cs typeface="Arial" panose="020B0604020202020204" pitchFamily="34" charset="0"/>
                <a:hlinkClick r:id="rId3"/>
              </a:rPr>
              <a:t>https://hasinaadh.github.io/Portfolio-2023/ppe1.html</a:t>
            </a:r>
            <a:endParaRPr sz="1800"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48B98AFE-F641-C9CF-3496-C11E5C1E09C0}"/>
              </a:ext>
            </a:extLst>
          </p:cNvPr>
          <p:cNvPicPr>
            <a:picLocks noChangeAspect="1"/>
          </p:cNvPicPr>
          <p:nvPr/>
        </p:nvPicPr>
        <p:blipFill>
          <a:blip r:embed="rId4"/>
          <a:stretch>
            <a:fillRect/>
          </a:stretch>
        </p:blipFill>
        <p:spPr>
          <a:xfrm>
            <a:off x="5256632" y="1549439"/>
            <a:ext cx="2904603" cy="1236138"/>
          </a:xfrm>
          <a:prstGeom prst="rect">
            <a:avLst/>
          </a:prstGeom>
          <a:ln>
            <a:noFill/>
          </a:ln>
          <a:effectLst>
            <a:outerShdw blurRad="190500" algn="tl" rotWithShape="0">
              <a:srgbClr val="000000">
                <a:alpha val="70000"/>
              </a:srgbClr>
            </a:outerShdw>
          </a:effectLst>
        </p:spPr>
      </p:pic>
      <p:pic>
        <p:nvPicPr>
          <p:cNvPr id="9" name="Image 8">
            <a:extLst>
              <a:ext uri="{FF2B5EF4-FFF2-40B4-BE49-F238E27FC236}">
                <a16:creationId xmlns:a16="http://schemas.microsoft.com/office/drawing/2014/main" id="{B5567F4F-E5BF-DCC4-FC2E-46B46974B8EF}"/>
              </a:ext>
            </a:extLst>
          </p:cNvPr>
          <p:cNvPicPr>
            <a:picLocks noChangeAspect="1"/>
          </p:cNvPicPr>
          <p:nvPr/>
        </p:nvPicPr>
        <p:blipFill>
          <a:blip r:embed="rId5"/>
          <a:stretch>
            <a:fillRect/>
          </a:stretch>
        </p:blipFill>
        <p:spPr>
          <a:xfrm>
            <a:off x="4638745" y="2870313"/>
            <a:ext cx="3963170" cy="1871497"/>
          </a:xfrm>
          <a:prstGeom prst="rect">
            <a:avLst/>
          </a:prstGeom>
        </p:spPr>
      </p:pic>
    </p:spTree>
    <p:extLst>
      <p:ext uri="{BB962C8B-B14F-4D97-AF65-F5344CB8AC3E}">
        <p14:creationId xmlns:p14="http://schemas.microsoft.com/office/powerpoint/2010/main" val="3036367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583550" y="453290"/>
            <a:ext cx="74583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2000" b="1" dirty="0">
                <a:latin typeface="Arial" panose="020B0604020202020204" pitchFamily="34" charset="0"/>
                <a:cs typeface="Arial" panose="020B0604020202020204" pitchFamily="34" charset="0"/>
              </a:rPr>
              <a:t>4.</a:t>
            </a:r>
            <a:r>
              <a:rPr lang="fr" sz="2000" b="1" u="sng" dirty="0">
                <a:latin typeface="Arial" panose="020B0604020202020204" pitchFamily="34" charset="0"/>
                <a:cs typeface="Arial" panose="020B0604020202020204" pitchFamily="34" charset="0"/>
              </a:rPr>
              <a:t> Projet n°2 : Cas TrueNas/Nextcloud : </a:t>
            </a:r>
            <a:br>
              <a:rPr lang="fr" sz="2000" b="1" u="sng" dirty="0">
                <a:latin typeface="Arial" panose="020B0604020202020204" pitchFamily="34" charset="0"/>
                <a:cs typeface="Arial" panose="020B0604020202020204" pitchFamily="34" charset="0"/>
              </a:rPr>
            </a:br>
            <a:r>
              <a:rPr lang="fr" sz="2000" b="1" u="sng" dirty="0">
                <a:latin typeface="Arial" panose="020B0604020202020204" pitchFamily="34" charset="0"/>
                <a:cs typeface="Arial" panose="020B0604020202020204" pitchFamily="34" charset="0"/>
              </a:rPr>
              <a:t>partage de fichiers SMB</a:t>
            </a:r>
            <a:endParaRPr sz="2000" b="1" u="sng" dirty="0">
              <a:latin typeface="Arial" panose="020B0604020202020204" pitchFamily="34" charset="0"/>
              <a:cs typeface="Arial" panose="020B0604020202020204" pitchFamily="34" charset="0"/>
            </a:endParaRPr>
          </a:p>
        </p:txBody>
      </p:sp>
      <p:sp>
        <p:nvSpPr>
          <p:cNvPr id="170" name="Google Shape;170;p18"/>
          <p:cNvSpPr txBox="1">
            <a:spLocks noGrp="1"/>
          </p:cNvSpPr>
          <p:nvPr>
            <p:ph type="body" idx="1"/>
          </p:nvPr>
        </p:nvSpPr>
        <p:spPr>
          <a:xfrm>
            <a:off x="172600" y="1634175"/>
            <a:ext cx="5607300" cy="3383700"/>
          </a:xfrm>
          <a:prstGeom prst="rect">
            <a:avLst/>
          </a:prstGeom>
        </p:spPr>
        <p:txBody>
          <a:bodyPr spcFirstLastPara="1" wrap="square" lIns="91425" tIns="91425" rIns="91425" bIns="91425" anchor="t" anchorCtr="0">
            <a:normAutofit fontScale="92500" lnSpcReduction="20000"/>
          </a:bodyPr>
          <a:lstStyle/>
          <a:p>
            <a:pPr marL="419100" lvl="0" indent="-285750" algn="l" rtl="0">
              <a:spcBef>
                <a:spcPts val="0"/>
              </a:spcBef>
              <a:spcAft>
                <a:spcPts val="0"/>
              </a:spcAft>
              <a:buSzPts val="1500"/>
              <a:buFont typeface="Arial" panose="020B0604020202020204" pitchFamily="34" charset="0"/>
              <a:buChar char="•"/>
            </a:pPr>
            <a:r>
              <a:rPr lang="fr-FR" sz="1300" dirty="0">
                <a:latin typeface="Arial" panose="020B0604020202020204" pitchFamily="34" charset="0"/>
                <a:cs typeface="Arial" panose="020B0604020202020204" pitchFamily="34" charset="0"/>
              </a:rPr>
              <a:t> Objectifs : </a:t>
            </a:r>
          </a:p>
          <a:p>
            <a:pPr marL="133350" lvl="0" indent="0" algn="l" rtl="0">
              <a:spcBef>
                <a:spcPts val="0"/>
              </a:spcBef>
              <a:spcAft>
                <a:spcPts val="0"/>
              </a:spcAft>
              <a:buSzPts val="1500"/>
              <a:buNone/>
            </a:pPr>
            <a:endParaRPr lang="fr-FR" sz="1300" dirty="0">
              <a:latin typeface="Arial" panose="020B0604020202020204" pitchFamily="34" charset="0"/>
              <a:cs typeface="Arial" panose="020B0604020202020204" pitchFamily="34" charset="0"/>
            </a:endParaRPr>
          </a:p>
          <a:p>
            <a:pPr marL="914400" lvl="1" indent="-323850" algn="l" rtl="0">
              <a:spcBef>
                <a:spcPts val="0"/>
              </a:spcBef>
              <a:spcAft>
                <a:spcPts val="0"/>
              </a:spcAft>
              <a:buSzPts val="1500"/>
              <a:buFont typeface="Arial" panose="020B0604020202020204" pitchFamily="34" charset="0"/>
              <a:buChar char="•"/>
            </a:pPr>
            <a:r>
              <a:rPr lang="fr-FR" sz="1300" dirty="0">
                <a:latin typeface="Arial" panose="020B0604020202020204" pitchFamily="34" charset="0"/>
                <a:cs typeface="Arial" panose="020B0604020202020204" pitchFamily="34" charset="0"/>
              </a:rPr>
              <a:t>Mise en place et configuration d’un serveur </a:t>
            </a:r>
            <a:r>
              <a:rPr lang="fr-FR" sz="1300" dirty="0" err="1">
                <a:latin typeface="Arial" panose="020B0604020202020204" pitchFamily="34" charset="0"/>
                <a:cs typeface="Arial" panose="020B0604020202020204" pitchFamily="34" charset="0"/>
              </a:rPr>
              <a:t>TrueNas</a:t>
            </a:r>
            <a:r>
              <a:rPr lang="fr-FR" sz="1300" dirty="0">
                <a:latin typeface="Arial" panose="020B0604020202020204" pitchFamily="34" charset="0"/>
                <a:cs typeface="Arial" panose="020B0604020202020204" pitchFamily="34" charset="0"/>
              </a:rPr>
              <a:t> </a:t>
            </a:r>
          </a:p>
          <a:p>
            <a:pPr marL="914400" lvl="1" indent="-317500" algn="l" rtl="0">
              <a:spcBef>
                <a:spcPts val="0"/>
              </a:spcBef>
              <a:spcAft>
                <a:spcPts val="0"/>
              </a:spcAft>
              <a:buSzPts val="1400"/>
              <a:buFont typeface="Arial" panose="020B0604020202020204" pitchFamily="34" charset="0"/>
              <a:buChar char="•"/>
            </a:pPr>
            <a:r>
              <a:rPr lang="fr-FR" sz="1300" dirty="0">
                <a:latin typeface="Arial" panose="020B0604020202020204" pitchFamily="34" charset="0"/>
                <a:cs typeface="Arial" panose="020B0604020202020204" pitchFamily="34" charset="0"/>
              </a:rPr>
              <a:t>Intégration du plugin </a:t>
            </a:r>
            <a:r>
              <a:rPr lang="fr-FR" sz="1300" dirty="0" err="1">
                <a:latin typeface="Arial" panose="020B0604020202020204" pitchFamily="34" charset="0"/>
                <a:cs typeface="Arial" panose="020B0604020202020204" pitchFamily="34" charset="0"/>
              </a:rPr>
              <a:t>Nextcloud</a:t>
            </a:r>
            <a:endParaRPr lang="fr-FR" sz="1300" dirty="0">
              <a:latin typeface="Arial" panose="020B0604020202020204" pitchFamily="34" charset="0"/>
              <a:cs typeface="Arial" panose="020B0604020202020204" pitchFamily="34" charset="0"/>
            </a:endParaRPr>
          </a:p>
          <a:p>
            <a:pPr marL="914400" lvl="1" indent="-317500" algn="l" rtl="0">
              <a:spcBef>
                <a:spcPts val="0"/>
              </a:spcBef>
              <a:spcAft>
                <a:spcPts val="0"/>
              </a:spcAft>
              <a:buSzPts val="1400"/>
              <a:buFont typeface="Arial" panose="020B0604020202020204" pitchFamily="34" charset="0"/>
              <a:buChar char="•"/>
            </a:pPr>
            <a:r>
              <a:rPr lang="fr-FR" sz="1300" dirty="0">
                <a:latin typeface="Arial" panose="020B0604020202020204" pitchFamily="34" charset="0"/>
                <a:cs typeface="Arial" panose="020B0604020202020204" pitchFamily="34" charset="0"/>
              </a:rPr>
              <a:t>Permettre le partage de fichiers externes en réseau</a:t>
            </a:r>
          </a:p>
          <a:p>
            <a:pPr marL="596900" lvl="1" indent="0" algn="l" rtl="0">
              <a:spcBef>
                <a:spcPts val="0"/>
              </a:spcBef>
              <a:spcAft>
                <a:spcPts val="0"/>
              </a:spcAft>
              <a:buSzPts val="1400"/>
              <a:buNone/>
            </a:pPr>
            <a:r>
              <a:rPr lang="fr-FR" sz="1300" dirty="0">
                <a:latin typeface="Arial" panose="020B0604020202020204" pitchFamily="34" charset="0"/>
                <a:cs typeface="Arial" panose="020B0604020202020204" pitchFamily="34" charset="0"/>
              </a:rPr>
              <a:t>       via le protocole SMB</a:t>
            </a:r>
          </a:p>
          <a:p>
            <a:pPr marL="596900" lvl="1" indent="0" algn="l" rtl="0">
              <a:spcBef>
                <a:spcPts val="0"/>
              </a:spcBef>
              <a:spcAft>
                <a:spcPts val="0"/>
              </a:spcAft>
              <a:buSzPts val="1400"/>
              <a:buNone/>
            </a:pPr>
            <a:endParaRPr lang="fr-FR" sz="1300" dirty="0">
              <a:latin typeface="Arial" panose="020B0604020202020204" pitchFamily="34" charset="0"/>
              <a:cs typeface="Arial" panose="020B0604020202020204" pitchFamily="34" charset="0"/>
            </a:endParaRPr>
          </a:p>
          <a:p>
            <a:pPr marL="457200" lvl="0" indent="-330200" algn="l" rtl="0">
              <a:spcBef>
                <a:spcPts val="0"/>
              </a:spcBef>
              <a:spcAft>
                <a:spcPts val="0"/>
              </a:spcAft>
              <a:buSzPts val="1600"/>
              <a:buFont typeface="Arial" panose="020B0604020202020204" pitchFamily="34" charset="0"/>
              <a:buChar char="•"/>
            </a:pPr>
            <a:r>
              <a:rPr lang="fr-FR" sz="1300" dirty="0">
                <a:latin typeface="Arial" panose="020B0604020202020204" pitchFamily="34" charset="0"/>
                <a:cs typeface="Arial" panose="020B0604020202020204" pitchFamily="34" charset="0"/>
              </a:rPr>
              <a:t>Compétences travaillées :</a:t>
            </a:r>
          </a:p>
          <a:p>
            <a:pPr marL="457200" lvl="0" indent="-330200" algn="l" rtl="0">
              <a:spcBef>
                <a:spcPts val="0"/>
              </a:spcBef>
              <a:spcAft>
                <a:spcPts val="0"/>
              </a:spcAft>
              <a:buSzPts val="1600"/>
              <a:buFont typeface="Arial" panose="020B0604020202020204" pitchFamily="34" charset="0"/>
              <a:buChar char="•"/>
            </a:pPr>
            <a:endParaRPr lang="fr-FR" sz="1300" dirty="0">
              <a:latin typeface="Arial" panose="020B0604020202020204" pitchFamily="34" charset="0"/>
              <a:cs typeface="Arial" panose="020B0604020202020204" pitchFamily="34" charset="0"/>
            </a:endParaRPr>
          </a:p>
          <a:p>
            <a:pPr marL="914400" lvl="1" indent="-317500" algn="l" rtl="0">
              <a:spcBef>
                <a:spcPts val="0"/>
              </a:spcBef>
              <a:spcAft>
                <a:spcPts val="0"/>
              </a:spcAft>
              <a:buSzPts val="1400"/>
              <a:buFont typeface="Arial" panose="020B0604020202020204" pitchFamily="34" charset="0"/>
              <a:buChar char="•"/>
            </a:pPr>
            <a:r>
              <a:rPr lang="fr-FR" sz="1300" dirty="0">
                <a:latin typeface="Arial" panose="020B0604020202020204" pitchFamily="34" charset="0"/>
                <a:cs typeface="Arial" panose="020B0604020202020204" pitchFamily="34" charset="0"/>
              </a:rPr>
              <a:t>Concevoir une solution d'infrastructure réseau</a:t>
            </a:r>
          </a:p>
          <a:p>
            <a:pPr marL="914400" lvl="1" indent="-317500" algn="l" rtl="0">
              <a:spcBef>
                <a:spcPts val="0"/>
              </a:spcBef>
              <a:spcAft>
                <a:spcPts val="0"/>
              </a:spcAft>
              <a:buSzPts val="1400"/>
              <a:buFont typeface="Arial" panose="020B0604020202020204" pitchFamily="34" charset="0"/>
              <a:buChar char="•"/>
            </a:pPr>
            <a:r>
              <a:rPr lang="fr-FR" sz="1300" dirty="0">
                <a:latin typeface="Arial" panose="020B0604020202020204" pitchFamily="34" charset="0"/>
                <a:cs typeface="Arial" panose="020B0604020202020204" pitchFamily="34" charset="0"/>
              </a:rPr>
              <a:t>Installer, tester et  déployer une solution d'infrastructure réseau</a:t>
            </a:r>
          </a:p>
          <a:p>
            <a:pPr marL="0" lvl="0" indent="0" algn="l" rtl="0">
              <a:spcBef>
                <a:spcPts val="1200"/>
              </a:spcBef>
              <a:spcAft>
                <a:spcPts val="1200"/>
              </a:spcAft>
              <a:buNone/>
            </a:pPr>
            <a:endParaRPr lang="fr-FR" sz="1500" dirty="0"/>
          </a:p>
          <a:p>
            <a:pPr marL="0" lvl="0" indent="0" algn="l" rtl="0">
              <a:spcBef>
                <a:spcPts val="1200"/>
              </a:spcBef>
              <a:spcAft>
                <a:spcPts val="1200"/>
              </a:spcAft>
              <a:buNone/>
            </a:pPr>
            <a:endParaRPr lang="fr-FR" sz="1500" dirty="0"/>
          </a:p>
          <a:p>
            <a:pPr marL="0" lvl="0" indent="0" algn="l" rtl="0">
              <a:spcBef>
                <a:spcPts val="1200"/>
              </a:spcBef>
              <a:spcAft>
                <a:spcPts val="1200"/>
              </a:spcAft>
              <a:buNone/>
            </a:pPr>
            <a:r>
              <a:rPr lang="fr-FR" sz="1200" dirty="0">
                <a:latin typeface="Arial" panose="020B0604020202020204" pitchFamily="34" charset="0"/>
                <a:cs typeface="Arial" panose="020B0604020202020204" pitchFamily="34" charset="0"/>
              </a:rPr>
              <a:t>Description plus détaillée disponible sur mon portfolio : </a:t>
            </a:r>
            <a:r>
              <a:rPr lang="fr-FR" sz="1200" dirty="0">
                <a:latin typeface="Arial" panose="020B0604020202020204" pitchFamily="34" charset="0"/>
                <a:cs typeface="Arial" panose="020B0604020202020204" pitchFamily="34" charset="0"/>
                <a:hlinkClick r:id="rId3"/>
              </a:rPr>
              <a:t>https://hasinaadh.github.io/Portfolio-2023/ppe1.html</a:t>
            </a:r>
            <a:endParaRPr sz="1200" dirty="0">
              <a:latin typeface="Arial" panose="020B0604020202020204" pitchFamily="34" charset="0"/>
              <a:cs typeface="Arial" panose="020B0604020202020204" pitchFamily="34" charset="0"/>
            </a:endParaRPr>
          </a:p>
        </p:txBody>
      </p:sp>
      <p:pic>
        <p:nvPicPr>
          <p:cNvPr id="3" name="Image 2">
            <a:extLst>
              <a:ext uri="{FF2B5EF4-FFF2-40B4-BE49-F238E27FC236}">
                <a16:creationId xmlns:a16="http://schemas.microsoft.com/office/drawing/2014/main" id="{CAD80307-E48C-D55F-2A95-1D515AF4452D}"/>
              </a:ext>
            </a:extLst>
          </p:cNvPr>
          <p:cNvPicPr>
            <a:picLocks noChangeAspect="1"/>
          </p:cNvPicPr>
          <p:nvPr/>
        </p:nvPicPr>
        <p:blipFill>
          <a:blip r:embed="rId4"/>
          <a:stretch>
            <a:fillRect/>
          </a:stretch>
        </p:blipFill>
        <p:spPr>
          <a:xfrm>
            <a:off x="4945293" y="1514228"/>
            <a:ext cx="3341397" cy="1002419"/>
          </a:xfrm>
          <a:prstGeom prst="rect">
            <a:avLst/>
          </a:prstGeom>
          <a:ln>
            <a:noFill/>
          </a:ln>
          <a:effectLst>
            <a:outerShdw blurRad="190500" algn="tl" rotWithShape="0">
              <a:srgbClr val="000000">
                <a:alpha val="70000"/>
              </a:srgbClr>
            </a:outerShdw>
          </a:effectLst>
        </p:spPr>
      </p:pic>
      <p:pic>
        <p:nvPicPr>
          <p:cNvPr id="6" name="Image 5">
            <a:extLst>
              <a:ext uri="{FF2B5EF4-FFF2-40B4-BE49-F238E27FC236}">
                <a16:creationId xmlns:a16="http://schemas.microsoft.com/office/drawing/2014/main" id="{5DD49B2C-1271-EECA-2DC2-B42EE0C50F4C}"/>
              </a:ext>
            </a:extLst>
          </p:cNvPr>
          <p:cNvPicPr>
            <a:picLocks noChangeAspect="1"/>
          </p:cNvPicPr>
          <p:nvPr/>
        </p:nvPicPr>
        <p:blipFill>
          <a:blip r:embed="rId5"/>
          <a:stretch>
            <a:fillRect/>
          </a:stretch>
        </p:blipFill>
        <p:spPr>
          <a:xfrm>
            <a:off x="5575209" y="2963458"/>
            <a:ext cx="2081564" cy="13763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1193150" y="653450"/>
            <a:ext cx="74583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b="1" dirty="0">
                <a:latin typeface="Arial" panose="020B0604020202020204" pitchFamily="34" charset="0"/>
                <a:cs typeface="Arial" panose="020B0604020202020204" pitchFamily="34" charset="0"/>
              </a:rPr>
              <a:t>5.</a:t>
            </a:r>
            <a:r>
              <a:rPr lang="fr" b="1" u="sng" dirty="0">
                <a:latin typeface="Arial" panose="020B0604020202020204" pitchFamily="34" charset="0"/>
                <a:cs typeface="Arial" panose="020B0604020202020204" pitchFamily="34" charset="0"/>
              </a:rPr>
              <a:t>Veille technologique : ChatGPT</a:t>
            </a:r>
            <a:endParaRPr b="1" u="sng" dirty="0">
              <a:latin typeface="Arial" panose="020B0604020202020204" pitchFamily="34" charset="0"/>
              <a:cs typeface="Arial" panose="020B0604020202020204" pitchFamily="34" charset="0"/>
            </a:endParaRPr>
          </a:p>
        </p:txBody>
      </p:sp>
      <p:sp>
        <p:nvSpPr>
          <p:cNvPr id="204" name="Google Shape;204;p23"/>
          <p:cNvSpPr txBox="1">
            <a:spLocks noGrp="1"/>
          </p:cNvSpPr>
          <p:nvPr>
            <p:ph type="body" idx="1"/>
          </p:nvPr>
        </p:nvSpPr>
        <p:spPr>
          <a:xfrm>
            <a:off x="158744" y="1884101"/>
            <a:ext cx="7229875" cy="3383700"/>
          </a:xfrm>
          <a:prstGeom prst="rect">
            <a:avLst/>
          </a:prstGeom>
        </p:spPr>
        <p:txBody>
          <a:bodyPr spcFirstLastPara="1" wrap="square" lIns="91425" tIns="91425" rIns="91425" bIns="91425" anchor="t" anchorCtr="0">
            <a:normAutofit/>
          </a:bodyPr>
          <a:lstStyle/>
          <a:p>
            <a:pPr marL="419100" indent="-285750">
              <a:buSzPts val="1500"/>
            </a:pPr>
            <a:r>
              <a:rPr lang="fr" sz="1500" dirty="0">
                <a:latin typeface="Arial" panose="020B0604020202020204" pitchFamily="34" charset="0"/>
                <a:cs typeface="Arial" panose="020B0604020202020204" pitchFamily="34" charset="0"/>
              </a:rPr>
              <a:t>ChatGPT par OpenAI: </a:t>
            </a:r>
          </a:p>
          <a:p>
            <a:pPr marL="457200" lvl="0" indent="-323850" algn="l" rtl="0">
              <a:spcBef>
                <a:spcPts val="0"/>
              </a:spcBef>
              <a:spcAft>
                <a:spcPts val="0"/>
              </a:spcAft>
              <a:buSzPts val="1500"/>
              <a:buChar char="-"/>
            </a:pPr>
            <a:endParaRPr sz="1500" dirty="0">
              <a:latin typeface="Arial" panose="020B0604020202020204" pitchFamily="34" charset="0"/>
              <a:cs typeface="Arial" panose="020B0604020202020204" pitchFamily="34" charset="0"/>
            </a:endParaRPr>
          </a:p>
          <a:p>
            <a:pPr marL="914400" lvl="1" indent="-323850" algn="l" rtl="0">
              <a:spcBef>
                <a:spcPts val="0"/>
              </a:spcBef>
              <a:spcAft>
                <a:spcPts val="0"/>
              </a:spcAft>
              <a:buSzPts val="1500"/>
              <a:buFont typeface="Arial" panose="020B0604020202020204" pitchFamily="34" charset="0"/>
              <a:buChar char="•"/>
            </a:pPr>
            <a:r>
              <a:rPr lang="fr" sz="1400" dirty="0">
                <a:latin typeface="Arial" panose="020B0604020202020204" pitchFamily="34" charset="0"/>
                <a:cs typeface="Arial" panose="020B0604020202020204" pitchFamily="34" charset="0"/>
              </a:rPr>
              <a:t>Qu’est-ce que c’est ?</a:t>
            </a:r>
            <a:endParaRPr sz="1400" dirty="0">
              <a:latin typeface="Arial" panose="020B0604020202020204" pitchFamily="34" charset="0"/>
              <a:cs typeface="Arial" panose="020B0604020202020204" pitchFamily="34" charset="0"/>
            </a:endParaRPr>
          </a:p>
          <a:p>
            <a:pPr marL="914400" lvl="1" indent="-317500" algn="l" rtl="0">
              <a:spcBef>
                <a:spcPts val="0"/>
              </a:spcBef>
              <a:spcAft>
                <a:spcPts val="0"/>
              </a:spcAft>
              <a:buSzPts val="1400"/>
              <a:buFont typeface="Arial" panose="020B0604020202020204" pitchFamily="34" charset="0"/>
              <a:buChar char="•"/>
            </a:pPr>
            <a:r>
              <a:rPr lang="fr" sz="1400" dirty="0">
                <a:latin typeface="Arial" panose="020B0604020202020204" pitchFamily="34" charset="0"/>
                <a:cs typeface="Arial" panose="020B0604020202020204" pitchFamily="34" charset="0"/>
              </a:rPr>
              <a:t>Comment ça marche ?</a:t>
            </a:r>
          </a:p>
          <a:p>
            <a:pPr marL="914400" lvl="1" indent="-317500" algn="l" rtl="0">
              <a:spcBef>
                <a:spcPts val="0"/>
              </a:spcBef>
              <a:spcAft>
                <a:spcPts val="0"/>
              </a:spcAft>
              <a:buSzPts val="1400"/>
              <a:buFont typeface="Arial" panose="020B0604020202020204" pitchFamily="34" charset="0"/>
              <a:buChar char="•"/>
            </a:pPr>
            <a:r>
              <a:rPr lang="fr-FR" sz="1400" dirty="0">
                <a:latin typeface="Arial" panose="020B0604020202020204" pitchFamily="34" charset="0"/>
                <a:cs typeface="Arial" panose="020B0604020202020204" pitchFamily="34" charset="0"/>
              </a:rPr>
              <a:t>À</a:t>
            </a:r>
            <a:r>
              <a:rPr lang="fr" sz="1400" dirty="0">
                <a:latin typeface="Arial" panose="020B0604020202020204" pitchFamily="34" charset="0"/>
                <a:cs typeface="Arial" panose="020B0604020202020204" pitchFamily="34" charset="0"/>
              </a:rPr>
              <a:t> quoi cela sert-il ?</a:t>
            </a:r>
            <a:endParaRPr sz="1400" dirty="0">
              <a:latin typeface="Arial" panose="020B0604020202020204" pitchFamily="34" charset="0"/>
              <a:cs typeface="Arial" panose="020B0604020202020204" pitchFamily="34" charset="0"/>
            </a:endParaRPr>
          </a:p>
          <a:p>
            <a:pPr marL="914400" lvl="1" indent="-317500" algn="l" rtl="0">
              <a:spcBef>
                <a:spcPts val="0"/>
              </a:spcBef>
              <a:spcAft>
                <a:spcPts val="0"/>
              </a:spcAft>
              <a:buSzPts val="1400"/>
              <a:buFont typeface="Arial" panose="020B0604020202020204" pitchFamily="34" charset="0"/>
              <a:buChar char="•"/>
            </a:pPr>
            <a:r>
              <a:rPr lang="fr" sz="1400" dirty="0">
                <a:latin typeface="Arial" panose="020B0604020202020204" pitchFamily="34" charset="0"/>
                <a:cs typeface="Arial" panose="020B0604020202020204" pitchFamily="34" charset="0"/>
              </a:rPr>
              <a:t>Les avantages et inconvénients </a:t>
            </a:r>
          </a:p>
          <a:p>
            <a:pPr marL="914400" lvl="1" indent="-317500" algn="l" rtl="0">
              <a:spcBef>
                <a:spcPts val="0"/>
              </a:spcBef>
              <a:spcAft>
                <a:spcPts val="0"/>
              </a:spcAft>
              <a:buSzPts val="1400"/>
              <a:buFont typeface="Arial" panose="020B0604020202020204" pitchFamily="34" charset="0"/>
              <a:buChar char="•"/>
            </a:pPr>
            <a:endParaRPr lang="fr" sz="1400" dirty="0">
              <a:latin typeface="Arial" panose="020B0604020202020204" pitchFamily="34" charset="0"/>
              <a:cs typeface="Arial" panose="020B0604020202020204" pitchFamily="34" charset="0"/>
            </a:endParaRPr>
          </a:p>
          <a:p>
            <a:pPr marL="914400" lvl="1" indent="-317500" algn="l" rtl="0">
              <a:spcBef>
                <a:spcPts val="0"/>
              </a:spcBef>
              <a:spcAft>
                <a:spcPts val="0"/>
              </a:spcAft>
              <a:buSzPts val="1400"/>
              <a:buFont typeface="Arial" panose="020B0604020202020204" pitchFamily="34" charset="0"/>
              <a:buChar char="•"/>
            </a:pPr>
            <a:endParaRPr lang="fr" sz="1400" dirty="0">
              <a:latin typeface="Arial" panose="020B0604020202020204" pitchFamily="34" charset="0"/>
              <a:cs typeface="Arial" panose="020B0604020202020204" pitchFamily="34" charset="0"/>
            </a:endParaRPr>
          </a:p>
          <a:p>
            <a:pPr marL="914400" lvl="1" indent="-317500" algn="l" rtl="0">
              <a:spcBef>
                <a:spcPts val="0"/>
              </a:spcBef>
              <a:spcAft>
                <a:spcPts val="0"/>
              </a:spcAft>
              <a:buSzPts val="1400"/>
              <a:buFont typeface="Arial" panose="020B0604020202020204" pitchFamily="34" charset="0"/>
              <a:buChar char="•"/>
            </a:pPr>
            <a:endParaRPr lang="fr" sz="1400" dirty="0">
              <a:latin typeface="Arial" panose="020B0604020202020204" pitchFamily="34" charset="0"/>
              <a:cs typeface="Arial" panose="020B0604020202020204" pitchFamily="34" charset="0"/>
            </a:endParaRPr>
          </a:p>
          <a:p>
            <a:pPr marL="914400" lvl="1" indent="-317500" algn="l" rtl="0">
              <a:spcBef>
                <a:spcPts val="0"/>
              </a:spcBef>
              <a:spcAft>
                <a:spcPts val="0"/>
              </a:spcAft>
              <a:buSzPts val="1400"/>
              <a:buFont typeface="Arial" panose="020B0604020202020204" pitchFamily="34" charset="0"/>
              <a:buChar char="•"/>
            </a:pPr>
            <a:endParaRPr lang="fr" sz="1400" dirty="0">
              <a:latin typeface="Arial" panose="020B0604020202020204" pitchFamily="34" charset="0"/>
              <a:cs typeface="Arial" panose="020B0604020202020204" pitchFamily="34" charset="0"/>
            </a:endParaRPr>
          </a:p>
          <a:p>
            <a:pPr marL="596900" lvl="1" indent="0" algn="l" rtl="0">
              <a:spcBef>
                <a:spcPts val="0"/>
              </a:spcBef>
              <a:spcAft>
                <a:spcPts val="0"/>
              </a:spcAft>
              <a:buSzPts val="1400"/>
              <a:buNone/>
            </a:pPr>
            <a:endParaRPr sz="1400" dirty="0"/>
          </a:p>
          <a:p>
            <a:pPr marL="0" lvl="0" indent="0" algn="l" rtl="0">
              <a:spcBef>
                <a:spcPts val="1200"/>
              </a:spcBef>
              <a:spcAft>
                <a:spcPts val="1200"/>
              </a:spcAft>
              <a:buNone/>
            </a:pPr>
            <a:r>
              <a:rPr lang="fr-FR" sz="1100" dirty="0">
                <a:latin typeface="Arial" panose="020B0604020202020204" pitchFamily="34" charset="0"/>
                <a:cs typeface="Arial" panose="020B0604020202020204" pitchFamily="34" charset="0"/>
              </a:rPr>
              <a:t>Veille Technologique complète disponible sur mon portfolio :</a:t>
            </a:r>
            <a:r>
              <a:rPr lang="fr-FR" sz="1100" dirty="0">
                <a:latin typeface="Arial" panose="020B0604020202020204" pitchFamily="34" charset="0"/>
                <a:cs typeface="Arial" panose="020B0604020202020204" pitchFamily="34" charset="0"/>
                <a:hlinkClick r:id="rId3"/>
              </a:rPr>
              <a:t>https</a:t>
            </a:r>
            <a:r>
              <a:rPr lang="fr-FR" sz="1100" dirty="0">
                <a:latin typeface="Arial" panose="020B0604020202020204" pitchFamily="34" charset="0"/>
                <a:cs typeface="Arial" panose="020B0604020202020204" pitchFamily="34" charset="0"/>
                <a:hlinkClick r:id="rId3"/>
              </a:rPr>
              <a:t>://hasinaadh.github.io/Portfolio-2023/tech.html</a:t>
            </a:r>
            <a:endParaRPr lang="fr-FR" sz="1400" dirty="0">
              <a:latin typeface="Arial" panose="020B0604020202020204" pitchFamily="34" charset="0"/>
              <a:cs typeface="Arial" panose="020B0604020202020204" pitchFamily="34" charset="0"/>
            </a:endParaRPr>
          </a:p>
          <a:p>
            <a:pPr marL="0" indent="0">
              <a:spcBef>
                <a:spcPts val="1200"/>
              </a:spcBef>
              <a:spcAft>
                <a:spcPts val="1200"/>
              </a:spcAft>
              <a:buNone/>
            </a:pPr>
            <a:endParaRPr lang="fr-FR" sz="1100" dirty="0">
              <a:latin typeface="Arial" panose="020B0604020202020204" pitchFamily="34" charset="0"/>
              <a:cs typeface="Arial" panose="020B0604020202020204" pitchFamily="34" charset="0"/>
            </a:endParaRPr>
          </a:p>
          <a:p>
            <a:pPr marL="0" indent="0">
              <a:spcBef>
                <a:spcPts val="1200"/>
              </a:spcBef>
              <a:spcAft>
                <a:spcPts val="1200"/>
              </a:spcAft>
              <a:buNone/>
            </a:pPr>
            <a:endParaRPr sz="1500" dirty="0"/>
          </a:p>
        </p:txBody>
      </p:sp>
      <p:pic>
        <p:nvPicPr>
          <p:cNvPr id="11" name="Image 10">
            <a:extLst>
              <a:ext uri="{FF2B5EF4-FFF2-40B4-BE49-F238E27FC236}">
                <a16:creationId xmlns:a16="http://schemas.microsoft.com/office/drawing/2014/main" id="{E73A70E8-4F63-BC3E-BBF2-F030CAD1FF04}"/>
              </a:ext>
            </a:extLst>
          </p:cNvPr>
          <p:cNvPicPr>
            <a:picLocks noChangeAspect="1"/>
          </p:cNvPicPr>
          <p:nvPr/>
        </p:nvPicPr>
        <p:blipFill>
          <a:blip r:embed="rId4"/>
          <a:stretch>
            <a:fillRect/>
          </a:stretch>
        </p:blipFill>
        <p:spPr>
          <a:xfrm>
            <a:off x="4572000" y="1664532"/>
            <a:ext cx="3193473" cy="1699651"/>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9"/>
        <p:cNvGrpSpPr/>
        <p:nvPr/>
      </p:nvGrpSpPr>
      <p:grpSpPr>
        <a:xfrm>
          <a:off x="0" y="0"/>
          <a:ext cx="0" cy="0"/>
          <a:chOff x="0" y="0"/>
          <a:chExt cx="0" cy="0"/>
        </a:xfrm>
      </p:grpSpPr>
      <p:sp>
        <p:nvSpPr>
          <p:cNvPr id="210" name="Google Shape;210;p24"/>
          <p:cNvSpPr txBox="1">
            <a:spLocks noGrp="1"/>
          </p:cNvSpPr>
          <p:nvPr>
            <p:ph type="body" idx="1"/>
          </p:nvPr>
        </p:nvSpPr>
        <p:spPr>
          <a:xfrm>
            <a:off x="1052550" y="2037477"/>
            <a:ext cx="7038900" cy="291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4000" b="1" dirty="0">
                <a:latin typeface="Arial" panose="020B0604020202020204" pitchFamily="34" charset="0"/>
                <a:cs typeface="Arial" panose="020B0604020202020204" pitchFamily="34" charset="0"/>
              </a:rPr>
              <a:t>Merci de votre attention.</a:t>
            </a:r>
            <a:br>
              <a:rPr lang="fr" sz="4000" b="1" dirty="0">
                <a:latin typeface="Arial" panose="020B0604020202020204" pitchFamily="34" charset="0"/>
                <a:cs typeface="Arial" panose="020B0604020202020204" pitchFamily="34" charset="0"/>
              </a:rPr>
            </a:br>
            <a:endParaRPr sz="40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ue">
  <a:themeElements>
    <a:clrScheme name="Vue">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ue">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ue">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Vue</Template>
  <TotalTime>126</TotalTime>
  <Words>582</Words>
  <Application>Microsoft Office PowerPoint</Application>
  <PresentationFormat>Affichage à l'écran (16:9)</PresentationFormat>
  <Paragraphs>93</Paragraphs>
  <Slides>9</Slides>
  <Notes>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 Black</vt:lpstr>
      <vt:lpstr>Wingdings 2</vt:lpstr>
      <vt:lpstr>Arial</vt:lpstr>
      <vt:lpstr>Century Schoolbook</vt:lpstr>
      <vt:lpstr>Vue</vt:lpstr>
      <vt:lpstr>Épreuve E4 - Support et mise à disposition de services informatiques</vt:lpstr>
      <vt:lpstr>Sommaire :</vt:lpstr>
      <vt:lpstr>1. Présentation du BTS SIO</vt:lpstr>
      <vt:lpstr>2. Ma présentation</vt:lpstr>
      <vt:lpstr>3. Mon alternance : Terra Computer France </vt:lpstr>
      <vt:lpstr>4. Projet n°1 : Cas GLPI / Authentification LDAP  </vt:lpstr>
      <vt:lpstr>4. Projet n°2 : Cas TrueNas/Nextcloud :  partage de fichiers SMB</vt:lpstr>
      <vt:lpstr>5.Veille technologique : ChatGPT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Épreuve E4 - Support et mise à disposition de services informatiques</dc:title>
  <cp:lastModifiedBy>Hasina Adh</cp:lastModifiedBy>
  <cp:revision>12</cp:revision>
  <dcterms:modified xsi:type="dcterms:W3CDTF">2023-05-28T16:04:59Z</dcterms:modified>
</cp:coreProperties>
</file>