
<file path=[Content_Types].xml><?xml version="1.0" encoding="utf-8"?>
<Types xmlns="http://schemas.openxmlformats.org/package/2006/content-types">
  <Default ContentType="application/x-fontdata" Extension="fntdata"/>
  <Default ContentType="image/gif" Extension="gif"/>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Alegreya Sans SC" charset="1" panose="00000500000000000000"/>
      <p:regular r:id="rId20"/>
    </p:embeddedFont>
    <p:embeddedFont>
      <p:font typeface="Kingred Modern" charset="1" panose="00000000000000000000"/>
      <p:regular r:id="rId21"/>
    </p:embeddedFont>
    <p:embeddedFont>
      <p:font typeface="Fira Sans" charset="1" panose="020B0503050000020004"/>
      <p:regular r:id="rId22"/>
    </p:embeddedFont>
    <p:embeddedFont>
      <p:font typeface="Alegreya Sans SC Bold" charset="1" panose="00000800000000000000"/>
      <p:regular r:id="rId23"/>
    </p:embeddedFont>
    <p:embeddedFont>
      <p:font typeface="Fira Sans Bold" charset="1" panose="020B0803050000020004"/>
      <p:regular r:id="rId24"/>
    </p:embeddedFont>
    <p:embeddedFont>
      <p:font typeface="เอฟซี ฟาสท์" charset="1" panose="020B0500040200020003"/>
      <p:regular r:id="rId25"/>
    </p:embeddedFont>
    <p:embeddedFont>
      <p:font typeface="Canva Sans" charset="1" panose="020B05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24.jpeg" Type="http://schemas.openxmlformats.org/officeDocument/2006/relationships/image"/><Relationship Id="rId7" Target="../media/image25.jpeg" Type="http://schemas.openxmlformats.org/officeDocument/2006/relationships/image"/><Relationship Id="rId8" Target="../media/image26.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jpeg" Type="http://schemas.openxmlformats.org/officeDocument/2006/relationships/image"/><Relationship Id="rId11" Target="../media/image16.jpeg" Type="http://schemas.openxmlformats.org/officeDocument/2006/relationships/image"/><Relationship Id="rId12" Target="../media/image17.jpe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13.jpeg" Type="http://schemas.openxmlformats.org/officeDocument/2006/relationships/image"/><Relationship Id="rId9" Target="../media/image14.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0.gif"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3.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476399" y="2173146"/>
            <a:ext cx="5249238" cy="6896447"/>
          </a:xfrm>
          <a:custGeom>
            <a:avLst/>
            <a:gdLst/>
            <a:ahLst/>
            <a:cxnLst/>
            <a:rect r="r" b="b" t="t" l="l"/>
            <a:pathLst>
              <a:path h="6896447" w="5249238">
                <a:moveTo>
                  <a:pt x="0" y="0"/>
                </a:moveTo>
                <a:lnTo>
                  <a:pt x="5249238" y="0"/>
                </a:lnTo>
                <a:lnTo>
                  <a:pt x="5249238" y="6896447"/>
                </a:lnTo>
                <a:lnTo>
                  <a:pt x="0" y="6896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10800000">
            <a:off x="-286818" y="1217407"/>
            <a:ext cx="5208407" cy="6842803"/>
          </a:xfrm>
          <a:custGeom>
            <a:avLst/>
            <a:gdLst/>
            <a:ahLst/>
            <a:cxnLst/>
            <a:rect r="r" b="b" t="t" l="l"/>
            <a:pathLst>
              <a:path h="6842803" w="5208407">
                <a:moveTo>
                  <a:pt x="0" y="0"/>
                </a:moveTo>
                <a:lnTo>
                  <a:pt x="5208407" y="0"/>
                </a:lnTo>
                <a:lnTo>
                  <a:pt x="5208407" y="6842803"/>
                </a:lnTo>
                <a:lnTo>
                  <a:pt x="0" y="68428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false" flipV="false" rot="0">
            <a:off x="4921589" y="3557484"/>
            <a:ext cx="13366411" cy="3043429"/>
          </a:xfrm>
          <a:custGeom>
            <a:avLst/>
            <a:gdLst/>
            <a:ahLst/>
            <a:cxnLst/>
            <a:rect r="r" b="b" t="t" l="l"/>
            <a:pathLst>
              <a:path h="3043429" w="13366411">
                <a:moveTo>
                  <a:pt x="0" y="0"/>
                </a:moveTo>
                <a:lnTo>
                  <a:pt x="13366411" y="0"/>
                </a:lnTo>
                <a:lnTo>
                  <a:pt x="13366411" y="3043429"/>
                </a:lnTo>
                <a:lnTo>
                  <a:pt x="0" y="30434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false" flipV="false" rot="0">
            <a:off x="6072780" y="2096183"/>
            <a:ext cx="6554923" cy="4114800"/>
          </a:xfrm>
          <a:custGeom>
            <a:avLst/>
            <a:gdLst/>
            <a:ahLst/>
            <a:cxnLst/>
            <a:rect r="r" b="b" t="t" l="l"/>
            <a:pathLst>
              <a:path h="4114800" w="6554923">
                <a:moveTo>
                  <a:pt x="0" y="0"/>
                </a:moveTo>
                <a:lnTo>
                  <a:pt x="6554923" y="0"/>
                </a:lnTo>
                <a:lnTo>
                  <a:pt x="655492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false" rot="0">
            <a:off x="13780228" y="-659099"/>
            <a:ext cx="11605199" cy="11605199"/>
          </a:xfrm>
          <a:custGeom>
            <a:avLst/>
            <a:gdLst/>
            <a:ahLst/>
            <a:cxnLst/>
            <a:rect r="r" b="b" t="t" l="l"/>
            <a:pathLst>
              <a:path h="11605199" w="11605199">
                <a:moveTo>
                  <a:pt x="0" y="0"/>
                </a:moveTo>
                <a:lnTo>
                  <a:pt x="11605198" y="0"/>
                </a:lnTo>
                <a:lnTo>
                  <a:pt x="11605198" y="11605198"/>
                </a:lnTo>
                <a:lnTo>
                  <a:pt x="0" y="116051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5970162" y="2961531"/>
            <a:ext cx="10271632" cy="2181969"/>
          </a:xfrm>
          <a:prstGeom prst="rect">
            <a:avLst/>
          </a:prstGeom>
        </p:spPr>
        <p:txBody>
          <a:bodyPr anchor="t" rtlCol="false" tIns="0" lIns="0" bIns="0" rIns="0">
            <a:spAutoFit/>
          </a:bodyPr>
          <a:lstStyle/>
          <a:p>
            <a:pPr algn="l">
              <a:lnSpc>
                <a:spcPts val="14383"/>
              </a:lnSpc>
            </a:pPr>
            <a:r>
              <a:rPr lang="en-US" sz="14241" spc="3816">
                <a:solidFill>
                  <a:srgbClr val="D7FDFF"/>
                </a:solidFill>
                <a:latin typeface="Alegreya Sans SC"/>
                <a:ea typeface="Alegreya Sans SC"/>
                <a:cs typeface="Alegreya Sans SC"/>
                <a:sym typeface="Alegreya Sans SC"/>
              </a:rPr>
              <a:t>Project </a:t>
            </a:r>
          </a:p>
        </p:txBody>
      </p:sp>
      <p:sp>
        <p:nvSpPr>
          <p:cNvPr name="TextBox 8" id="8"/>
          <p:cNvSpPr txBox="true"/>
          <p:nvPr/>
        </p:nvSpPr>
        <p:spPr>
          <a:xfrm rot="0">
            <a:off x="5970162" y="5124450"/>
            <a:ext cx="9406672" cy="1821302"/>
          </a:xfrm>
          <a:prstGeom prst="rect">
            <a:avLst/>
          </a:prstGeom>
        </p:spPr>
        <p:txBody>
          <a:bodyPr anchor="t" rtlCol="false" tIns="0" lIns="0" bIns="0" rIns="0">
            <a:spAutoFit/>
          </a:bodyPr>
          <a:lstStyle/>
          <a:p>
            <a:pPr algn="l">
              <a:lnSpc>
                <a:spcPts val="11985"/>
              </a:lnSpc>
            </a:pPr>
            <a:r>
              <a:rPr lang="en-US" sz="11866">
                <a:solidFill>
                  <a:srgbClr val="D7FDFF"/>
                </a:solidFill>
                <a:latin typeface="Alegreya Sans SC"/>
                <a:ea typeface="Alegreya Sans SC"/>
                <a:cs typeface="Alegreya Sans SC"/>
                <a:sym typeface="Alegreya Sans SC"/>
              </a:rPr>
              <a:t>Presentation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true" flipV="false" rot="0">
            <a:off x="15370413" y="-445426"/>
            <a:ext cx="7128693" cy="7128693"/>
          </a:xfrm>
          <a:custGeom>
            <a:avLst/>
            <a:gdLst/>
            <a:ahLst/>
            <a:cxnLst/>
            <a:rect r="r" b="b" t="t" l="l"/>
            <a:pathLst>
              <a:path h="7128693" w="7128693">
                <a:moveTo>
                  <a:pt x="7128693" y="0"/>
                </a:moveTo>
                <a:lnTo>
                  <a:pt x="0" y="0"/>
                </a:lnTo>
                <a:lnTo>
                  <a:pt x="0" y="7128693"/>
                </a:lnTo>
                <a:lnTo>
                  <a:pt x="7128693" y="7128693"/>
                </a:lnTo>
                <a:lnTo>
                  <a:pt x="712869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543657" y="3955200"/>
            <a:ext cx="13081143" cy="2138475"/>
          </a:xfrm>
          <a:prstGeom prst="rect">
            <a:avLst/>
          </a:prstGeom>
        </p:spPr>
        <p:txBody>
          <a:bodyPr anchor="t" rtlCol="false" tIns="0" lIns="0" bIns="0" rIns="0">
            <a:spAutoFit/>
          </a:bodyPr>
          <a:lstStyle/>
          <a:p>
            <a:pPr algn="ctr">
              <a:lnSpc>
                <a:spcPts val="17499"/>
              </a:lnSpc>
              <a:spcBef>
                <a:spcPct val="0"/>
              </a:spcBef>
            </a:pPr>
            <a:r>
              <a:rPr lang="en-US" sz="12499">
                <a:solidFill>
                  <a:srgbClr val="D7FDFF"/>
                </a:solidFill>
                <a:latin typeface="เอฟซี ฟาสท์"/>
                <a:ea typeface="เอฟซี ฟาสท์"/>
                <a:cs typeface="เอฟซี ฟาสท์"/>
                <a:sym typeface="เอฟซี ฟาสท์"/>
              </a:rPr>
              <a:t>CODE</a:t>
            </a:r>
          </a:p>
        </p:txBody>
      </p:sp>
      <p:sp>
        <p:nvSpPr>
          <p:cNvPr name="TextBox 5" id="5"/>
          <p:cNvSpPr txBox="true"/>
          <p:nvPr/>
        </p:nvSpPr>
        <p:spPr>
          <a:xfrm rot="0">
            <a:off x="1028700" y="81949"/>
            <a:ext cx="16143991" cy="11956777"/>
          </a:xfrm>
          <a:prstGeom prst="rect">
            <a:avLst/>
          </a:prstGeom>
        </p:spPr>
        <p:txBody>
          <a:bodyPr anchor="t" rtlCol="false" tIns="0" lIns="0" bIns="0" rIns="0">
            <a:spAutoFit/>
          </a:bodyPr>
          <a:lstStyle/>
          <a:p>
            <a:pPr algn="just">
              <a:lnSpc>
                <a:spcPts val="4336"/>
              </a:lnSpc>
            </a:pPr>
            <a:r>
              <a:rPr lang="en-US" sz="3097">
                <a:solidFill>
                  <a:srgbClr val="D7FDFF"/>
                </a:solidFill>
                <a:latin typeface="Fira Sans"/>
                <a:ea typeface="Fira Sans"/>
                <a:cs typeface="Fira Sans"/>
                <a:sym typeface="Fira Sans"/>
              </a:rPr>
              <a:t>/ Arduino code for a car that adjusts its direction based on road curvature using ultrasonic</a:t>
            </a:r>
          </a:p>
          <a:p>
            <a:pPr algn="just">
              <a:lnSpc>
                <a:spcPts val="4336"/>
              </a:lnSpc>
            </a:pPr>
            <a:r>
              <a:rPr lang="en-US" sz="3097">
                <a:solidFill>
                  <a:srgbClr val="D7FDFF"/>
                </a:solidFill>
                <a:latin typeface="Fira Sans"/>
                <a:ea typeface="Fira Sans"/>
                <a:cs typeface="Fira Sans"/>
                <a:sym typeface="Fira Sans"/>
              </a:rPr>
              <a:t>// sensors and only rear (back) motors</a:t>
            </a:r>
          </a:p>
          <a:p>
            <a:pPr algn="just">
              <a:lnSpc>
                <a:spcPts val="4336"/>
              </a:lnSpc>
            </a:pPr>
          </a:p>
          <a:p>
            <a:pPr algn="just">
              <a:lnSpc>
                <a:spcPts val="4336"/>
              </a:lnSpc>
            </a:pPr>
            <a:r>
              <a:rPr lang="en-US" sz="3097">
                <a:solidFill>
                  <a:srgbClr val="D7FDFF"/>
                </a:solidFill>
                <a:latin typeface="Fira Sans"/>
                <a:ea typeface="Fira Sans"/>
                <a:cs typeface="Fira Sans"/>
                <a:sym typeface="Fira Sans"/>
              </a:rPr>
              <a:t>#include&lt;Servo.h&gt;</a:t>
            </a:r>
          </a:p>
          <a:p>
            <a:pPr algn="just">
              <a:lnSpc>
                <a:spcPts val="4336"/>
              </a:lnSpc>
            </a:pPr>
          </a:p>
          <a:p>
            <a:pPr algn="just">
              <a:lnSpc>
                <a:spcPts val="4336"/>
              </a:lnSpc>
            </a:pPr>
            <a:r>
              <a:rPr lang="en-US" sz="3097">
                <a:solidFill>
                  <a:srgbClr val="D7FDFF"/>
                </a:solidFill>
                <a:latin typeface="Fira Sans"/>
                <a:ea typeface="Fira Sans"/>
                <a:cs typeface="Fira Sans"/>
                <a:sym typeface="Fira Sans"/>
              </a:rPr>
              <a:t>#define lag 5000 // delay between action</a:t>
            </a:r>
          </a:p>
          <a:p>
            <a:pPr algn="just">
              <a:lnSpc>
                <a:spcPts val="4336"/>
              </a:lnSpc>
            </a:pPr>
            <a:r>
              <a:rPr lang="en-US" sz="3097">
                <a:solidFill>
                  <a:srgbClr val="D7FDFF"/>
                </a:solidFill>
                <a:latin typeface="Fira Sans"/>
                <a:ea typeface="Fira Sans"/>
                <a:cs typeface="Fira Sans"/>
                <a:sym typeface="Fira Sans"/>
              </a:rPr>
              <a:t>#define change 20 // change of the angle</a:t>
            </a:r>
          </a:p>
          <a:p>
            <a:pPr algn="just">
              <a:lnSpc>
                <a:spcPts val="4336"/>
              </a:lnSpc>
            </a:pPr>
          </a:p>
          <a:p>
            <a:pPr algn="just">
              <a:lnSpc>
                <a:spcPts val="4336"/>
              </a:lnSpc>
            </a:pPr>
            <a:r>
              <a:rPr lang="en-US" sz="3097">
                <a:solidFill>
                  <a:srgbClr val="D7FDFF"/>
                </a:solidFill>
                <a:latin typeface="Fira Sans"/>
                <a:ea typeface="Fira Sans"/>
                <a:cs typeface="Fira Sans"/>
                <a:sym typeface="Fira Sans"/>
              </a:rPr>
              <a:t>// Pin assignments</a:t>
            </a:r>
          </a:p>
          <a:p>
            <a:pPr algn="just">
              <a:lnSpc>
                <a:spcPts val="4336"/>
              </a:lnSpc>
            </a:pPr>
            <a:r>
              <a:rPr lang="en-US" sz="3097">
                <a:solidFill>
                  <a:srgbClr val="D7FDFF"/>
                </a:solidFill>
                <a:latin typeface="Fira Sans"/>
                <a:ea typeface="Fira Sans"/>
                <a:cs typeface="Fira Sans"/>
                <a:sym typeface="Fira Sans"/>
              </a:rPr>
              <a:t>const int trigLeft = 2;</a:t>
            </a:r>
          </a:p>
          <a:p>
            <a:pPr algn="just">
              <a:lnSpc>
                <a:spcPts val="4336"/>
              </a:lnSpc>
            </a:pPr>
            <a:r>
              <a:rPr lang="en-US" sz="3097">
                <a:solidFill>
                  <a:srgbClr val="D7FDFF"/>
                </a:solidFill>
                <a:latin typeface="Fira Sans"/>
                <a:ea typeface="Fira Sans"/>
                <a:cs typeface="Fira Sans"/>
                <a:sym typeface="Fira Sans"/>
              </a:rPr>
              <a:t>const int echoLeft = 3;</a:t>
            </a:r>
          </a:p>
          <a:p>
            <a:pPr algn="just">
              <a:lnSpc>
                <a:spcPts val="4336"/>
              </a:lnSpc>
            </a:pPr>
            <a:r>
              <a:rPr lang="en-US" sz="3097">
                <a:solidFill>
                  <a:srgbClr val="D7FDFF"/>
                </a:solidFill>
                <a:latin typeface="Fira Sans"/>
                <a:ea typeface="Fira Sans"/>
                <a:cs typeface="Fira Sans"/>
                <a:sym typeface="Fira Sans"/>
              </a:rPr>
              <a:t>const int trigRight = 4;</a:t>
            </a:r>
          </a:p>
          <a:p>
            <a:pPr algn="just">
              <a:lnSpc>
                <a:spcPts val="4336"/>
              </a:lnSpc>
            </a:pPr>
            <a:r>
              <a:rPr lang="en-US" sz="3097">
                <a:solidFill>
                  <a:srgbClr val="D7FDFF"/>
                </a:solidFill>
                <a:latin typeface="Fira Sans"/>
                <a:ea typeface="Fira Sans"/>
                <a:cs typeface="Fira Sans"/>
                <a:sym typeface="Fira Sans"/>
              </a:rPr>
              <a:t>const int echoRight = 5;</a:t>
            </a:r>
          </a:p>
          <a:p>
            <a:pPr algn="just">
              <a:lnSpc>
                <a:spcPts val="4336"/>
              </a:lnSpc>
            </a:pPr>
            <a:r>
              <a:rPr lang="en-US" sz="3097">
                <a:solidFill>
                  <a:srgbClr val="D7FDFF"/>
                </a:solidFill>
                <a:latin typeface="Fira Sans"/>
                <a:ea typeface="Fira Sans"/>
                <a:cs typeface="Fira Sans"/>
                <a:sym typeface="Fira Sans"/>
              </a:rPr>
              <a:t>const int servopin = 9;</a:t>
            </a:r>
          </a:p>
          <a:p>
            <a:pPr algn="just">
              <a:lnSpc>
                <a:spcPts val="4336"/>
              </a:lnSpc>
            </a:pPr>
            <a:r>
              <a:rPr lang="en-US" sz="3097">
                <a:solidFill>
                  <a:srgbClr val="D7FDFF"/>
                </a:solidFill>
                <a:latin typeface="Fira Sans"/>
                <a:ea typeface="Fira Sans"/>
                <a:cs typeface="Fira Sans"/>
                <a:sym typeface="Fira Sans"/>
              </a:rPr>
              <a:t>const int leftled = 10;</a:t>
            </a:r>
          </a:p>
          <a:p>
            <a:pPr algn="just">
              <a:lnSpc>
                <a:spcPts val="4336"/>
              </a:lnSpc>
            </a:pPr>
            <a:r>
              <a:rPr lang="en-US" sz="3097">
                <a:solidFill>
                  <a:srgbClr val="D7FDFF"/>
                </a:solidFill>
                <a:latin typeface="Fira Sans"/>
                <a:ea typeface="Fira Sans"/>
                <a:cs typeface="Fira Sans"/>
                <a:sym typeface="Fira Sans"/>
              </a:rPr>
              <a:t>const int rightled = 11;</a:t>
            </a:r>
          </a:p>
          <a:p>
            <a:pPr algn="just">
              <a:lnSpc>
                <a:spcPts val="4336"/>
              </a:lnSpc>
            </a:pPr>
          </a:p>
          <a:p>
            <a:pPr algn="just">
              <a:lnSpc>
                <a:spcPts val="4336"/>
              </a:lnSpc>
            </a:pPr>
            <a:r>
              <a:rPr lang="en-US" sz="3097">
                <a:solidFill>
                  <a:srgbClr val="D7FDFF"/>
                </a:solidFill>
                <a:latin typeface="Fira Sans"/>
                <a:ea typeface="Fira Sans"/>
                <a:cs typeface="Fira Sans"/>
                <a:sym typeface="Fira Sans"/>
              </a:rPr>
              <a:t>Servo myservo;</a:t>
            </a:r>
          </a:p>
          <a:p>
            <a:pPr algn="just">
              <a:lnSpc>
                <a:spcPts val="4336"/>
              </a:lnSpc>
            </a:pPr>
          </a:p>
          <a:p>
            <a:pPr algn="just">
              <a:lnSpc>
                <a:spcPts val="4336"/>
              </a:lnSpc>
            </a:pPr>
          </a:p>
          <a:p>
            <a:pPr algn="just">
              <a:lnSpc>
                <a:spcPts val="4336"/>
              </a:lnSpc>
            </a:pPr>
          </a:p>
          <a:p>
            <a:pPr algn="just">
              <a:lnSpc>
                <a:spcPts val="4336"/>
              </a:lnSpc>
              <a:spcBef>
                <a:spcPct val="0"/>
              </a:spcBef>
            </a:pP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true" flipV="false" rot="0">
            <a:off x="15370413" y="-445426"/>
            <a:ext cx="7128693" cy="7128693"/>
          </a:xfrm>
          <a:custGeom>
            <a:avLst/>
            <a:gdLst/>
            <a:ahLst/>
            <a:cxnLst/>
            <a:rect r="r" b="b" t="t" l="l"/>
            <a:pathLst>
              <a:path h="7128693" w="7128693">
                <a:moveTo>
                  <a:pt x="7128693" y="0"/>
                </a:moveTo>
                <a:lnTo>
                  <a:pt x="0" y="0"/>
                </a:lnTo>
                <a:lnTo>
                  <a:pt x="0" y="7128693"/>
                </a:lnTo>
                <a:lnTo>
                  <a:pt x="7128693" y="7128693"/>
                </a:lnTo>
                <a:lnTo>
                  <a:pt x="7128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15733" y="3376518"/>
            <a:ext cx="8719027" cy="2139949"/>
          </a:xfrm>
          <a:prstGeom prst="rect">
            <a:avLst/>
          </a:prstGeom>
        </p:spPr>
        <p:txBody>
          <a:bodyPr anchor="t" rtlCol="false" tIns="0" lIns="0" bIns="0" rIns="0">
            <a:spAutoFit/>
          </a:bodyPr>
          <a:lstStyle/>
          <a:p>
            <a:pPr algn="ctr">
              <a:lnSpc>
                <a:spcPts val="17500"/>
              </a:lnSpc>
              <a:spcBef>
                <a:spcPct val="0"/>
              </a:spcBef>
            </a:pPr>
            <a:r>
              <a:rPr lang="en-US" sz="12500">
                <a:solidFill>
                  <a:srgbClr val="D7FDFF"/>
                </a:solidFill>
                <a:latin typeface="เอฟซี ฟาสท์"/>
                <a:ea typeface="เอฟซี ฟาสท์"/>
                <a:cs typeface="เอฟซี ฟาสท์"/>
                <a:sym typeface="เอฟซี ฟาสท์"/>
              </a:rPr>
              <a:t>CODE</a:t>
            </a:r>
          </a:p>
        </p:txBody>
      </p:sp>
      <p:sp>
        <p:nvSpPr>
          <p:cNvPr name="TextBox 4" id="4"/>
          <p:cNvSpPr txBox="true"/>
          <p:nvPr/>
        </p:nvSpPr>
        <p:spPr>
          <a:xfrm rot="0">
            <a:off x="1028700" y="306292"/>
            <a:ext cx="17506045" cy="10353675"/>
          </a:xfrm>
          <a:prstGeom prst="rect">
            <a:avLst/>
          </a:prstGeom>
        </p:spPr>
        <p:txBody>
          <a:bodyPr anchor="t" rtlCol="false" tIns="0" lIns="0" bIns="0" rIns="0">
            <a:spAutoFit/>
          </a:bodyPr>
          <a:lstStyle/>
          <a:p>
            <a:pPr algn="just">
              <a:lnSpc>
                <a:spcPts val="4566"/>
              </a:lnSpc>
            </a:pPr>
            <a:r>
              <a:rPr lang="en-US" sz="3261">
                <a:solidFill>
                  <a:srgbClr val="D7FDFF"/>
                </a:solidFill>
                <a:latin typeface="Fira Sans"/>
                <a:ea typeface="Fira Sans"/>
                <a:cs typeface="Fira Sans"/>
                <a:sym typeface="Fira Sans"/>
              </a:rPr>
              <a:t>/ Function to measure distance using ultrasonic sensor</a:t>
            </a:r>
          </a:p>
          <a:p>
            <a:pPr algn="just">
              <a:lnSpc>
                <a:spcPts val="4566"/>
              </a:lnSpc>
            </a:pPr>
            <a:r>
              <a:rPr lang="en-US" sz="3261">
                <a:solidFill>
                  <a:srgbClr val="D7FDFF"/>
                </a:solidFill>
                <a:latin typeface="Fira Sans"/>
                <a:ea typeface="Fira Sans"/>
                <a:cs typeface="Fira Sans"/>
                <a:sym typeface="Fira Sans"/>
              </a:rPr>
              <a:t>long measureDistance(int trigPin, int echoPin) {</a:t>
            </a:r>
          </a:p>
          <a:p>
            <a:pPr algn="just">
              <a:lnSpc>
                <a:spcPts val="4566"/>
              </a:lnSpc>
            </a:pPr>
            <a:r>
              <a:rPr lang="en-US" sz="3261">
                <a:solidFill>
                  <a:srgbClr val="D7FDFF"/>
                </a:solidFill>
                <a:latin typeface="Fira Sans"/>
                <a:ea typeface="Fira Sans"/>
                <a:cs typeface="Fira Sans"/>
                <a:sym typeface="Fira Sans"/>
              </a:rPr>
              <a:t> digitalWrite(trigPin, LOW);</a:t>
            </a:r>
          </a:p>
          <a:p>
            <a:pPr algn="just">
              <a:lnSpc>
                <a:spcPts val="4566"/>
              </a:lnSpc>
            </a:pPr>
            <a:r>
              <a:rPr lang="en-US" sz="3261">
                <a:solidFill>
                  <a:srgbClr val="D7FDFF"/>
                </a:solidFill>
                <a:latin typeface="Fira Sans"/>
                <a:ea typeface="Fira Sans"/>
                <a:cs typeface="Fira Sans"/>
                <a:sym typeface="Fira Sans"/>
              </a:rPr>
              <a:t> delayMicroseconds(2);</a:t>
            </a:r>
          </a:p>
          <a:p>
            <a:pPr algn="just">
              <a:lnSpc>
                <a:spcPts val="4566"/>
              </a:lnSpc>
            </a:pPr>
            <a:r>
              <a:rPr lang="en-US" sz="3261">
                <a:solidFill>
                  <a:srgbClr val="D7FDFF"/>
                </a:solidFill>
                <a:latin typeface="Fira Sans"/>
                <a:ea typeface="Fira Sans"/>
                <a:cs typeface="Fira Sans"/>
                <a:sym typeface="Fira Sans"/>
              </a:rPr>
              <a:t> digitalWrite(trigPin, HIGH);</a:t>
            </a:r>
          </a:p>
          <a:p>
            <a:pPr algn="just">
              <a:lnSpc>
                <a:spcPts val="4566"/>
              </a:lnSpc>
            </a:pPr>
            <a:r>
              <a:rPr lang="en-US" sz="3261">
                <a:solidFill>
                  <a:srgbClr val="D7FDFF"/>
                </a:solidFill>
                <a:latin typeface="Fira Sans"/>
                <a:ea typeface="Fira Sans"/>
                <a:cs typeface="Fira Sans"/>
                <a:sym typeface="Fira Sans"/>
              </a:rPr>
              <a:t> delayMicroseconds(10);</a:t>
            </a:r>
          </a:p>
          <a:p>
            <a:pPr algn="just">
              <a:lnSpc>
                <a:spcPts val="4566"/>
              </a:lnSpc>
            </a:pPr>
            <a:r>
              <a:rPr lang="en-US" sz="3261">
                <a:solidFill>
                  <a:srgbClr val="D7FDFF"/>
                </a:solidFill>
                <a:latin typeface="Fira Sans"/>
                <a:ea typeface="Fira Sans"/>
                <a:cs typeface="Fira Sans"/>
                <a:sym typeface="Fira Sans"/>
              </a:rPr>
              <a:t> digitalWrite(trigPin, LOW);</a:t>
            </a:r>
          </a:p>
          <a:p>
            <a:pPr algn="just">
              <a:lnSpc>
                <a:spcPts val="4566"/>
              </a:lnSpc>
            </a:pPr>
            <a:r>
              <a:rPr lang="en-US" sz="3261">
                <a:solidFill>
                  <a:srgbClr val="D7FDFF"/>
                </a:solidFill>
                <a:latin typeface="Fira Sans"/>
                <a:ea typeface="Fira Sans"/>
                <a:cs typeface="Fira Sans"/>
                <a:sym typeface="Fira Sans"/>
              </a:rPr>
              <a:t> long duration = pulseIn(echoPin, HIGH);</a:t>
            </a:r>
          </a:p>
          <a:p>
            <a:pPr algn="just">
              <a:lnSpc>
                <a:spcPts val="4566"/>
              </a:lnSpc>
            </a:pPr>
            <a:r>
              <a:rPr lang="en-US" sz="3261">
                <a:solidFill>
                  <a:srgbClr val="D7FDFF"/>
                </a:solidFill>
                <a:latin typeface="Fira Sans"/>
                <a:ea typeface="Fira Sans"/>
                <a:cs typeface="Fira Sans"/>
                <a:sym typeface="Fira Sans"/>
              </a:rPr>
              <a:t> long distance = duration * 0.034 / 2; // Convert to cm</a:t>
            </a:r>
          </a:p>
          <a:p>
            <a:pPr algn="just">
              <a:lnSpc>
                <a:spcPts val="4566"/>
              </a:lnSpc>
            </a:pPr>
            <a:r>
              <a:rPr lang="en-US" sz="3261">
                <a:solidFill>
                  <a:srgbClr val="D7FDFF"/>
                </a:solidFill>
                <a:latin typeface="Fira Sans"/>
                <a:ea typeface="Fira Sans"/>
                <a:cs typeface="Fira Sans"/>
                <a:sym typeface="Fira Sans"/>
              </a:rPr>
              <a:t> return distance;</a:t>
            </a:r>
          </a:p>
          <a:p>
            <a:pPr algn="just">
              <a:lnSpc>
                <a:spcPts val="4566"/>
              </a:lnSpc>
            </a:pPr>
            <a:r>
              <a:rPr lang="en-US" sz="3261">
                <a:solidFill>
                  <a:srgbClr val="D7FDFF"/>
                </a:solidFill>
                <a:latin typeface="Fira Sans"/>
                <a:ea typeface="Fira Sans"/>
                <a:cs typeface="Fira Sans"/>
                <a:sym typeface="Fira Sans"/>
              </a:rPr>
              <a:t>}</a:t>
            </a:r>
          </a:p>
          <a:p>
            <a:pPr algn="just">
              <a:lnSpc>
                <a:spcPts val="4566"/>
              </a:lnSpc>
            </a:pPr>
          </a:p>
          <a:p>
            <a:pPr algn="just">
              <a:lnSpc>
                <a:spcPts val="4566"/>
              </a:lnSpc>
            </a:pPr>
            <a:r>
              <a:rPr lang="en-US" sz="3261">
                <a:solidFill>
                  <a:srgbClr val="D7FDFF"/>
                </a:solidFill>
                <a:latin typeface="Fira Sans"/>
                <a:ea typeface="Fira Sans"/>
                <a:cs typeface="Fira Sans"/>
                <a:sym typeface="Fira Sans"/>
              </a:rPr>
              <a:t>// Functions to control rear motors</a:t>
            </a:r>
          </a:p>
          <a:p>
            <a:pPr algn="just">
              <a:lnSpc>
                <a:spcPts val="4566"/>
              </a:lnSpc>
            </a:pPr>
            <a:r>
              <a:rPr lang="en-US" sz="3261">
                <a:solidFill>
                  <a:srgbClr val="D7FDFF"/>
                </a:solidFill>
                <a:latin typeface="Fira Sans"/>
                <a:ea typeface="Fira Sans"/>
                <a:cs typeface="Fira Sans"/>
                <a:sym typeface="Fira Sans"/>
              </a:rPr>
              <a:t>void moveForward() {</a:t>
            </a:r>
          </a:p>
          <a:p>
            <a:pPr algn="just">
              <a:lnSpc>
                <a:spcPts val="4566"/>
              </a:lnSpc>
            </a:pPr>
            <a:r>
              <a:rPr lang="en-US" sz="3261">
                <a:solidFill>
                  <a:srgbClr val="D7FDFF"/>
                </a:solidFill>
                <a:latin typeface="Fira Sans"/>
                <a:ea typeface="Fira Sans"/>
                <a:cs typeface="Fira Sans"/>
                <a:sym typeface="Fira Sans"/>
              </a:rPr>
              <a:t> myservo.write(70);</a:t>
            </a:r>
          </a:p>
          <a:p>
            <a:pPr algn="just">
              <a:lnSpc>
                <a:spcPts val="4566"/>
              </a:lnSpc>
            </a:pPr>
            <a:r>
              <a:rPr lang="en-US" sz="3261">
                <a:solidFill>
                  <a:srgbClr val="D7FDFF"/>
                </a:solidFill>
                <a:latin typeface="Fira Sans"/>
                <a:ea typeface="Fira Sans"/>
                <a:cs typeface="Fira Sans"/>
                <a:sym typeface="Fira Sans"/>
              </a:rPr>
              <a:t> delay(lag);</a:t>
            </a:r>
          </a:p>
          <a:p>
            <a:pPr algn="just">
              <a:lnSpc>
                <a:spcPts val="4566"/>
              </a:lnSpc>
            </a:pPr>
            <a:r>
              <a:rPr lang="en-US" sz="3261">
                <a:solidFill>
                  <a:srgbClr val="D7FDFF"/>
                </a:solidFill>
                <a:latin typeface="Fira Sans"/>
                <a:ea typeface="Fira Sans"/>
                <a:cs typeface="Fira Sans"/>
                <a:sym typeface="Fira Sans"/>
              </a:rPr>
              <a:t>}</a:t>
            </a:r>
          </a:p>
          <a:p>
            <a:pPr algn="just">
              <a:lnSpc>
                <a:spcPts val="4566"/>
              </a:lnSpc>
              <a:spcBef>
                <a:spcPct val="0"/>
              </a:spcBef>
            </a:pPr>
          </a:p>
        </p:txBody>
      </p:sp>
    </p:spTree>
  </p:cSld>
  <p:clrMapOvr>
    <a:masterClrMapping/>
  </p:clrMapOvr>
  <p:transition spd="fast">
    <p:cover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true" flipV="false" rot="0">
            <a:off x="15370413" y="-445426"/>
            <a:ext cx="7128693" cy="7128693"/>
          </a:xfrm>
          <a:custGeom>
            <a:avLst/>
            <a:gdLst/>
            <a:ahLst/>
            <a:cxnLst/>
            <a:rect r="r" b="b" t="t" l="l"/>
            <a:pathLst>
              <a:path h="7128693" w="7128693">
                <a:moveTo>
                  <a:pt x="7128693" y="0"/>
                </a:moveTo>
                <a:lnTo>
                  <a:pt x="0" y="0"/>
                </a:lnTo>
                <a:lnTo>
                  <a:pt x="0" y="7128693"/>
                </a:lnTo>
                <a:lnTo>
                  <a:pt x="7128693" y="7128693"/>
                </a:lnTo>
                <a:lnTo>
                  <a:pt x="7128693"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34490" y="240622"/>
            <a:ext cx="7864865" cy="10622872"/>
          </a:xfrm>
          <a:prstGeom prst="rect">
            <a:avLst/>
          </a:prstGeom>
        </p:spPr>
        <p:txBody>
          <a:bodyPr anchor="t" rtlCol="false" tIns="0" lIns="0" bIns="0" rIns="0">
            <a:spAutoFit/>
          </a:bodyPr>
          <a:lstStyle/>
          <a:p>
            <a:pPr algn="just">
              <a:lnSpc>
                <a:spcPts val="3363"/>
              </a:lnSpc>
            </a:pPr>
            <a:r>
              <a:rPr lang="en-US" sz="2402">
                <a:solidFill>
                  <a:srgbClr val="D7FDFF"/>
                </a:solidFill>
                <a:latin typeface="Fira Sans"/>
                <a:ea typeface="Fira Sans"/>
                <a:cs typeface="Fira Sans"/>
                <a:sym typeface="Fira Sans"/>
              </a:rPr>
              <a:t>void turnLeft() {</a:t>
            </a:r>
          </a:p>
          <a:p>
            <a:pPr algn="just">
              <a:lnSpc>
                <a:spcPts val="3363"/>
              </a:lnSpc>
            </a:pPr>
            <a:r>
              <a:rPr lang="en-US" sz="2402">
                <a:solidFill>
                  <a:srgbClr val="D7FDFF"/>
                </a:solidFill>
                <a:latin typeface="Fira Sans"/>
                <a:ea typeface="Fira Sans"/>
                <a:cs typeface="Fira Sans"/>
                <a:sym typeface="Fira Sans"/>
              </a:rPr>
              <a:t>    myservo.write(70 - change);</a:t>
            </a:r>
          </a:p>
          <a:p>
            <a:pPr algn="just">
              <a:lnSpc>
                <a:spcPts val="3363"/>
              </a:lnSpc>
            </a:pPr>
            <a:r>
              <a:rPr lang="en-US" sz="2402">
                <a:solidFill>
                  <a:srgbClr val="D7FDFF"/>
                </a:solidFill>
                <a:latin typeface="Fira Sans"/>
                <a:ea typeface="Fira Sans"/>
                <a:cs typeface="Fira Sans"/>
                <a:sym typeface="Fira Sans"/>
              </a:rPr>
              <a:t>    digitalWrite(leftled, HIGH);</a:t>
            </a:r>
          </a:p>
          <a:p>
            <a:pPr algn="just">
              <a:lnSpc>
                <a:spcPts val="3363"/>
              </a:lnSpc>
            </a:pPr>
            <a:r>
              <a:rPr lang="en-US" sz="2402">
                <a:solidFill>
                  <a:srgbClr val="D7FDFF"/>
                </a:solidFill>
                <a:latin typeface="Fira Sans"/>
                <a:ea typeface="Fira Sans"/>
                <a:cs typeface="Fira Sans"/>
                <a:sym typeface="Fira Sans"/>
              </a:rPr>
              <a:t>    delay(lag);</a:t>
            </a:r>
          </a:p>
          <a:p>
            <a:pPr algn="just">
              <a:lnSpc>
                <a:spcPts val="3363"/>
              </a:lnSpc>
            </a:pPr>
            <a:r>
              <a:rPr lang="en-US" sz="2402">
                <a:solidFill>
                  <a:srgbClr val="D7FDFF"/>
                </a:solidFill>
                <a:latin typeface="Fira Sans"/>
                <a:ea typeface="Fira Sans"/>
                <a:cs typeface="Fira Sans"/>
                <a:sym typeface="Fira Sans"/>
              </a:rPr>
              <a:t>    digitalWrite(leftled, LOW);</a:t>
            </a:r>
          </a:p>
          <a:p>
            <a:pPr algn="just">
              <a:lnSpc>
                <a:spcPts val="3363"/>
              </a:lnSpc>
            </a:pPr>
            <a:r>
              <a:rPr lang="en-US" sz="2402">
                <a:solidFill>
                  <a:srgbClr val="D7FDFF"/>
                </a:solidFill>
                <a:latin typeface="Fira Sans"/>
                <a:ea typeface="Fira Sans"/>
                <a:cs typeface="Fira Sans"/>
                <a:sym typeface="Fira Sans"/>
              </a:rPr>
              <a:t>    myservo.write(70);</a:t>
            </a:r>
          </a:p>
          <a:p>
            <a:pPr algn="just">
              <a:lnSpc>
                <a:spcPts val="3363"/>
              </a:lnSpc>
            </a:pPr>
            <a:r>
              <a:rPr lang="en-US" sz="2402">
                <a:solidFill>
                  <a:srgbClr val="D7FDFF"/>
                </a:solidFill>
                <a:latin typeface="Fira Sans"/>
                <a:ea typeface="Fira Sans"/>
                <a:cs typeface="Fira Sans"/>
                <a:sym typeface="Fira Sans"/>
              </a:rPr>
              <a:t>}</a:t>
            </a:r>
          </a:p>
          <a:p>
            <a:pPr algn="just">
              <a:lnSpc>
                <a:spcPts val="3363"/>
              </a:lnSpc>
            </a:pPr>
          </a:p>
          <a:p>
            <a:pPr algn="just">
              <a:lnSpc>
                <a:spcPts val="3363"/>
              </a:lnSpc>
            </a:pPr>
            <a:r>
              <a:rPr lang="en-US" sz="2402">
                <a:solidFill>
                  <a:srgbClr val="D7FDFF"/>
                </a:solidFill>
                <a:latin typeface="Fira Sans"/>
                <a:ea typeface="Fira Sans"/>
                <a:cs typeface="Fira Sans"/>
                <a:sym typeface="Fira Sans"/>
              </a:rPr>
              <a:t>void turnRight() {</a:t>
            </a:r>
          </a:p>
          <a:p>
            <a:pPr algn="just">
              <a:lnSpc>
                <a:spcPts val="3363"/>
              </a:lnSpc>
            </a:pPr>
            <a:r>
              <a:rPr lang="en-US" sz="2402">
                <a:solidFill>
                  <a:srgbClr val="D7FDFF"/>
                </a:solidFill>
                <a:latin typeface="Fira Sans"/>
                <a:ea typeface="Fira Sans"/>
                <a:cs typeface="Fira Sans"/>
                <a:sym typeface="Fira Sans"/>
              </a:rPr>
              <a:t>    myservo.write(70 + change);</a:t>
            </a:r>
          </a:p>
          <a:p>
            <a:pPr algn="just">
              <a:lnSpc>
                <a:spcPts val="3363"/>
              </a:lnSpc>
            </a:pPr>
            <a:r>
              <a:rPr lang="en-US" sz="2402">
                <a:solidFill>
                  <a:srgbClr val="D7FDFF"/>
                </a:solidFill>
                <a:latin typeface="Fira Sans"/>
                <a:ea typeface="Fira Sans"/>
                <a:cs typeface="Fira Sans"/>
                <a:sym typeface="Fira Sans"/>
              </a:rPr>
              <a:t>    digitalWrite(rightled, HIGH);</a:t>
            </a:r>
          </a:p>
          <a:p>
            <a:pPr algn="just">
              <a:lnSpc>
                <a:spcPts val="3363"/>
              </a:lnSpc>
            </a:pPr>
            <a:r>
              <a:rPr lang="en-US" sz="2402">
                <a:solidFill>
                  <a:srgbClr val="D7FDFF"/>
                </a:solidFill>
                <a:latin typeface="Fira Sans"/>
                <a:ea typeface="Fira Sans"/>
                <a:cs typeface="Fira Sans"/>
                <a:sym typeface="Fira Sans"/>
              </a:rPr>
              <a:t>    delay(lag);</a:t>
            </a:r>
          </a:p>
          <a:p>
            <a:pPr algn="just">
              <a:lnSpc>
                <a:spcPts val="3363"/>
              </a:lnSpc>
            </a:pPr>
            <a:r>
              <a:rPr lang="en-US" sz="2402">
                <a:solidFill>
                  <a:srgbClr val="D7FDFF"/>
                </a:solidFill>
                <a:latin typeface="Fira Sans"/>
                <a:ea typeface="Fira Sans"/>
                <a:cs typeface="Fira Sans"/>
                <a:sym typeface="Fira Sans"/>
              </a:rPr>
              <a:t>    digitalWrite(rightled, LOW);</a:t>
            </a:r>
          </a:p>
          <a:p>
            <a:pPr algn="just">
              <a:lnSpc>
                <a:spcPts val="3363"/>
              </a:lnSpc>
            </a:pPr>
            <a:r>
              <a:rPr lang="en-US" sz="2402">
                <a:solidFill>
                  <a:srgbClr val="D7FDFF"/>
                </a:solidFill>
                <a:latin typeface="Fira Sans"/>
                <a:ea typeface="Fira Sans"/>
                <a:cs typeface="Fira Sans"/>
                <a:sym typeface="Fira Sans"/>
              </a:rPr>
              <a:t>    myservo.write(70);</a:t>
            </a:r>
          </a:p>
          <a:p>
            <a:pPr algn="just">
              <a:lnSpc>
                <a:spcPts val="3363"/>
              </a:lnSpc>
            </a:pPr>
            <a:r>
              <a:rPr lang="en-US" sz="2402">
                <a:solidFill>
                  <a:srgbClr val="D7FDFF"/>
                </a:solidFill>
                <a:latin typeface="Fira Sans"/>
                <a:ea typeface="Fira Sans"/>
                <a:cs typeface="Fira Sans"/>
                <a:sym typeface="Fira Sans"/>
              </a:rPr>
              <a:t>}</a:t>
            </a:r>
          </a:p>
          <a:p>
            <a:pPr algn="just">
              <a:lnSpc>
                <a:spcPts val="3363"/>
              </a:lnSpc>
            </a:pPr>
          </a:p>
          <a:p>
            <a:pPr algn="just">
              <a:lnSpc>
                <a:spcPts val="3363"/>
              </a:lnSpc>
            </a:pPr>
            <a:r>
              <a:rPr lang="en-US" sz="2402">
                <a:solidFill>
                  <a:srgbClr val="D7FDFF"/>
                </a:solidFill>
                <a:latin typeface="Fira Sans"/>
                <a:ea typeface="Fira Sans"/>
                <a:cs typeface="Fira Sans"/>
                <a:sym typeface="Fira Sans"/>
              </a:rPr>
              <a:t>void setup() {</a:t>
            </a:r>
          </a:p>
          <a:p>
            <a:pPr algn="just">
              <a:lnSpc>
                <a:spcPts val="3363"/>
              </a:lnSpc>
            </a:pPr>
            <a:r>
              <a:rPr lang="en-US" sz="2402">
                <a:solidFill>
                  <a:srgbClr val="D7FDFF"/>
                </a:solidFill>
                <a:latin typeface="Fira Sans"/>
                <a:ea typeface="Fira Sans"/>
                <a:cs typeface="Fira Sans"/>
                <a:sym typeface="Fira Sans"/>
              </a:rPr>
              <a:t>    Serial.begin(9600);</a:t>
            </a:r>
          </a:p>
          <a:p>
            <a:pPr algn="just">
              <a:lnSpc>
                <a:spcPts val="3363"/>
              </a:lnSpc>
            </a:pPr>
          </a:p>
          <a:p>
            <a:pPr algn="just">
              <a:lnSpc>
                <a:spcPts val="3363"/>
              </a:lnSpc>
            </a:pPr>
            <a:r>
              <a:rPr lang="en-US" sz="2402">
                <a:solidFill>
                  <a:srgbClr val="D7FDFF"/>
                </a:solidFill>
                <a:latin typeface="Fira Sans"/>
                <a:ea typeface="Fira Sans"/>
                <a:cs typeface="Fira Sans"/>
                <a:sym typeface="Fira Sans"/>
              </a:rPr>
              <a:t>    pinMode(trigLeft, OUTPUT);</a:t>
            </a:r>
          </a:p>
          <a:p>
            <a:pPr algn="just">
              <a:lnSpc>
                <a:spcPts val="3363"/>
              </a:lnSpc>
            </a:pPr>
            <a:r>
              <a:rPr lang="en-US" sz="2402">
                <a:solidFill>
                  <a:srgbClr val="D7FDFF"/>
                </a:solidFill>
                <a:latin typeface="Fira Sans"/>
                <a:ea typeface="Fira Sans"/>
                <a:cs typeface="Fira Sans"/>
                <a:sym typeface="Fira Sans"/>
              </a:rPr>
              <a:t>    pinMode(echoLeft, INPUT);</a:t>
            </a:r>
          </a:p>
          <a:p>
            <a:pPr algn="just">
              <a:lnSpc>
                <a:spcPts val="3363"/>
              </a:lnSpc>
            </a:pPr>
            <a:r>
              <a:rPr lang="en-US" sz="2402">
                <a:solidFill>
                  <a:srgbClr val="D7FDFF"/>
                </a:solidFill>
                <a:latin typeface="Fira Sans"/>
                <a:ea typeface="Fira Sans"/>
                <a:cs typeface="Fira Sans"/>
                <a:sym typeface="Fira Sans"/>
              </a:rPr>
              <a:t>    pinMode(trigRight, OUTPUT);</a:t>
            </a:r>
          </a:p>
          <a:p>
            <a:pPr algn="just">
              <a:lnSpc>
                <a:spcPts val="3363"/>
              </a:lnSpc>
            </a:pPr>
            <a:r>
              <a:rPr lang="en-US" sz="2402">
                <a:solidFill>
                  <a:srgbClr val="D7FDFF"/>
                </a:solidFill>
                <a:latin typeface="Fira Sans"/>
                <a:ea typeface="Fira Sans"/>
                <a:cs typeface="Fira Sans"/>
                <a:sym typeface="Fira Sans"/>
              </a:rPr>
              <a:t>    pinMode(echoRight, INPUT);</a:t>
            </a:r>
          </a:p>
          <a:p>
            <a:pPr algn="just">
              <a:lnSpc>
                <a:spcPts val="3363"/>
              </a:lnSpc>
            </a:pPr>
            <a:r>
              <a:rPr lang="en-US" sz="2402">
                <a:solidFill>
                  <a:srgbClr val="D7FDFF"/>
                </a:solidFill>
                <a:latin typeface="Fira Sans"/>
                <a:ea typeface="Fira Sans"/>
                <a:cs typeface="Fira Sans"/>
                <a:sym typeface="Fira Sans"/>
              </a:rPr>
              <a:t>}</a:t>
            </a:r>
          </a:p>
          <a:p>
            <a:pPr algn="just">
              <a:lnSpc>
                <a:spcPts val="3363"/>
              </a:lnSpc>
              <a:spcBef>
                <a:spcPct val="0"/>
              </a:spcBef>
            </a:pPr>
          </a:p>
        </p:txBody>
      </p:sp>
      <p:sp>
        <p:nvSpPr>
          <p:cNvPr name="TextBox 4" id="4"/>
          <p:cNvSpPr txBox="true"/>
          <p:nvPr/>
        </p:nvSpPr>
        <p:spPr>
          <a:xfrm rot="0">
            <a:off x="6880362" y="240622"/>
            <a:ext cx="10698335" cy="10334625"/>
          </a:xfrm>
          <a:prstGeom prst="rect">
            <a:avLst/>
          </a:prstGeom>
        </p:spPr>
        <p:txBody>
          <a:bodyPr anchor="t" rtlCol="false" tIns="0" lIns="0" bIns="0" rIns="0">
            <a:spAutoFit/>
          </a:bodyPr>
          <a:lstStyle/>
          <a:p>
            <a:pPr algn="ctr">
              <a:lnSpc>
                <a:spcPts val="3954"/>
              </a:lnSpc>
            </a:pPr>
            <a:r>
              <a:rPr lang="en-US" sz="2824">
                <a:solidFill>
                  <a:srgbClr val="D7FDFF"/>
                </a:solidFill>
                <a:latin typeface="Canva Sans"/>
                <a:ea typeface="Canva Sans"/>
                <a:cs typeface="Canva Sans"/>
                <a:sym typeface="Canva Sans"/>
              </a:rPr>
              <a:t>void loop() {</a:t>
            </a:r>
          </a:p>
          <a:p>
            <a:pPr algn="ctr">
              <a:lnSpc>
                <a:spcPts val="3954"/>
              </a:lnSpc>
            </a:pPr>
            <a:r>
              <a:rPr lang="en-US" sz="2824">
                <a:solidFill>
                  <a:srgbClr val="D7FDFF"/>
                </a:solidFill>
                <a:latin typeface="Canva Sans"/>
                <a:ea typeface="Canva Sans"/>
                <a:cs typeface="Canva Sans"/>
                <a:sym typeface="Canva Sans"/>
              </a:rPr>
              <a:t>    long distanceLeft = measureDistance(trigLeft, echoLeft);</a:t>
            </a:r>
          </a:p>
          <a:p>
            <a:pPr algn="ctr">
              <a:lnSpc>
                <a:spcPts val="3954"/>
              </a:lnSpc>
            </a:pPr>
            <a:r>
              <a:rPr lang="en-US" sz="2824">
                <a:solidFill>
                  <a:srgbClr val="D7FDFF"/>
                </a:solidFill>
                <a:latin typeface="Canva Sans"/>
                <a:ea typeface="Canva Sans"/>
                <a:cs typeface="Canva Sans"/>
                <a:sym typeface="Canva Sans"/>
              </a:rPr>
              <a:t>    long distanceRight = measureDistance(trigRight, echoRight);</a:t>
            </a:r>
          </a:p>
          <a:p>
            <a:pPr algn="ctr">
              <a:lnSpc>
                <a:spcPts val="3954"/>
              </a:lnSpc>
            </a:pPr>
          </a:p>
          <a:p>
            <a:pPr algn="ctr">
              <a:lnSpc>
                <a:spcPts val="3954"/>
              </a:lnSpc>
            </a:pPr>
            <a:r>
              <a:rPr lang="en-US" sz="2824">
                <a:solidFill>
                  <a:srgbClr val="D7FDFF"/>
                </a:solidFill>
                <a:latin typeface="Canva Sans"/>
                <a:ea typeface="Canva Sans"/>
                <a:cs typeface="Canva Sans"/>
                <a:sym typeface="Canva Sans"/>
              </a:rPr>
              <a:t>    Serial.print("Left: ");</a:t>
            </a:r>
          </a:p>
          <a:p>
            <a:pPr algn="ctr">
              <a:lnSpc>
                <a:spcPts val="3954"/>
              </a:lnSpc>
            </a:pPr>
            <a:r>
              <a:rPr lang="en-US" sz="2824">
                <a:solidFill>
                  <a:srgbClr val="D7FDFF"/>
                </a:solidFill>
                <a:latin typeface="Canva Sans"/>
                <a:ea typeface="Canva Sans"/>
                <a:cs typeface="Canva Sans"/>
                <a:sym typeface="Canva Sans"/>
              </a:rPr>
              <a:t>    Serial.print(distanceLeft);</a:t>
            </a:r>
          </a:p>
          <a:p>
            <a:pPr algn="ctr">
              <a:lnSpc>
                <a:spcPts val="3954"/>
              </a:lnSpc>
            </a:pPr>
            <a:r>
              <a:rPr lang="en-US" sz="2824">
                <a:solidFill>
                  <a:srgbClr val="D7FDFF"/>
                </a:solidFill>
                <a:latin typeface="Canva Sans"/>
                <a:ea typeface="Canva Sans"/>
                <a:cs typeface="Canva Sans"/>
                <a:sym typeface="Canva Sans"/>
              </a:rPr>
              <a:t>    Serial.print(" cm, Right: ");</a:t>
            </a:r>
          </a:p>
          <a:p>
            <a:pPr algn="ctr">
              <a:lnSpc>
                <a:spcPts val="3954"/>
              </a:lnSpc>
            </a:pPr>
            <a:r>
              <a:rPr lang="en-US" sz="2824">
                <a:solidFill>
                  <a:srgbClr val="D7FDFF"/>
                </a:solidFill>
                <a:latin typeface="Canva Sans"/>
                <a:ea typeface="Canva Sans"/>
                <a:cs typeface="Canva Sans"/>
                <a:sym typeface="Canva Sans"/>
              </a:rPr>
              <a:t>    Serial.print(distanceRight);</a:t>
            </a:r>
          </a:p>
          <a:p>
            <a:pPr algn="ctr">
              <a:lnSpc>
                <a:spcPts val="3954"/>
              </a:lnSpc>
            </a:pPr>
            <a:r>
              <a:rPr lang="en-US" sz="2824">
                <a:solidFill>
                  <a:srgbClr val="D7FDFF"/>
                </a:solidFill>
                <a:latin typeface="Canva Sans"/>
                <a:ea typeface="Canva Sans"/>
                <a:cs typeface="Canva Sans"/>
                <a:sym typeface="Canva Sans"/>
              </a:rPr>
              <a:t>    Serial.println(" cm");</a:t>
            </a:r>
          </a:p>
          <a:p>
            <a:pPr algn="ctr">
              <a:lnSpc>
                <a:spcPts val="3954"/>
              </a:lnSpc>
            </a:pPr>
          </a:p>
          <a:p>
            <a:pPr algn="ctr">
              <a:lnSpc>
                <a:spcPts val="3954"/>
              </a:lnSpc>
            </a:pPr>
            <a:r>
              <a:rPr lang="en-US" sz="2824">
                <a:solidFill>
                  <a:srgbClr val="D7FDFF"/>
                </a:solidFill>
                <a:latin typeface="Canva Sans"/>
                <a:ea typeface="Canva Sans"/>
                <a:cs typeface="Canva Sans"/>
                <a:sym typeface="Canva Sans"/>
              </a:rPr>
              <a:t>    int difference = distanceLeft - distanceRight;</a:t>
            </a:r>
          </a:p>
          <a:p>
            <a:pPr algn="ctr">
              <a:lnSpc>
                <a:spcPts val="3954"/>
              </a:lnSpc>
            </a:pPr>
          </a:p>
          <a:p>
            <a:pPr algn="ctr">
              <a:lnSpc>
                <a:spcPts val="3954"/>
              </a:lnSpc>
            </a:pPr>
            <a:r>
              <a:rPr lang="en-US" sz="2824">
                <a:solidFill>
                  <a:srgbClr val="D7FDFF"/>
                </a:solidFill>
                <a:latin typeface="Canva Sans"/>
                <a:ea typeface="Canva Sans"/>
                <a:cs typeface="Canva Sans"/>
                <a:sym typeface="Canva Sans"/>
              </a:rPr>
              <a:t>    if (difference &lt; 0) {</a:t>
            </a:r>
          </a:p>
          <a:p>
            <a:pPr algn="ctr">
              <a:lnSpc>
                <a:spcPts val="3954"/>
              </a:lnSpc>
            </a:pPr>
            <a:r>
              <a:rPr lang="en-US" sz="2824">
                <a:solidFill>
                  <a:srgbClr val="D7FDFF"/>
                </a:solidFill>
                <a:latin typeface="Canva Sans"/>
                <a:ea typeface="Canva Sans"/>
                <a:cs typeface="Canva Sans"/>
                <a:sym typeface="Canva Sans"/>
              </a:rPr>
              <a:t>        turnRight();  // Move straight using rear motors</a:t>
            </a:r>
          </a:p>
          <a:p>
            <a:pPr algn="ctr">
              <a:lnSpc>
                <a:spcPts val="3954"/>
              </a:lnSpc>
            </a:pPr>
            <a:r>
              <a:rPr lang="en-US" sz="2824">
                <a:solidFill>
                  <a:srgbClr val="D7FDFF"/>
                </a:solidFill>
                <a:latin typeface="Canva Sans"/>
                <a:ea typeface="Canva Sans"/>
                <a:cs typeface="Canva Sans"/>
                <a:sym typeface="Canva Sans"/>
              </a:rPr>
              <a:t>    } else if (difference &gt; 0) {</a:t>
            </a:r>
          </a:p>
          <a:p>
            <a:pPr algn="ctr">
              <a:lnSpc>
                <a:spcPts val="3954"/>
              </a:lnSpc>
            </a:pPr>
            <a:r>
              <a:rPr lang="en-US" sz="2824">
                <a:solidFill>
                  <a:srgbClr val="D7FDFF"/>
                </a:solidFill>
                <a:latin typeface="Canva Sans"/>
                <a:ea typeface="Canva Sans"/>
                <a:cs typeface="Canva Sans"/>
                <a:sym typeface="Canva Sans"/>
              </a:rPr>
              <a:t>        turnLeft();   // More space on left, turn right</a:t>
            </a:r>
          </a:p>
          <a:p>
            <a:pPr algn="ctr">
              <a:lnSpc>
                <a:spcPts val="3954"/>
              </a:lnSpc>
            </a:pPr>
            <a:r>
              <a:rPr lang="en-US" sz="2824">
                <a:solidFill>
                  <a:srgbClr val="D7FDFF"/>
                </a:solidFill>
                <a:latin typeface="Canva Sans"/>
                <a:ea typeface="Canva Sans"/>
                <a:cs typeface="Canva Sans"/>
                <a:sym typeface="Canva Sans"/>
              </a:rPr>
              <a:t>    } else {</a:t>
            </a:r>
          </a:p>
          <a:p>
            <a:pPr algn="ctr">
              <a:lnSpc>
                <a:spcPts val="3954"/>
              </a:lnSpc>
            </a:pPr>
            <a:r>
              <a:rPr lang="en-US" sz="2824">
                <a:solidFill>
                  <a:srgbClr val="D7FDFF"/>
                </a:solidFill>
                <a:latin typeface="Canva Sans"/>
                <a:ea typeface="Canva Sans"/>
                <a:cs typeface="Canva Sans"/>
                <a:sym typeface="Canva Sans"/>
              </a:rPr>
              <a:t>        moveForward(); // More space on right, turn left</a:t>
            </a:r>
          </a:p>
          <a:p>
            <a:pPr algn="ctr">
              <a:lnSpc>
                <a:spcPts val="3954"/>
              </a:lnSpc>
            </a:pPr>
            <a:r>
              <a:rPr lang="en-US" sz="2824">
                <a:solidFill>
                  <a:srgbClr val="D7FDFF"/>
                </a:solidFill>
                <a:latin typeface="Canva Sans"/>
                <a:ea typeface="Canva Sans"/>
                <a:cs typeface="Canva Sans"/>
                <a:sym typeface="Canva Sans"/>
              </a:rPr>
              <a:t>    }</a:t>
            </a:r>
          </a:p>
          <a:p>
            <a:pPr algn="ctr">
              <a:lnSpc>
                <a:spcPts val="3954"/>
              </a:lnSpc>
            </a:pPr>
            <a:r>
              <a:rPr lang="en-US" sz="2824">
                <a:solidFill>
                  <a:srgbClr val="D7FDFF"/>
                </a:solidFill>
                <a:latin typeface="Canva Sans"/>
                <a:ea typeface="Canva Sans"/>
                <a:cs typeface="Canva Sans"/>
                <a:sym typeface="Canva Sans"/>
              </a:rPr>
              <a:t>}</a:t>
            </a:r>
          </a:p>
          <a:p>
            <a:pPr algn="ctr">
              <a:lnSpc>
                <a:spcPts val="2669"/>
              </a:lnSpc>
            </a:pPr>
          </a:p>
        </p:txBody>
      </p:sp>
      <p:sp>
        <p:nvSpPr>
          <p:cNvPr name="AutoShape 5" id="5"/>
          <p:cNvSpPr/>
          <p:nvPr/>
        </p:nvSpPr>
        <p:spPr>
          <a:xfrm flipH="true">
            <a:off x="6823539" y="-2311400"/>
            <a:ext cx="56823" cy="13174894"/>
          </a:xfrm>
          <a:prstGeom prst="line">
            <a:avLst/>
          </a:prstGeom>
          <a:ln cap="flat" w="38100">
            <a:solidFill>
              <a:srgbClr val="FFFFFF"/>
            </a:solidFill>
            <a:prstDash val="solid"/>
            <a:headEnd type="none" len="sm" w="sm"/>
            <a:tailEnd type="none" len="sm" w="sm"/>
          </a:ln>
        </p:spPr>
      </p:sp>
    </p:spTree>
  </p:cSld>
  <p:clrMapOvr>
    <a:masterClrMapping/>
  </p:clrMapOvr>
  <p:transition spd="fast">
    <p:wipe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476399" y="2173146"/>
            <a:ext cx="5249238" cy="6896447"/>
          </a:xfrm>
          <a:custGeom>
            <a:avLst/>
            <a:gdLst/>
            <a:ahLst/>
            <a:cxnLst/>
            <a:rect r="r" b="b" t="t" l="l"/>
            <a:pathLst>
              <a:path h="6896447" w="5249238">
                <a:moveTo>
                  <a:pt x="0" y="0"/>
                </a:moveTo>
                <a:lnTo>
                  <a:pt x="5249238" y="0"/>
                </a:lnTo>
                <a:lnTo>
                  <a:pt x="5249238" y="6896447"/>
                </a:lnTo>
                <a:lnTo>
                  <a:pt x="0" y="6896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10800000">
            <a:off x="-1575504" y="-1699303"/>
            <a:ext cx="5208407" cy="6842803"/>
          </a:xfrm>
          <a:custGeom>
            <a:avLst/>
            <a:gdLst/>
            <a:ahLst/>
            <a:cxnLst/>
            <a:rect r="r" b="b" t="t" l="l"/>
            <a:pathLst>
              <a:path h="6842803" w="5208407">
                <a:moveTo>
                  <a:pt x="0" y="0"/>
                </a:moveTo>
                <a:lnTo>
                  <a:pt x="5208408" y="0"/>
                </a:lnTo>
                <a:lnTo>
                  <a:pt x="5208408" y="6842803"/>
                </a:lnTo>
                <a:lnTo>
                  <a:pt x="0" y="68428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false" flipV="false" rot="0">
            <a:off x="13780228" y="-659099"/>
            <a:ext cx="11605199" cy="11605199"/>
          </a:xfrm>
          <a:custGeom>
            <a:avLst/>
            <a:gdLst/>
            <a:ahLst/>
            <a:cxnLst/>
            <a:rect r="r" b="b" t="t" l="l"/>
            <a:pathLst>
              <a:path h="11605199" w="11605199">
                <a:moveTo>
                  <a:pt x="0" y="0"/>
                </a:moveTo>
                <a:lnTo>
                  <a:pt x="11605198" y="0"/>
                </a:lnTo>
                <a:lnTo>
                  <a:pt x="11605198" y="11605198"/>
                </a:lnTo>
                <a:lnTo>
                  <a:pt x="0" y="116051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076889" y="5143500"/>
            <a:ext cx="6450218" cy="5249525"/>
          </a:xfrm>
          <a:custGeom>
            <a:avLst/>
            <a:gdLst/>
            <a:ahLst/>
            <a:cxnLst/>
            <a:rect r="r" b="b" t="t" l="l"/>
            <a:pathLst>
              <a:path h="5249525" w="6450218">
                <a:moveTo>
                  <a:pt x="0" y="0"/>
                </a:moveTo>
                <a:lnTo>
                  <a:pt x="6450218" y="0"/>
                </a:lnTo>
                <a:lnTo>
                  <a:pt x="6450218" y="5249525"/>
                </a:lnTo>
                <a:lnTo>
                  <a:pt x="0" y="5249525"/>
                </a:lnTo>
                <a:lnTo>
                  <a:pt x="0" y="0"/>
                </a:lnTo>
                <a:close/>
              </a:path>
            </a:pathLst>
          </a:custGeom>
          <a:blipFill>
            <a:blip r:embed="rId6"/>
            <a:stretch>
              <a:fillRect l="-4256" t="0" r="-4256" b="0"/>
            </a:stretch>
          </a:blipFill>
        </p:spPr>
      </p:sp>
      <p:sp>
        <p:nvSpPr>
          <p:cNvPr name="Freeform 6" id="6"/>
          <p:cNvSpPr/>
          <p:nvPr/>
        </p:nvSpPr>
        <p:spPr>
          <a:xfrm flipH="false" flipV="false" rot="0">
            <a:off x="4995637" y="5143500"/>
            <a:ext cx="7071522" cy="5887537"/>
          </a:xfrm>
          <a:custGeom>
            <a:avLst/>
            <a:gdLst/>
            <a:ahLst/>
            <a:cxnLst/>
            <a:rect r="r" b="b" t="t" l="l"/>
            <a:pathLst>
              <a:path h="5887537" w="7071522">
                <a:moveTo>
                  <a:pt x="0" y="0"/>
                </a:moveTo>
                <a:lnTo>
                  <a:pt x="7071523" y="0"/>
                </a:lnTo>
                <a:lnTo>
                  <a:pt x="7071523" y="5887537"/>
                </a:lnTo>
                <a:lnTo>
                  <a:pt x="0" y="5887537"/>
                </a:lnTo>
                <a:lnTo>
                  <a:pt x="0" y="0"/>
                </a:lnTo>
                <a:close/>
              </a:path>
            </a:pathLst>
          </a:custGeom>
          <a:blipFill>
            <a:blip r:embed="rId7"/>
            <a:stretch>
              <a:fillRect l="-5504" t="0" r="-5504" b="0"/>
            </a:stretch>
          </a:blipFill>
        </p:spPr>
      </p:sp>
      <p:sp>
        <p:nvSpPr>
          <p:cNvPr name="Freeform 7" id="7"/>
          <p:cNvSpPr/>
          <p:nvPr/>
        </p:nvSpPr>
        <p:spPr>
          <a:xfrm flipH="false" flipV="false" rot="0">
            <a:off x="12067160" y="5143500"/>
            <a:ext cx="6220840" cy="5249525"/>
          </a:xfrm>
          <a:custGeom>
            <a:avLst/>
            <a:gdLst/>
            <a:ahLst/>
            <a:cxnLst/>
            <a:rect r="r" b="b" t="t" l="l"/>
            <a:pathLst>
              <a:path h="5249525" w="6220840">
                <a:moveTo>
                  <a:pt x="0" y="0"/>
                </a:moveTo>
                <a:lnTo>
                  <a:pt x="6220840" y="0"/>
                </a:lnTo>
                <a:lnTo>
                  <a:pt x="6220840" y="5249525"/>
                </a:lnTo>
                <a:lnTo>
                  <a:pt x="0" y="5249525"/>
                </a:lnTo>
                <a:lnTo>
                  <a:pt x="0" y="0"/>
                </a:lnTo>
                <a:close/>
              </a:path>
            </a:pathLst>
          </a:custGeom>
          <a:blipFill>
            <a:blip r:embed="rId8"/>
            <a:stretch>
              <a:fillRect l="-6257" t="0" r="-6257" b="0"/>
            </a:stretch>
          </a:blipFill>
        </p:spPr>
      </p:sp>
      <p:sp>
        <p:nvSpPr>
          <p:cNvPr name="TextBox 8" id="8"/>
          <p:cNvSpPr txBox="true"/>
          <p:nvPr/>
        </p:nvSpPr>
        <p:spPr>
          <a:xfrm rot="0">
            <a:off x="3632904" y="1483973"/>
            <a:ext cx="12273937" cy="2139963"/>
          </a:xfrm>
          <a:prstGeom prst="rect">
            <a:avLst/>
          </a:prstGeom>
        </p:spPr>
        <p:txBody>
          <a:bodyPr anchor="t" rtlCol="false" tIns="0" lIns="0" bIns="0" rIns="0">
            <a:spAutoFit/>
          </a:bodyPr>
          <a:lstStyle/>
          <a:p>
            <a:pPr algn="ctr">
              <a:lnSpc>
                <a:spcPts val="17499"/>
              </a:lnSpc>
            </a:pPr>
            <a:r>
              <a:rPr lang="en-US" sz="12499">
                <a:solidFill>
                  <a:srgbClr val="FFFFFF"/>
                </a:solidFill>
                <a:latin typeface="เอฟซี ฟาสท์"/>
                <a:ea typeface="เอฟซี ฟาสท์"/>
                <a:cs typeface="เอฟซี ฟาสท์"/>
                <a:sym typeface="เอฟซี ฟาสท์"/>
              </a:rPr>
              <a:t>PROTOTYPE</a:t>
            </a:r>
          </a:p>
        </p:txBody>
      </p:sp>
    </p:spTree>
  </p:cSld>
  <p:clrMapOvr>
    <a:masterClrMapping/>
  </p:clrMapOvr>
  <p:transition spd="fast">
    <p:cover dir="rd"/>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476399" y="2173146"/>
            <a:ext cx="5249238" cy="6896447"/>
          </a:xfrm>
          <a:custGeom>
            <a:avLst/>
            <a:gdLst/>
            <a:ahLst/>
            <a:cxnLst/>
            <a:rect r="r" b="b" t="t" l="l"/>
            <a:pathLst>
              <a:path h="6896447" w="5249238">
                <a:moveTo>
                  <a:pt x="0" y="0"/>
                </a:moveTo>
                <a:lnTo>
                  <a:pt x="5249238" y="0"/>
                </a:lnTo>
                <a:lnTo>
                  <a:pt x="5249238" y="6896447"/>
                </a:lnTo>
                <a:lnTo>
                  <a:pt x="0" y="68964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10800000">
            <a:off x="-286818" y="1217407"/>
            <a:ext cx="5208407" cy="6842803"/>
          </a:xfrm>
          <a:custGeom>
            <a:avLst/>
            <a:gdLst/>
            <a:ahLst/>
            <a:cxnLst/>
            <a:rect r="r" b="b" t="t" l="l"/>
            <a:pathLst>
              <a:path h="6842803" w="5208407">
                <a:moveTo>
                  <a:pt x="0" y="0"/>
                </a:moveTo>
                <a:lnTo>
                  <a:pt x="5208407" y="0"/>
                </a:lnTo>
                <a:lnTo>
                  <a:pt x="5208407" y="6842803"/>
                </a:lnTo>
                <a:lnTo>
                  <a:pt x="0" y="684280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false" flipV="false" rot="0">
            <a:off x="4921589" y="3557484"/>
            <a:ext cx="13366411" cy="3043429"/>
          </a:xfrm>
          <a:custGeom>
            <a:avLst/>
            <a:gdLst/>
            <a:ahLst/>
            <a:cxnLst/>
            <a:rect r="r" b="b" t="t" l="l"/>
            <a:pathLst>
              <a:path h="3043429" w="13366411">
                <a:moveTo>
                  <a:pt x="0" y="0"/>
                </a:moveTo>
                <a:lnTo>
                  <a:pt x="13366411" y="0"/>
                </a:lnTo>
                <a:lnTo>
                  <a:pt x="13366411" y="3043429"/>
                </a:lnTo>
                <a:lnTo>
                  <a:pt x="0" y="30434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false" flipV="false" rot="0">
            <a:off x="13780228" y="-659099"/>
            <a:ext cx="11605199" cy="11605199"/>
          </a:xfrm>
          <a:custGeom>
            <a:avLst/>
            <a:gdLst/>
            <a:ahLst/>
            <a:cxnLst/>
            <a:rect r="r" b="b" t="t" l="l"/>
            <a:pathLst>
              <a:path h="11605199" w="11605199">
                <a:moveTo>
                  <a:pt x="0" y="0"/>
                </a:moveTo>
                <a:lnTo>
                  <a:pt x="11605198" y="0"/>
                </a:lnTo>
                <a:lnTo>
                  <a:pt x="11605198" y="11605198"/>
                </a:lnTo>
                <a:lnTo>
                  <a:pt x="0" y="1160519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6" id="6"/>
          <p:cNvSpPr txBox="true"/>
          <p:nvPr/>
        </p:nvSpPr>
        <p:spPr>
          <a:xfrm rot="0">
            <a:off x="5442064" y="4021844"/>
            <a:ext cx="8338164" cy="2022782"/>
          </a:xfrm>
          <a:prstGeom prst="rect">
            <a:avLst/>
          </a:prstGeom>
        </p:spPr>
        <p:txBody>
          <a:bodyPr anchor="t" rtlCol="false" tIns="0" lIns="0" bIns="0" rIns="0">
            <a:spAutoFit/>
          </a:bodyPr>
          <a:lstStyle/>
          <a:p>
            <a:pPr algn="l">
              <a:lnSpc>
                <a:spcPts val="13388"/>
              </a:lnSpc>
            </a:pPr>
            <a:r>
              <a:rPr lang="en-US" sz="13255">
                <a:solidFill>
                  <a:srgbClr val="D7FDFF"/>
                </a:solidFill>
                <a:latin typeface="Alegreya Sans SC"/>
                <a:ea typeface="Alegreya Sans SC"/>
                <a:cs typeface="Alegreya Sans SC"/>
                <a:sym typeface="Alegreya Sans SC"/>
              </a:rPr>
              <a:t>Thank You</a:t>
            </a:r>
          </a:p>
        </p:txBody>
      </p:sp>
    </p:spTree>
  </p:cSld>
  <p:clrMapOvr>
    <a:masterClrMapping/>
  </p:clrMapOvr>
  <p:transition spd="slow">
    <p:cover dir="rd"/>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986871" y="2067345"/>
            <a:ext cx="14314259" cy="4004774"/>
          </a:xfrm>
          <a:prstGeom prst="rect">
            <a:avLst/>
          </a:prstGeom>
        </p:spPr>
        <p:txBody>
          <a:bodyPr anchor="t" rtlCol="false" tIns="0" lIns="0" bIns="0" rIns="0">
            <a:spAutoFit/>
          </a:bodyPr>
          <a:lstStyle/>
          <a:p>
            <a:pPr algn="ctr">
              <a:lnSpc>
                <a:spcPts val="16005"/>
              </a:lnSpc>
              <a:spcBef>
                <a:spcPct val="0"/>
              </a:spcBef>
            </a:pPr>
            <a:r>
              <a:rPr lang="en-US" sz="11432">
                <a:solidFill>
                  <a:srgbClr val="D7FDFF"/>
                </a:solidFill>
                <a:latin typeface="Kingred Modern"/>
                <a:ea typeface="Kingred Modern"/>
                <a:cs typeface="Kingred Modern"/>
                <a:sym typeface="Kingred Modern"/>
              </a:rPr>
              <a:t>CAR DRIVING ASSISTANT</a:t>
            </a:r>
          </a:p>
        </p:txBody>
      </p:sp>
      <p:sp>
        <p:nvSpPr>
          <p:cNvPr name="Freeform 3" id="3">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true" flipV="true" rot="-10800000">
            <a:off x="1086558" y="6425555"/>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true" flipV="true" rot="0">
            <a:off x="239162" y="5259319"/>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true" rot="-10800000">
            <a:off x="15390121" y="1822870"/>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true" rot="0">
            <a:off x="14542725" y="656634"/>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268600" y="7391625"/>
            <a:ext cx="7315200" cy="2228169"/>
          </a:xfrm>
          <a:custGeom>
            <a:avLst/>
            <a:gdLst/>
            <a:ahLst/>
            <a:cxnLst/>
            <a:rect r="r" b="b" t="t" l="l"/>
            <a:pathLst>
              <a:path h="2228169" w="7315200">
                <a:moveTo>
                  <a:pt x="0" y="0"/>
                </a:moveTo>
                <a:lnTo>
                  <a:pt x="7315200" y="0"/>
                </a:lnTo>
                <a:lnTo>
                  <a:pt x="7315200" y="2228169"/>
                </a:lnTo>
                <a:lnTo>
                  <a:pt x="0" y="222816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6324417" y="7273497"/>
            <a:ext cx="6516508" cy="2464425"/>
          </a:xfrm>
          <a:custGeom>
            <a:avLst/>
            <a:gdLst/>
            <a:ahLst/>
            <a:cxnLst/>
            <a:rect r="r" b="b" t="t" l="l"/>
            <a:pathLst>
              <a:path h="2464425" w="6516508">
                <a:moveTo>
                  <a:pt x="0" y="0"/>
                </a:moveTo>
                <a:lnTo>
                  <a:pt x="6516508" y="0"/>
                </a:lnTo>
                <a:lnTo>
                  <a:pt x="6516508" y="2464425"/>
                </a:lnTo>
                <a:lnTo>
                  <a:pt x="0" y="246442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transition spd="fast">
    <p:circle/>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14080307" y="-1732119"/>
            <a:ext cx="8415386" cy="8415386"/>
          </a:xfrm>
          <a:custGeom>
            <a:avLst/>
            <a:gdLst/>
            <a:ahLst/>
            <a:cxnLst/>
            <a:rect r="r" b="b" t="t" l="l"/>
            <a:pathLst>
              <a:path h="8415386" w="8415386">
                <a:moveTo>
                  <a:pt x="0" y="0"/>
                </a:moveTo>
                <a:lnTo>
                  <a:pt x="8415386" y="0"/>
                </a:lnTo>
                <a:lnTo>
                  <a:pt x="8415386" y="8415386"/>
                </a:lnTo>
                <a:lnTo>
                  <a:pt x="0" y="84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739935" y="4256196"/>
            <a:ext cx="12808130" cy="4780863"/>
          </a:xfrm>
          <a:prstGeom prst="rect">
            <a:avLst/>
          </a:prstGeom>
        </p:spPr>
        <p:txBody>
          <a:bodyPr anchor="t" rtlCol="false" tIns="0" lIns="0" bIns="0" rIns="0">
            <a:spAutoFit/>
          </a:bodyPr>
          <a:lstStyle/>
          <a:p>
            <a:pPr algn="ctr">
              <a:lnSpc>
                <a:spcPts val="6337"/>
              </a:lnSpc>
            </a:pPr>
            <a:r>
              <a:rPr lang="en-US" sz="4527">
                <a:solidFill>
                  <a:srgbClr val="D7FDFF"/>
                </a:solidFill>
                <a:latin typeface="Fira Sans"/>
                <a:ea typeface="Fira Sans"/>
                <a:cs typeface="Fira Sans"/>
                <a:sym typeface="Fira Sans"/>
              </a:rPr>
              <a:t>▪︎Tharun NV[124CS0067]</a:t>
            </a:r>
          </a:p>
          <a:p>
            <a:pPr algn="ctr">
              <a:lnSpc>
                <a:spcPts val="6337"/>
              </a:lnSpc>
            </a:pPr>
            <a:r>
              <a:rPr lang="en-US" sz="4527">
                <a:solidFill>
                  <a:srgbClr val="D7FDFF"/>
                </a:solidFill>
                <a:latin typeface="Fira Sans"/>
                <a:ea typeface="Fira Sans"/>
                <a:cs typeface="Fira Sans"/>
                <a:sym typeface="Fira Sans"/>
              </a:rPr>
              <a:t>▪︎ Tharun B[124CS0088]</a:t>
            </a:r>
          </a:p>
          <a:p>
            <a:pPr algn="ctr">
              <a:lnSpc>
                <a:spcPts val="6337"/>
              </a:lnSpc>
            </a:pPr>
            <a:r>
              <a:rPr lang="en-US" sz="4527">
                <a:solidFill>
                  <a:srgbClr val="D7FDFF"/>
                </a:solidFill>
                <a:latin typeface="Fira Sans"/>
                <a:ea typeface="Fira Sans"/>
                <a:cs typeface="Fira Sans"/>
                <a:sym typeface="Fira Sans"/>
              </a:rPr>
              <a:t>▪︎ Hasini[124CS0086]</a:t>
            </a:r>
          </a:p>
          <a:p>
            <a:pPr algn="ctr">
              <a:lnSpc>
                <a:spcPts val="6337"/>
              </a:lnSpc>
            </a:pPr>
            <a:r>
              <a:rPr lang="en-US" sz="4527">
                <a:solidFill>
                  <a:srgbClr val="D7FDFF"/>
                </a:solidFill>
                <a:latin typeface="Fira Sans"/>
                <a:ea typeface="Fira Sans"/>
                <a:cs typeface="Fira Sans"/>
                <a:sym typeface="Fira Sans"/>
              </a:rPr>
              <a:t>▪︎ Nikhil[524EC0015]</a:t>
            </a:r>
          </a:p>
          <a:p>
            <a:pPr algn="ctr">
              <a:lnSpc>
                <a:spcPts val="6337"/>
              </a:lnSpc>
            </a:pPr>
            <a:r>
              <a:rPr lang="en-US" sz="4527">
                <a:solidFill>
                  <a:srgbClr val="D7FDFF"/>
                </a:solidFill>
                <a:latin typeface="Fira Sans"/>
                <a:ea typeface="Fira Sans"/>
                <a:cs typeface="Fira Sans"/>
                <a:sym typeface="Fira Sans"/>
              </a:rPr>
              <a:t>▪︎ Siddhartha[124AD0053</a:t>
            </a:r>
          </a:p>
          <a:p>
            <a:pPr algn="ctr">
              <a:lnSpc>
                <a:spcPts val="6337"/>
              </a:lnSpc>
              <a:spcBef>
                <a:spcPct val="0"/>
              </a:spcBef>
            </a:pPr>
          </a:p>
        </p:txBody>
      </p:sp>
      <p:sp>
        <p:nvSpPr>
          <p:cNvPr name="Freeform 5" id="5">
            <a:extLst>
              <a:ext uri="{C183D7F6-B498-43B3-948B-1728B52AA6E4}">
                <adec:decorative xmlns:adec="http://schemas.microsoft.com/office/drawing/2017/decorative" val="1"/>
              </a:ext>
            </a:extLst>
          </p:cNvPr>
          <p:cNvSpPr/>
          <p:nvPr/>
        </p:nvSpPr>
        <p:spPr>
          <a:xfrm flipH="false" flipV="false" rot="-10800000">
            <a:off x="853604" y="472515"/>
            <a:ext cx="2952452" cy="3878930"/>
          </a:xfrm>
          <a:custGeom>
            <a:avLst/>
            <a:gdLst/>
            <a:ahLst/>
            <a:cxnLst/>
            <a:rect r="r" b="b" t="t" l="l"/>
            <a:pathLst>
              <a:path h="3878930" w="2952452">
                <a:moveTo>
                  <a:pt x="0" y="0"/>
                </a:moveTo>
                <a:lnTo>
                  <a:pt x="2952453" y="0"/>
                </a:lnTo>
                <a:lnTo>
                  <a:pt x="2952453" y="3878931"/>
                </a:lnTo>
                <a:lnTo>
                  <a:pt x="0" y="387893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false" rot="0">
            <a:off x="-4609329" y="3260610"/>
            <a:ext cx="8415386" cy="8415386"/>
          </a:xfrm>
          <a:custGeom>
            <a:avLst/>
            <a:gdLst/>
            <a:ahLst/>
            <a:cxnLst/>
            <a:rect r="r" b="b" t="t" l="l"/>
            <a:pathLst>
              <a:path h="8415386" w="8415386">
                <a:moveTo>
                  <a:pt x="0" y="0"/>
                </a:moveTo>
                <a:lnTo>
                  <a:pt x="8415386" y="0"/>
                </a:lnTo>
                <a:lnTo>
                  <a:pt x="8415386" y="8415386"/>
                </a:lnTo>
                <a:lnTo>
                  <a:pt x="0" y="84153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true" rot="-10800000">
            <a:off x="0" y="-59259"/>
            <a:ext cx="2952452" cy="3878930"/>
          </a:xfrm>
          <a:custGeom>
            <a:avLst/>
            <a:gdLst/>
            <a:ahLst/>
            <a:cxnLst/>
            <a:rect r="r" b="b" t="t" l="l"/>
            <a:pathLst>
              <a:path h="3878930" w="2952452">
                <a:moveTo>
                  <a:pt x="2952452" y="3878931"/>
                </a:moveTo>
                <a:lnTo>
                  <a:pt x="0" y="3878931"/>
                </a:lnTo>
                <a:lnTo>
                  <a:pt x="0" y="0"/>
                </a:lnTo>
                <a:lnTo>
                  <a:pt x="2952452" y="0"/>
                </a:lnTo>
                <a:lnTo>
                  <a:pt x="2952452" y="387893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false" flipV="false" rot="0">
            <a:off x="14481943" y="5876296"/>
            <a:ext cx="2952452" cy="3878930"/>
          </a:xfrm>
          <a:custGeom>
            <a:avLst/>
            <a:gdLst/>
            <a:ahLst/>
            <a:cxnLst/>
            <a:rect r="r" b="b" t="t" l="l"/>
            <a:pathLst>
              <a:path h="3878930" w="2952452">
                <a:moveTo>
                  <a:pt x="0" y="0"/>
                </a:moveTo>
                <a:lnTo>
                  <a:pt x="2952453" y="0"/>
                </a:lnTo>
                <a:lnTo>
                  <a:pt x="2952453" y="3878930"/>
                </a:lnTo>
                <a:lnTo>
                  <a:pt x="0" y="387893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true" flipV="true" rot="0">
            <a:off x="15335548" y="6408070"/>
            <a:ext cx="2952452" cy="3878930"/>
          </a:xfrm>
          <a:custGeom>
            <a:avLst/>
            <a:gdLst/>
            <a:ahLst/>
            <a:cxnLst/>
            <a:rect r="r" b="b" t="t" l="l"/>
            <a:pathLst>
              <a:path h="3878930" w="2952452">
                <a:moveTo>
                  <a:pt x="2952452" y="3878930"/>
                </a:moveTo>
                <a:lnTo>
                  <a:pt x="0" y="3878930"/>
                </a:lnTo>
                <a:lnTo>
                  <a:pt x="0" y="0"/>
                </a:lnTo>
                <a:lnTo>
                  <a:pt x="2952452" y="0"/>
                </a:lnTo>
                <a:lnTo>
                  <a:pt x="2952452" y="387893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4784487" y="2415799"/>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Team Members</a:t>
            </a:r>
          </a:p>
        </p:txBody>
      </p:sp>
    </p:spTree>
  </p:cSld>
  <p:clrMapOvr>
    <a:masterClrMapping/>
  </p:clrMapOvr>
  <p:transition spd="slow">
    <p:cover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4073287" y="742950"/>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Introduction</a:t>
            </a:r>
          </a:p>
        </p:txBody>
      </p:sp>
      <p:sp>
        <p:nvSpPr>
          <p:cNvPr name="Freeform 3" id="3">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421204" y="2503159"/>
            <a:ext cx="12808130" cy="5622925"/>
          </a:xfrm>
          <a:prstGeom prst="rect">
            <a:avLst/>
          </a:prstGeom>
        </p:spPr>
        <p:txBody>
          <a:bodyPr anchor="t" rtlCol="false" tIns="0" lIns="0" bIns="0" rIns="0">
            <a:spAutoFit/>
          </a:bodyPr>
          <a:lstStyle/>
          <a:p>
            <a:pPr algn="ctr">
              <a:lnSpc>
                <a:spcPts val="5600"/>
              </a:lnSpc>
              <a:spcBef>
                <a:spcPct val="0"/>
              </a:spcBef>
            </a:pPr>
            <a:r>
              <a:rPr lang="en-US" sz="4000">
                <a:solidFill>
                  <a:srgbClr val="D7FDFF"/>
                </a:solidFill>
                <a:latin typeface="Fira Sans"/>
                <a:ea typeface="Fira Sans"/>
                <a:cs typeface="Fira Sans"/>
                <a:sym typeface="Fira Sans"/>
              </a:rPr>
              <a:t>The Car Driving Assistant System is an innovative project designed to enhance vehicle safety and driving convenience. It uses ultrasonic sensors to measure the distance on both sides of the car, enabling the vehicle to take automatic actions based on these measurements. The system aims to assist the driver by providing real-time distance data and facilitating automatic turning maneuver.</a:t>
            </a:r>
          </a:p>
        </p:txBody>
      </p:sp>
      <p:sp>
        <p:nvSpPr>
          <p:cNvPr name="Freeform 5" id="5">
            <a:extLst>
              <a:ext uri="{C183D7F6-B498-43B3-948B-1728B52AA6E4}">
                <adec:decorative xmlns:adec="http://schemas.microsoft.com/office/drawing/2017/decorative" val="1"/>
              </a:ext>
            </a:extLst>
          </p:cNvPr>
          <p:cNvSpPr/>
          <p:nvPr/>
        </p:nvSpPr>
        <p:spPr>
          <a:xfrm flipH="true" flipV="true" rot="-10800000">
            <a:off x="1086558" y="6425555"/>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true" rot="0">
            <a:off x="239162" y="5259319"/>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true" rot="-10800000">
            <a:off x="15390121" y="1822870"/>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true" rot="0">
            <a:off x="14542725" y="656634"/>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transition spd="fast">
    <p:wipe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false" flipV="true" rot="0">
            <a:off x="15548065" y="6970644"/>
            <a:ext cx="2300142" cy="3021926"/>
          </a:xfrm>
          <a:custGeom>
            <a:avLst/>
            <a:gdLst/>
            <a:ahLst/>
            <a:cxnLst/>
            <a:rect r="r" b="b" t="t" l="l"/>
            <a:pathLst>
              <a:path h="3021926" w="2300142">
                <a:moveTo>
                  <a:pt x="0" y="3021926"/>
                </a:moveTo>
                <a:lnTo>
                  <a:pt x="2300142" y="3021926"/>
                </a:lnTo>
                <a:lnTo>
                  <a:pt x="2300142" y="0"/>
                </a:lnTo>
                <a:lnTo>
                  <a:pt x="0" y="0"/>
                </a:lnTo>
                <a:lnTo>
                  <a:pt x="0" y="302192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false" flipV="true" rot="-10800000">
            <a:off x="15372969" y="5781025"/>
            <a:ext cx="3772662" cy="4956521"/>
          </a:xfrm>
          <a:custGeom>
            <a:avLst/>
            <a:gdLst/>
            <a:ahLst/>
            <a:cxnLst/>
            <a:rect r="r" b="b" t="t" l="l"/>
            <a:pathLst>
              <a:path h="4956521" w="3772662">
                <a:moveTo>
                  <a:pt x="0" y="4956522"/>
                </a:moveTo>
                <a:lnTo>
                  <a:pt x="3772662" y="4956522"/>
                </a:lnTo>
                <a:lnTo>
                  <a:pt x="3772662" y="0"/>
                </a:lnTo>
                <a:lnTo>
                  <a:pt x="0" y="0"/>
                </a:lnTo>
                <a:lnTo>
                  <a:pt x="0" y="495652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false" flipV="false" rot="0">
            <a:off x="-3209211" y="1721233"/>
            <a:ext cx="6538053" cy="6538053"/>
          </a:xfrm>
          <a:custGeom>
            <a:avLst/>
            <a:gdLst/>
            <a:ahLst/>
            <a:cxnLst/>
            <a:rect r="r" b="b" t="t" l="l"/>
            <a:pathLst>
              <a:path h="6538053" w="6538053">
                <a:moveTo>
                  <a:pt x="0" y="0"/>
                </a:moveTo>
                <a:lnTo>
                  <a:pt x="6538053" y="0"/>
                </a:lnTo>
                <a:lnTo>
                  <a:pt x="6538053"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false" rot="0">
            <a:off x="1028700" y="210270"/>
            <a:ext cx="2300142" cy="3021926"/>
          </a:xfrm>
          <a:custGeom>
            <a:avLst/>
            <a:gdLst/>
            <a:ahLst/>
            <a:cxnLst/>
            <a:rect r="r" b="b" t="t" l="l"/>
            <a:pathLst>
              <a:path h="3021926" w="2300142">
                <a:moveTo>
                  <a:pt x="2300142" y="0"/>
                </a:moveTo>
                <a:lnTo>
                  <a:pt x="0" y="0"/>
                </a:lnTo>
                <a:lnTo>
                  <a:pt x="0" y="3021926"/>
                </a:lnTo>
                <a:lnTo>
                  <a:pt x="2300142" y="3021926"/>
                </a:lnTo>
                <a:lnTo>
                  <a:pt x="230014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false" rot="-10800000">
            <a:off x="-857631" y="-364188"/>
            <a:ext cx="3772662" cy="4956521"/>
          </a:xfrm>
          <a:custGeom>
            <a:avLst/>
            <a:gdLst/>
            <a:ahLst/>
            <a:cxnLst/>
            <a:rect r="r" b="b" t="t" l="l"/>
            <a:pathLst>
              <a:path h="4956521" w="3772662">
                <a:moveTo>
                  <a:pt x="3772662" y="0"/>
                </a:moveTo>
                <a:lnTo>
                  <a:pt x="0" y="0"/>
                </a:lnTo>
                <a:lnTo>
                  <a:pt x="0" y="4956522"/>
                </a:lnTo>
                <a:lnTo>
                  <a:pt x="3772662" y="4956522"/>
                </a:lnTo>
                <a:lnTo>
                  <a:pt x="3772662"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false" flipV="false" rot="0">
            <a:off x="14960838" y="2114073"/>
            <a:ext cx="6538053" cy="6538053"/>
          </a:xfrm>
          <a:custGeom>
            <a:avLst/>
            <a:gdLst/>
            <a:ahLst/>
            <a:cxnLst/>
            <a:rect r="r" b="b" t="t" l="l"/>
            <a:pathLst>
              <a:path h="6538053" w="6538053">
                <a:moveTo>
                  <a:pt x="0" y="0"/>
                </a:moveTo>
                <a:lnTo>
                  <a:pt x="6538054" y="0"/>
                </a:lnTo>
                <a:lnTo>
                  <a:pt x="6538054" y="6538053"/>
                </a:lnTo>
                <a:lnTo>
                  <a:pt x="0" y="653805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4108831" y="1764230"/>
            <a:ext cx="2935933" cy="2935933"/>
          </a:xfrm>
          <a:custGeom>
            <a:avLst/>
            <a:gdLst/>
            <a:ahLst/>
            <a:cxnLst/>
            <a:rect r="r" b="b" t="t" l="l"/>
            <a:pathLst>
              <a:path h="2935933" w="2935933">
                <a:moveTo>
                  <a:pt x="0" y="0"/>
                </a:moveTo>
                <a:lnTo>
                  <a:pt x="2935933" y="0"/>
                </a:lnTo>
                <a:lnTo>
                  <a:pt x="2935933" y="2935932"/>
                </a:lnTo>
                <a:lnTo>
                  <a:pt x="0" y="2935932"/>
                </a:lnTo>
                <a:lnTo>
                  <a:pt x="0" y="0"/>
                </a:lnTo>
                <a:close/>
              </a:path>
            </a:pathLst>
          </a:custGeom>
          <a:blipFill>
            <a:blip r:embed="rId8"/>
            <a:stretch>
              <a:fillRect l="0" t="0" r="0" b="0"/>
            </a:stretch>
          </a:blipFill>
        </p:spPr>
      </p:sp>
      <p:sp>
        <p:nvSpPr>
          <p:cNvPr name="Freeform 10" id="10"/>
          <p:cNvSpPr/>
          <p:nvPr/>
        </p:nvSpPr>
        <p:spPr>
          <a:xfrm flipH="false" flipV="false" rot="0">
            <a:off x="7825814" y="1764230"/>
            <a:ext cx="4030113" cy="3018694"/>
          </a:xfrm>
          <a:custGeom>
            <a:avLst/>
            <a:gdLst/>
            <a:ahLst/>
            <a:cxnLst/>
            <a:rect r="r" b="b" t="t" l="l"/>
            <a:pathLst>
              <a:path h="3018694" w="4030113">
                <a:moveTo>
                  <a:pt x="0" y="0"/>
                </a:moveTo>
                <a:lnTo>
                  <a:pt x="4030112" y="0"/>
                </a:lnTo>
                <a:lnTo>
                  <a:pt x="4030112" y="3018694"/>
                </a:lnTo>
                <a:lnTo>
                  <a:pt x="0" y="3018694"/>
                </a:lnTo>
                <a:lnTo>
                  <a:pt x="0" y="0"/>
                </a:lnTo>
                <a:close/>
              </a:path>
            </a:pathLst>
          </a:custGeom>
          <a:blipFill>
            <a:blip r:embed="rId9"/>
            <a:stretch>
              <a:fillRect l="0" t="0" r="0" b="0"/>
            </a:stretch>
          </a:blipFill>
        </p:spPr>
      </p:sp>
      <p:sp>
        <p:nvSpPr>
          <p:cNvPr name="Freeform 11" id="11"/>
          <p:cNvSpPr/>
          <p:nvPr/>
        </p:nvSpPr>
        <p:spPr>
          <a:xfrm flipH="false" flipV="false" rot="0">
            <a:off x="12636976" y="1897771"/>
            <a:ext cx="3759788" cy="2668851"/>
          </a:xfrm>
          <a:custGeom>
            <a:avLst/>
            <a:gdLst/>
            <a:ahLst/>
            <a:cxnLst/>
            <a:rect r="r" b="b" t="t" l="l"/>
            <a:pathLst>
              <a:path h="2668851" w="3759788">
                <a:moveTo>
                  <a:pt x="0" y="0"/>
                </a:moveTo>
                <a:lnTo>
                  <a:pt x="3759789" y="0"/>
                </a:lnTo>
                <a:lnTo>
                  <a:pt x="3759789" y="2668851"/>
                </a:lnTo>
                <a:lnTo>
                  <a:pt x="0" y="2668851"/>
                </a:lnTo>
                <a:lnTo>
                  <a:pt x="0" y="0"/>
                </a:lnTo>
                <a:close/>
              </a:path>
            </a:pathLst>
          </a:custGeom>
          <a:blipFill>
            <a:blip r:embed="rId10"/>
            <a:stretch>
              <a:fillRect l="0" t="0" r="0" b="-40876"/>
            </a:stretch>
          </a:blipFill>
        </p:spPr>
      </p:sp>
      <p:sp>
        <p:nvSpPr>
          <p:cNvPr name="Freeform 12" id="12"/>
          <p:cNvSpPr/>
          <p:nvPr/>
        </p:nvSpPr>
        <p:spPr>
          <a:xfrm flipH="false" flipV="false" rot="0">
            <a:off x="10948474" y="5999076"/>
            <a:ext cx="2555040" cy="3259224"/>
          </a:xfrm>
          <a:custGeom>
            <a:avLst/>
            <a:gdLst/>
            <a:ahLst/>
            <a:cxnLst/>
            <a:rect r="r" b="b" t="t" l="l"/>
            <a:pathLst>
              <a:path h="3259224" w="2555040">
                <a:moveTo>
                  <a:pt x="0" y="0"/>
                </a:moveTo>
                <a:lnTo>
                  <a:pt x="2555039" y="0"/>
                </a:lnTo>
                <a:lnTo>
                  <a:pt x="2555039" y="3259224"/>
                </a:lnTo>
                <a:lnTo>
                  <a:pt x="0" y="3259224"/>
                </a:lnTo>
                <a:lnTo>
                  <a:pt x="0" y="0"/>
                </a:lnTo>
                <a:close/>
              </a:path>
            </a:pathLst>
          </a:custGeom>
          <a:blipFill>
            <a:blip r:embed="rId11"/>
            <a:stretch>
              <a:fillRect l="-24626" t="0" r="-23133" b="-15834"/>
            </a:stretch>
          </a:blipFill>
        </p:spPr>
      </p:sp>
      <p:sp>
        <p:nvSpPr>
          <p:cNvPr name="Freeform 13" id="13"/>
          <p:cNvSpPr/>
          <p:nvPr/>
        </p:nvSpPr>
        <p:spPr>
          <a:xfrm flipH="false" flipV="false" rot="0">
            <a:off x="5251085" y="5999076"/>
            <a:ext cx="3319368" cy="3319368"/>
          </a:xfrm>
          <a:custGeom>
            <a:avLst/>
            <a:gdLst/>
            <a:ahLst/>
            <a:cxnLst/>
            <a:rect r="r" b="b" t="t" l="l"/>
            <a:pathLst>
              <a:path h="3319368" w="3319368">
                <a:moveTo>
                  <a:pt x="0" y="0"/>
                </a:moveTo>
                <a:lnTo>
                  <a:pt x="3319368" y="0"/>
                </a:lnTo>
                <a:lnTo>
                  <a:pt x="3319368" y="3319368"/>
                </a:lnTo>
                <a:lnTo>
                  <a:pt x="0" y="3319368"/>
                </a:lnTo>
                <a:lnTo>
                  <a:pt x="0" y="0"/>
                </a:lnTo>
                <a:close/>
              </a:path>
            </a:pathLst>
          </a:custGeom>
          <a:blipFill>
            <a:blip r:embed="rId12"/>
            <a:stretch>
              <a:fillRect l="0" t="0" r="0" b="0"/>
            </a:stretch>
          </a:blipFill>
        </p:spPr>
      </p:sp>
      <p:sp>
        <p:nvSpPr>
          <p:cNvPr name="TextBox 14" id="14"/>
          <p:cNvSpPr txBox="true"/>
          <p:nvPr/>
        </p:nvSpPr>
        <p:spPr>
          <a:xfrm rot="0">
            <a:off x="4784487" y="-285750"/>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components used</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1511640" y="3582539"/>
            <a:ext cx="316295" cy="316295"/>
          </a:xfrm>
          <a:custGeom>
            <a:avLst/>
            <a:gdLst/>
            <a:ahLst/>
            <a:cxnLst/>
            <a:rect r="r" b="b" t="t" l="l"/>
            <a:pathLst>
              <a:path h="316295" w="316295">
                <a:moveTo>
                  <a:pt x="0" y="0"/>
                </a:moveTo>
                <a:lnTo>
                  <a:pt x="316295" y="0"/>
                </a:lnTo>
                <a:lnTo>
                  <a:pt x="316295" y="316295"/>
                </a:lnTo>
                <a:lnTo>
                  <a:pt x="0" y="3162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633244" y="2643128"/>
            <a:ext cx="13876999" cy="6105033"/>
          </a:xfrm>
          <a:prstGeom prst="rect">
            <a:avLst/>
          </a:prstGeom>
        </p:spPr>
        <p:txBody>
          <a:bodyPr anchor="t" rtlCol="false" tIns="0" lIns="0" bIns="0" rIns="0">
            <a:spAutoFit/>
          </a:bodyPr>
          <a:lstStyle/>
          <a:p>
            <a:pPr algn="just">
              <a:lnSpc>
                <a:spcPts val="4066"/>
              </a:lnSpc>
            </a:pPr>
            <a:r>
              <a:rPr lang="en-US" sz="2904">
                <a:solidFill>
                  <a:srgbClr val="D7FDFF"/>
                </a:solidFill>
                <a:latin typeface="Fira Sans"/>
                <a:ea typeface="Fira Sans"/>
                <a:cs typeface="Fira Sans"/>
                <a:sym typeface="Fira Sans"/>
              </a:rPr>
              <a:t>The vehicle’s direction depends on the distance between the outer fence and side of the vehicle.</a:t>
            </a:r>
          </a:p>
          <a:p>
            <a:pPr algn="just">
              <a:lnSpc>
                <a:spcPts val="4066"/>
              </a:lnSpc>
            </a:pPr>
            <a:r>
              <a:rPr lang="en-US" sz="2904">
                <a:solidFill>
                  <a:srgbClr val="D7FDFF"/>
                </a:solidFill>
                <a:latin typeface="Fira Sans"/>
                <a:ea typeface="Fira Sans"/>
                <a:cs typeface="Fira Sans"/>
                <a:sym typeface="Fira Sans"/>
              </a:rPr>
              <a:t>Two Ultra Sonic Sensors are attached on either side of the vehicle to measure the distances.</a:t>
            </a:r>
          </a:p>
          <a:p>
            <a:pPr algn="just">
              <a:lnSpc>
                <a:spcPts val="4066"/>
              </a:lnSpc>
            </a:pPr>
          </a:p>
          <a:p>
            <a:pPr algn="just">
              <a:lnSpc>
                <a:spcPts val="4066"/>
              </a:lnSpc>
            </a:pPr>
            <a:r>
              <a:rPr lang="en-US" sz="2904">
                <a:solidFill>
                  <a:srgbClr val="D7FDFF"/>
                </a:solidFill>
                <a:latin typeface="Fira Sans"/>
                <a:ea typeface="Fira Sans"/>
                <a:cs typeface="Fira Sans"/>
                <a:sym typeface="Fira Sans"/>
              </a:rPr>
              <a:t>Distance parameters:</a:t>
            </a:r>
          </a:p>
          <a:p>
            <a:pPr algn="just">
              <a:lnSpc>
                <a:spcPts val="4066"/>
              </a:lnSpc>
            </a:pPr>
          </a:p>
          <a:p>
            <a:pPr algn="just">
              <a:lnSpc>
                <a:spcPts val="4066"/>
              </a:lnSpc>
            </a:pPr>
            <a:r>
              <a:rPr lang="en-US" sz="2904">
                <a:solidFill>
                  <a:srgbClr val="D7FDFF"/>
                </a:solidFill>
                <a:latin typeface="Fira Sans"/>
                <a:ea typeface="Fira Sans"/>
                <a:cs typeface="Fira Sans"/>
                <a:sym typeface="Fira Sans"/>
              </a:rPr>
              <a:t>L (left side of the vehicle)</a:t>
            </a:r>
          </a:p>
          <a:p>
            <a:pPr algn="just">
              <a:lnSpc>
                <a:spcPts val="4066"/>
              </a:lnSpc>
            </a:pPr>
          </a:p>
          <a:p>
            <a:pPr algn="just">
              <a:lnSpc>
                <a:spcPts val="4066"/>
              </a:lnSpc>
            </a:pPr>
            <a:r>
              <a:rPr lang="en-US" sz="2904">
                <a:solidFill>
                  <a:srgbClr val="D7FDFF"/>
                </a:solidFill>
                <a:latin typeface="Fira Sans"/>
                <a:ea typeface="Fira Sans"/>
                <a:cs typeface="Fira Sans"/>
                <a:sym typeface="Fira Sans"/>
              </a:rPr>
              <a:t>R (right side of the vehicle)</a:t>
            </a:r>
          </a:p>
          <a:p>
            <a:pPr algn="just">
              <a:lnSpc>
                <a:spcPts val="4066"/>
              </a:lnSpc>
            </a:pPr>
          </a:p>
          <a:p>
            <a:pPr algn="just">
              <a:lnSpc>
                <a:spcPts val="4066"/>
              </a:lnSpc>
              <a:spcBef>
                <a:spcPct val="0"/>
              </a:spcBef>
            </a:pPr>
            <a:r>
              <a:rPr lang="en-US" sz="2904">
                <a:solidFill>
                  <a:srgbClr val="D7FDFF"/>
                </a:solidFill>
                <a:latin typeface="Fira Sans"/>
                <a:ea typeface="Fira Sans"/>
                <a:cs typeface="Fira Sans"/>
                <a:sym typeface="Fira Sans"/>
              </a:rPr>
              <a:t>W (width of the vehicle)</a:t>
            </a:r>
          </a:p>
        </p:txBody>
      </p:sp>
      <p:sp>
        <p:nvSpPr>
          <p:cNvPr name="Freeform 4" id="4">
            <a:extLst>
              <a:ext uri="{C183D7F6-B498-43B3-948B-1728B52AA6E4}">
                <adec:decorative xmlns:adec="http://schemas.microsoft.com/office/drawing/2017/decorative" val="1"/>
              </a:ext>
            </a:extLst>
          </p:cNvPr>
          <p:cNvSpPr/>
          <p:nvPr/>
        </p:nvSpPr>
        <p:spPr>
          <a:xfrm flipH="false" flipV="false" rot="0">
            <a:off x="-3343097" y="3582539"/>
            <a:ext cx="6258128" cy="6258128"/>
          </a:xfrm>
          <a:custGeom>
            <a:avLst/>
            <a:gdLst/>
            <a:ahLst/>
            <a:cxnLst/>
            <a:rect r="r" b="b" t="t" l="l"/>
            <a:pathLst>
              <a:path h="6258128" w="6258128">
                <a:moveTo>
                  <a:pt x="0" y="0"/>
                </a:moveTo>
                <a:lnTo>
                  <a:pt x="6258128" y="0"/>
                </a:lnTo>
                <a:lnTo>
                  <a:pt x="6258128" y="6258128"/>
                </a:lnTo>
                <a:lnTo>
                  <a:pt x="0" y="62581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false" flipV="false" rot="0">
            <a:off x="1511640" y="6216062"/>
            <a:ext cx="316295" cy="316295"/>
          </a:xfrm>
          <a:custGeom>
            <a:avLst/>
            <a:gdLst/>
            <a:ahLst/>
            <a:cxnLst/>
            <a:rect r="r" b="b" t="t" l="l"/>
            <a:pathLst>
              <a:path h="316295" w="316295">
                <a:moveTo>
                  <a:pt x="0" y="0"/>
                </a:moveTo>
                <a:lnTo>
                  <a:pt x="316295" y="0"/>
                </a:lnTo>
                <a:lnTo>
                  <a:pt x="316295" y="316294"/>
                </a:lnTo>
                <a:lnTo>
                  <a:pt x="0" y="3162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false" rot="-10800000">
            <a:off x="-857631" y="-364188"/>
            <a:ext cx="3772662" cy="4956521"/>
          </a:xfrm>
          <a:custGeom>
            <a:avLst/>
            <a:gdLst/>
            <a:ahLst/>
            <a:cxnLst/>
            <a:rect r="r" b="b" t="t" l="l"/>
            <a:pathLst>
              <a:path h="4956521" w="3772662">
                <a:moveTo>
                  <a:pt x="3772662" y="0"/>
                </a:moveTo>
                <a:lnTo>
                  <a:pt x="0" y="0"/>
                </a:lnTo>
                <a:lnTo>
                  <a:pt x="0" y="4956522"/>
                </a:lnTo>
                <a:lnTo>
                  <a:pt x="3772662" y="4956522"/>
                </a:lnTo>
                <a:lnTo>
                  <a:pt x="3772662"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0">
            <a:off x="15370413" y="-445426"/>
            <a:ext cx="7128693" cy="7128693"/>
          </a:xfrm>
          <a:custGeom>
            <a:avLst/>
            <a:gdLst/>
            <a:ahLst/>
            <a:cxnLst/>
            <a:rect r="r" b="b" t="t" l="l"/>
            <a:pathLst>
              <a:path h="7128693" w="7128693">
                <a:moveTo>
                  <a:pt x="7128693" y="0"/>
                </a:moveTo>
                <a:lnTo>
                  <a:pt x="0" y="0"/>
                </a:lnTo>
                <a:lnTo>
                  <a:pt x="0" y="7128693"/>
                </a:lnTo>
                <a:lnTo>
                  <a:pt x="7128693" y="7128693"/>
                </a:lnTo>
                <a:lnTo>
                  <a:pt x="7128693"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a:extLst>
              <a:ext uri="{C183D7F6-B498-43B3-948B-1728B52AA6E4}">
                <adec:decorative xmlns:adec="http://schemas.microsoft.com/office/drawing/2017/decorative" val="1"/>
              </a:ext>
            </a:extLst>
          </p:cNvPr>
          <p:cNvSpPr/>
          <p:nvPr/>
        </p:nvSpPr>
        <p:spPr>
          <a:xfrm flipH="true" flipV="false" rot="0">
            <a:off x="15551448" y="6691720"/>
            <a:ext cx="2736552" cy="3595280"/>
          </a:xfrm>
          <a:custGeom>
            <a:avLst/>
            <a:gdLst/>
            <a:ahLst/>
            <a:cxnLst/>
            <a:rect r="r" b="b" t="t" l="l"/>
            <a:pathLst>
              <a:path h="3595280" w="2736552">
                <a:moveTo>
                  <a:pt x="2736552" y="0"/>
                </a:moveTo>
                <a:lnTo>
                  <a:pt x="0" y="0"/>
                </a:lnTo>
                <a:lnTo>
                  <a:pt x="0" y="3595280"/>
                </a:lnTo>
                <a:lnTo>
                  <a:pt x="2736552" y="3595280"/>
                </a:lnTo>
                <a:lnTo>
                  <a:pt x="2736552" y="0"/>
                </a:lnTo>
                <a:close/>
              </a:path>
            </a:pathLst>
          </a:custGeom>
          <a:blipFill>
            <a:blip r:embed="rId8">
              <a:extLst>
                <a:ext uri="{96DAC541-7B7A-43D3-8B79-37D633B846F1}">
                  <asvg:svgBlip xmlns:asvg="http://schemas.microsoft.com/office/drawing/2016/SVG/main" r:embed="rId9"/>
                </a:ext>
              </a:extLst>
            </a:blip>
            <a:stretch>
              <a:fillRect l="0" t="0" r="0" b="0"/>
            </a:stretch>
          </a:blipFill>
        </p:spPr>
      </p:sp>
      <p:pic>
        <p:nvPicPr>
          <p:cNvPr name="Picture 10" id="10"/>
          <p:cNvPicPr>
            <a:picLocks noChangeAspect="true"/>
          </p:cNvPicPr>
          <p:nvPr/>
        </p:nvPicPr>
        <p:blipFill>
          <a:blip r:embed="rId10"/>
          <a:srcRect l="0" t="0" r="0" b="0"/>
          <a:stretch>
            <a:fillRect/>
          </a:stretch>
        </p:blipFill>
        <p:spPr>
          <a:xfrm flipH="false" flipV="false" rot="0">
            <a:off x="10198100" y="5724219"/>
            <a:ext cx="6159541" cy="2740996"/>
          </a:xfrm>
          <a:prstGeom prst="rect">
            <a:avLst/>
          </a:prstGeom>
        </p:spPr>
      </p:pic>
      <p:sp>
        <p:nvSpPr>
          <p:cNvPr name="TextBox 11" id="11"/>
          <p:cNvSpPr txBox="true"/>
          <p:nvPr/>
        </p:nvSpPr>
        <p:spPr>
          <a:xfrm rot="0">
            <a:off x="4784487" y="1066323"/>
            <a:ext cx="8719027" cy="1402671"/>
          </a:xfrm>
          <a:prstGeom prst="rect">
            <a:avLst/>
          </a:prstGeom>
        </p:spPr>
        <p:txBody>
          <a:bodyPr anchor="t" rtlCol="false" tIns="0" lIns="0" bIns="0" rIns="0">
            <a:spAutoFit/>
          </a:bodyPr>
          <a:lstStyle/>
          <a:p>
            <a:pPr algn="ctr">
              <a:lnSpc>
                <a:spcPts val="10296"/>
              </a:lnSpc>
              <a:spcBef>
                <a:spcPct val="0"/>
              </a:spcBef>
            </a:pPr>
            <a:r>
              <a:rPr lang="en-US" sz="7354">
                <a:solidFill>
                  <a:srgbClr val="D7FDFF"/>
                </a:solidFill>
                <a:latin typeface="Alegreya Sans SC"/>
                <a:ea typeface="Alegreya Sans SC"/>
                <a:cs typeface="Alegreya Sans SC"/>
                <a:sym typeface="Alegreya Sans SC"/>
              </a:rPr>
              <a:t>working principle</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754530" y="3592877"/>
            <a:ext cx="11239803" cy="5170170"/>
          </a:xfrm>
          <a:prstGeom prst="rect">
            <a:avLst/>
          </a:prstGeom>
        </p:spPr>
        <p:txBody>
          <a:bodyPr anchor="t" rtlCol="false" tIns="0" lIns="0" bIns="0" rIns="0">
            <a:spAutoFit/>
          </a:bodyPr>
          <a:lstStyle/>
          <a:p>
            <a:pPr algn="just">
              <a:lnSpc>
                <a:spcPts val="5880"/>
              </a:lnSpc>
            </a:pPr>
            <a:r>
              <a:rPr lang="en-US" sz="4200">
                <a:solidFill>
                  <a:srgbClr val="D7FDFF"/>
                </a:solidFill>
                <a:latin typeface="Fira Sans"/>
                <a:ea typeface="Fira Sans"/>
                <a:cs typeface="Fira Sans"/>
                <a:sym typeface="Fira Sans"/>
              </a:rPr>
              <a:t>On the straight path, these distance parameters would not change.</a:t>
            </a:r>
          </a:p>
          <a:p>
            <a:pPr algn="just">
              <a:lnSpc>
                <a:spcPts val="5880"/>
              </a:lnSpc>
              <a:spcBef>
                <a:spcPct val="0"/>
              </a:spcBef>
            </a:pPr>
            <a:r>
              <a:rPr lang="en-US" sz="4200">
                <a:solidFill>
                  <a:srgbClr val="D7FDFF"/>
                </a:solidFill>
                <a:latin typeface="Fira Sans"/>
                <a:ea typeface="Fira Sans"/>
                <a:cs typeface="Fira Sans"/>
                <a:sym typeface="Fira Sans"/>
              </a:rPr>
              <a:t>A central processor takes these parameters from sensors, processes the data. As these parameters would not change, it assumes the path is straight and would not change the direction</a:t>
            </a:r>
          </a:p>
        </p:txBody>
      </p:sp>
      <p:sp>
        <p:nvSpPr>
          <p:cNvPr name="TextBox 3" id="3"/>
          <p:cNvSpPr txBox="true"/>
          <p:nvPr/>
        </p:nvSpPr>
        <p:spPr>
          <a:xfrm rot="0">
            <a:off x="1754530" y="1104205"/>
            <a:ext cx="10851425" cy="1744005"/>
          </a:xfrm>
          <a:prstGeom prst="rect">
            <a:avLst/>
          </a:prstGeom>
        </p:spPr>
        <p:txBody>
          <a:bodyPr anchor="t" rtlCol="false" tIns="0" lIns="0" bIns="0" rIns="0">
            <a:spAutoFit/>
          </a:bodyPr>
          <a:lstStyle/>
          <a:p>
            <a:pPr algn="ctr">
              <a:lnSpc>
                <a:spcPts val="12814"/>
              </a:lnSpc>
              <a:spcBef>
                <a:spcPct val="0"/>
              </a:spcBef>
            </a:pPr>
            <a:r>
              <a:rPr lang="en-US" b="true" sz="9153">
                <a:solidFill>
                  <a:srgbClr val="D7FDFF"/>
                </a:solidFill>
                <a:latin typeface="Alegreya Sans SC Bold"/>
                <a:ea typeface="Alegreya Sans SC Bold"/>
                <a:cs typeface="Alegreya Sans SC Bold"/>
                <a:sym typeface="Alegreya Sans SC Bold"/>
              </a:rPr>
              <a:t>straight path</a:t>
            </a:r>
          </a:p>
        </p:txBody>
      </p:sp>
      <p:sp>
        <p:nvSpPr>
          <p:cNvPr name="Freeform 4" id="4">
            <a:extLst>
              <a:ext uri="{C183D7F6-B498-43B3-948B-1728B52AA6E4}">
                <adec:decorative xmlns:adec="http://schemas.microsoft.com/office/drawing/2017/decorative" val="1"/>
              </a:ext>
            </a:extLst>
          </p:cNvPr>
          <p:cNvSpPr/>
          <p:nvPr/>
        </p:nvSpPr>
        <p:spPr>
          <a:xfrm flipH="false" flipV="false" rot="0">
            <a:off x="-1028700" y="7017989"/>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false" flipV="true" rot="0">
            <a:off x="1222889" y="-387411"/>
            <a:ext cx="2567706" cy="3373451"/>
          </a:xfrm>
          <a:custGeom>
            <a:avLst/>
            <a:gdLst/>
            <a:ahLst/>
            <a:cxnLst/>
            <a:rect r="r" b="b" t="t" l="l"/>
            <a:pathLst>
              <a:path h="3373451" w="2567706">
                <a:moveTo>
                  <a:pt x="0" y="3373452"/>
                </a:moveTo>
                <a:lnTo>
                  <a:pt x="2567706" y="3373452"/>
                </a:lnTo>
                <a:lnTo>
                  <a:pt x="2567706" y="0"/>
                </a:lnTo>
                <a:lnTo>
                  <a:pt x="0" y="0"/>
                </a:lnTo>
                <a:lnTo>
                  <a:pt x="0" y="337345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false" rot="-10800000">
            <a:off x="-984969" y="1914606"/>
            <a:ext cx="3274057" cy="4301455"/>
          </a:xfrm>
          <a:custGeom>
            <a:avLst/>
            <a:gdLst/>
            <a:ahLst/>
            <a:cxnLst/>
            <a:rect r="r" b="b" t="t" l="l"/>
            <a:pathLst>
              <a:path h="4301455" w="3274057">
                <a:moveTo>
                  <a:pt x="3274057" y="0"/>
                </a:moveTo>
                <a:lnTo>
                  <a:pt x="0" y="0"/>
                </a:lnTo>
                <a:lnTo>
                  <a:pt x="0" y="4301456"/>
                </a:lnTo>
                <a:lnTo>
                  <a:pt x="3274057" y="4301456"/>
                </a:lnTo>
                <a:lnTo>
                  <a:pt x="3274057"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false" flipV="true" rot="-10800000">
            <a:off x="14786756" y="7403374"/>
            <a:ext cx="2582789" cy="3393268"/>
          </a:xfrm>
          <a:custGeom>
            <a:avLst/>
            <a:gdLst/>
            <a:ahLst/>
            <a:cxnLst/>
            <a:rect r="r" b="b" t="t" l="l"/>
            <a:pathLst>
              <a:path h="3393268" w="2582789">
                <a:moveTo>
                  <a:pt x="0" y="3393267"/>
                </a:moveTo>
                <a:lnTo>
                  <a:pt x="2582789" y="3393267"/>
                </a:lnTo>
                <a:lnTo>
                  <a:pt x="2582789" y="0"/>
                </a:lnTo>
                <a:lnTo>
                  <a:pt x="0" y="0"/>
                </a:lnTo>
                <a:lnTo>
                  <a:pt x="0" y="339326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a:extLst>
              <a:ext uri="{C183D7F6-B498-43B3-948B-1728B52AA6E4}">
                <adec:decorative xmlns:adec="http://schemas.microsoft.com/office/drawing/2017/decorative" val="1"/>
              </a:ext>
            </a:extLst>
          </p:cNvPr>
          <p:cNvSpPr/>
          <p:nvPr/>
        </p:nvSpPr>
        <p:spPr>
          <a:xfrm flipH="true" flipV="false" rot="0">
            <a:off x="16078150" y="6216062"/>
            <a:ext cx="3293290" cy="4326723"/>
          </a:xfrm>
          <a:custGeom>
            <a:avLst/>
            <a:gdLst/>
            <a:ahLst/>
            <a:cxnLst/>
            <a:rect r="r" b="b" t="t" l="l"/>
            <a:pathLst>
              <a:path h="4326723" w="3293290">
                <a:moveTo>
                  <a:pt x="3293290" y="0"/>
                </a:moveTo>
                <a:lnTo>
                  <a:pt x="0" y="0"/>
                </a:lnTo>
                <a:lnTo>
                  <a:pt x="0" y="4326722"/>
                </a:lnTo>
                <a:lnTo>
                  <a:pt x="3293290" y="4326722"/>
                </a:lnTo>
                <a:lnTo>
                  <a:pt x="329329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3463289" y="1456630"/>
            <a:ext cx="3796011" cy="5421721"/>
          </a:xfrm>
          <a:custGeom>
            <a:avLst/>
            <a:gdLst/>
            <a:ahLst/>
            <a:cxnLst/>
            <a:rect r="r" b="b" t="t" l="l"/>
            <a:pathLst>
              <a:path h="5421721" w="3796011">
                <a:moveTo>
                  <a:pt x="0" y="0"/>
                </a:moveTo>
                <a:lnTo>
                  <a:pt x="3796011" y="0"/>
                </a:lnTo>
                <a:lnTo>
                  <a:pt x="3796011" y="5421721"/>
                </a:lnTo>
                <a:lnTo>
                  <a:pt x="0" y="5421721"/>
                </a:lnTo>
                <a:lnTo>
                  <a:pt x="0" y="0"/>
                </a:lnTo>
                <a:close/>
              </a:path>
            </a:pathLst>
          </a:custGeom>
          <a:blipFill>
            <a:blip r:embed="rId6"/>
            <a:stretch>
              <a:fillRect l="0" t="0" r="0" b="0"/>
            </a:stretch>
          </a:blipFill>
        </p:spPr>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222889" y="2909841"/>
            <a:ext cx="11151663" cy="6835140"/>
          </a:xfrm>
          <a:prstGeom prst="rect">
            <a:avLst/>
          </a:prstGeom>
        </p:spPr>
        <p:txBody>
          <a:bodyPr anchor="t" rtlCol="false" tIns="0" lIns="0" bIns="0" rIns="0">
            <a:spAutoFit/>
          </a:bodyPr>
          <a:lstStyle/>
          <a:p>
            <a:pPr algn="just">
              <a:lnSpc>
                <a:spcPts val="5459"/>
              </a:lnSpc>
            </a:pPr>
            <a:r>
              <a:rPr lang="en-US" sz="3900">
                <a:solidFill>
                  <a:srgbClr val="D7FDFF"/>
                </a:solidFill>
                <a:latin typeface="Fira Sans"/>
                <a:ea typeface="Fira Sans"/>
                <a:cs typeface="Fira Sans"/>
                <a:sym typeface="Fira Sans"/>
              </a:rPr>
              <a:t>Turning to Left side:</a:t>
            </a:r>
          </a:p>
          <a:p>
            <a:pPr algn="just">
              <a:lnSpc>
                <a:spcPts val="5459"/>
              </a:lnSpc>
            </a:pPr>
          </a:p>
          <a:p>
            <a:pPr algn="just">
              <a:lnSpc>
                <a:spcPts val="5459"/>
              </a:lnSpc>
            </a:pPr>
            <a:r>
              <a:rPr lang="en-US" sz="3900">
                <a:solidFill>
                  <a:srgbClr val="D7FDFF"/>
                </a:solidFill>
                <a:latin typeface="Fira Sans"/>
                <a:ea typeface="Fira Sans"/>
                <a:cs typeface="Fira Sans"/>
                <a:sym typeface="Fira Sans"/>
              </a:rPr>
              <a:t>As the path turns to the left, the left-side distance increases and the right-side distance decreases.</a:t>
            </a:r>
          </a:p>
          <a:p>
            <a:pPr algn="just">
              <a:lnSpc>
                <a:spcPts val="5459"/>
              </a:lnSpc>
            </a:pPr>
            <a:r>
              <a:rPr lang="en-US" sz="3900">
                <a:solidFill>
                  <a:srgbClr val="D7FDFF"/>
                </a:solidFill>
                <a:latin typeface="Fira Sans"/>
                <a:ea typeface="Fira Sans"/>
                <a:cs typeface="Fira Sans"/>
                <a:sym typeface="Fira Sans"/>
              </a:rPr>
              <a:t>The processor calculates the amount of angle needed to rotate to maintain the vehicle on the path.</a:t>
            </a:r>
          </a:p>
          <a:p>
            <a:pPr algn="just">
              <a:lnSpc>
                <a:spcPts val="5459"/>
              </a:lnSpc>
              <a:spcBef>
                <a:spcPct val="0"/>
              </a:spcBef>
            </a:pPr>
            <a:r>
              <a:rPr lang="en-US" sz="3900">
                <a:solidFill>
                  <a:srgbClr val="D7FDFF"/>
                </a:solidFill>
                <a:latin typeface="Fira Sans"/>
                <a:ea typeface="Fira Sans"/>
                <a:cs typeface="Fira Sans"/>
                <a:sym typeface="Fira Sans"/>
              </a:rPr>
              <a:t>This information is sent to the servo motor. It changes the direction of the vehicle.</a:t>
            </a:r>
          </a:p>
        </p:txBody>
      </p:sp>
      <p:sp>
        <p:nvSpPr>
          <p:cNvPr name="TextBox 3" id="3"/>
          <p:cNvSpPr txBox="true"/>
          <p:nvPr/>
        </p:nvSpPr>
        <p:spPr>
          <a:xfrm rot="0">
            <a:off x="4965700" y="1013565"/>
            <a:ext cx="8719027" cy="1403873"/>
          </a:xfrm>
          <a:prstGeom prst="rect">
            <a:avLst/>
          </a:prstGeom>
        </p:spPr>
        <p:txBody>
          <a:bodyPr anchor="t" rtlCol="false" tIns="0" lIns="0" bIns="0" rIns="0">
            <a:spAutoFit/>
          </a:bodyPr>
          <a:lstStyle/>
          <a:p>
            <a:pPr algn="ctr">
              <a:lnSpc>
                <a:spcPts val="10296"/>
              </a:lnSpc>
              <a:spcBef>
                <a:spcPct val="0"/>
              </a:spcBef>
            </a:pPr>
            <a:r>
              <a:rPr lang="en-US" b="true" sz="7354">
                <a:solidFill>
                  <a:srgbClr val="D7FDFF"/>
                </a:solidFill>
                <a:latin typeface="Alegreya Sans SC Bold"/>
                <a:ea typeface="Alegreya Sans SC Bold"/>
                <a:cs typeface="Alegreya Sans SC Bold"/>
                <a:sym typeface="Alegreya Sans SC Bold"/>
              </a:rPr>
              <a:t>curved path</a:t>
            </a:r>
          </a:p>
        </p:txBody>
      </p:sp>
      <p:sp>
        <p:nvSpPr>
          <p:cNvPr name="Freeform 4" id="4">
            <a:extLst>
              <a:ext uri="{C183D7F6-B498-43B3-948B-1728B52AA6E4}">
                <adec:decorative xmlns:adec="http://schemas.microsoft.com/office/drawing/2017/decorative" val="1"/>
              </a:ext>
            </a:extLst>
          </p:cNvPr>
          <p:cNvSpPr/>
          <p:nvPr/>
        </p:nvSpPr>
        <p:spPr>
          <a:xfrm flipH="false" flipV="true" rot="0">
            <a:off x="1222889" y="-387411"/>
            <a:ext cx="2567706" cy="3373451"/>
          </a:xfrm>
          <a:custGeom>
            <a:avLst/>
            <a:gdLst/>
            <a:ahLst/>
            <a:cxnLst/>
            <a:rect r="r" b="b" t="t" l="l"/>
            <a:pathLst>
              <a:path h="3373451" w="2567706">
                <a:moveTo>
                  <a:pt x="0" y="3373452"/>
                </a:moveTo>
                <a:lnTo>
                  <a:pt x="2567706" y="3373452"/>
                </a:lnTo>
                <a:lnTo>
                  <a:pt x="2567706" y="0"/>
                </a:lnTo>
                <a:lnTo>
                  <a:pt x="0" y="0"/>
                </a:lnTo>
                <a:lnTo>
                  <a:pt x="0" y="337345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true" flipV="false" rot="-10800000">
            <a:off x="-938529" y="0"/>
            <a:ext cx="3274057" cy="4301455"/>
          </a:xfrm>
          <a:custGeom>
            <a:avLst/>
            <a:gdLst/>
            <a:ahLst/>
            <a:cxnLst/>
            <a:rect r="r" b="b" t="t" l="l"/>
            <a:pathLst>
              <a:path h="4301455" w="3274057">
                <a:moveTo>
                  <a:pt x="3274058" y="0"/>
                </a:moveTo>
                <a:lnTo>
                  <a:pt x="0" y="0"/>
                </a:lnTo>
                <a:lnTo>
                  <a:pt x="0" y="4301455"/>
                </a:lnTo>
                <a:lnTo>
                  <a:pt x="3274058" y="4301455"/>
                </a:lnTo>
                <a:lnTo>
                  <a:pt x="327405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false" flipV="true" rot="-10800000">
            <a:off x="14786756" y="7403374"/>
            <a:ext cx="2582789" cy="3393268"/>
          </a:xfrm>
          <a:custGeom>
            <a:avLst/>
            <a:gdLst/>
            <a:ahLst/>
            <a:cxnLst/>
            <a:rect r="r" b="b" t="t" l="l"/>
            <a:pathLst>
              <a:path h="3393268" w="2582789">
                <a:moveTo>
                  <a:pt x="0" y="3393267"/>
                </a:moveTo>
                <a:lnTo>
                  <a:pt x="2582789" y="3393267"/>
                </a:lnTo>
                <a:lnTo>
                  <a:pt x="2582789" y="0"/>
                </a:lnTo>
                <a:lnTo>
                  <a:pt x="0" y="0"/>
                </a:lnTo>
                <a:lnTo>
                  <a:pt x="0" y="339326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a:extLst>
              <a:ext uri="{C183D7F6-B498-43B3-948B-1728B52AA6E4}">
                <adec:decorative xmlns:adec="http://schemas.microsoft.com/office/drawing/2017/decorative" val="1"/>
              </a:ext>
            </a:extLst>
          </p:cNvPr>
          <p:cNvSpPr/>
          <p:nvPr/>
        </p:nvSpPr>
        <p:spPr>
          <a:xfrm flipH="true" flipV="false" rot="0">
            <a:off x="16078150" y="6216062"/>
            <a:ext cx="3293290" cy="4326723"/>
          </a:xfrm>
          <a:custGeom>
            <a:avLst/>
            <a:gdLst/>
            <a:ahLst/>
            <a:cxnLst/>
            <a:rect r="r" b="b" t="t" l="l"/>
            <a:pathLst>
              <a:path h="4326723" w="3293290">
                <a:moveTo>
                  <a:pt x="3293290" y="0"/>
                </a:moveTo>
                <a:lnTo>
                  <a:pt x="0" y="0"/>
                </a:lnTo>
                <a:lnTo>
                  <a:pt x="0" y="4326722"/>
                </a:lnTo>
                <a:lnTo>
                  <a:pt x="3293290" y="4326722"/>
                </a:lnTo>
                <a:lnTo>
                  <a:pt x="329329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2864861" y="3400013"/>
            <a:ext cx="4859934" cy="3486974"/>
          </a:xfrm>
          <a:custGeom>
            <a:avLst/>
            <a:gdLst/>
            <a:ahLst/>
            <a:cxnLst/>
            <a:rect r="r" b="b" t="t" l="l"/>
            <a:pathLst>
              <a:path h="3486974" w="4859934">
                <a:moveTo>
                  <a:pt x="0" y="0"/>
                </a:moveTo>
                <a:lnTo>
                  <a:pt x="4859934" y="0"/>
                </a:lnTo>
                <a:lnTo>
                  <a:pt x="4859934" y="3486974"/>
                </a:lnTo>
                <a:lnTo>
                  <a:pt x="0" y="3486974"/>
                </a:lnTo>
                <a:lnTo>
                  <a:pt x="0" y="0"/>
                </a:lnTo>
                <a:close/>
              </a:path>
            </a:pathLst>
          </a:custGeom>
          <a:blipFill>
            <a:blip r:embed="rId4"/>
            <a:stretch>
              <a:fillRect l="0" t="0" r="0" b="0"/>
            </a:stretch>
          </a:blipFill>
        </p:spPr>
      </p:sp>
    </p:spTree>
  </p:cSld>
  <p:clrMapOvr>
    <a:masterClrMapping/>
  </p:clrMapOvr>
  <p:transition spd="slow">
    <p:wipe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a:extLst>
              <a:ext uri="{C183D7F6-B498-43B3-948B-1728B52AA6E4}">
                <adec:decorative xmlns:adec="http://schemas.microsoft.com/office/drawing/2017/decorative" val="1"/>
              </a:ext>
            </a:extLst>
          </p:cNvPr>
          <p:cNvSpPr/>
          <p:nvPr/>
        </p:nvSpPr>
        <p:spPr>
          <a:xfrm flipH="false" flipV="false" rot="0">
            <a:off x="0" y="6683267"/>
            <a:ext cx="18288000" cy="4164037"/>
          </a:xfrm>
          <a:custGeom>
            <a:avLst/>
            <a:gdLst/>
            <a:ahLst/>
            <a:cxnLst/>
            <a:rect r="r" b="b" t="t" l="l"/>
            <a:pathLst>
              <a:path h="4164037" w="18288000">
                <a:moveTo>
                  <a:pt x="0" y="0"/>
                </a:moveTo>
                <a:lnTo>
                  <a:pt x="18288000" y="0"/>
                </a:lnTo>
                <a:lnTo>
                  <a:pt x="18288000" y="4164037"/>
                </a:lnTo>
                <a:lnTo>
                  <a:pt x="0" y="41640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a:extLst>
              <a:ext uri="{C183D7F6-B498-43B3-948B-1728B52AA6E4}">
                <adec:decorative xmlns:adec="http://schemas.microsoft.com/office/drawing/2017/decorative" val="1"/>
              </a:ext>
            </a:extLst>
          </p:cNvPr>
          <p:cNvSpPr/>
          <p:nvPr/>
        </p:nvSpPr>
        <p:spPr>
          <a:xfrm flipH="true" flipV="true" rot="-10800000">
            <a:off x="197558" y="7980538"/>
            <a:ext cx="2182042" cy="2866766"/>
          </a:xfrm>
          <a:custGeom>
            <a:avLst/>
            <a:gdLst/>
            <a:ahLst/>
            <a:cxnLst/>
            <a:rect r="r" b="b" t="t" l="l"/>
            <a:pathLst>
              <a:path h="2866766" w="2182042">
                <a:moveTo>
                  <a:pt x="2182042" y="2866766"/>
                </a:moveTo>
                <a:lnTo>
                  <a:pt x="0" y="2866766"/>
                </a:lnTo>
                <a:lnTo>
                  <a:pt x="0" y="0"/>
                </a:lnTo>
                <a:lnTo>
                  <a:pt x="2182042" y="0"/>
                </a:lnTo>
                <a:lnTo>
                  <a:pt x="2182042" y="286676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a:extLst>
              <a:ext uri="{C183D7F6-B498-43B3-948B-1728B52AA6E4}">
                <adec:decorative xmlns:adec="http://schemas.microsoft.com/office/drawing/2017/decorative" val="1"/>
              </a:ext>
            </a:extLst>
          </p:cNvPr>
          <p:cNvSpPr/>
          <p:nvPr/>
        </p:nvSpPr>
        <p:spPr>
          <a:xfrm flipH="true" flipV="true" rot="0">
            <a:off x="-1091021" y="5898520"/>
            <a:ext cx="2182042" cy="2866766"/>
          </a:xfrm>
          <a:custGeom>
            <a:avLst/>
            <a:gdLst/>
            <a:ahLst/>
            <a:cxnLst/>
            <a:rect r="r" b="b" t="t" l="l"/>
            <a:pathLst>
              <a:path h="2866766" w="2182042">
                <a:moveTo>
                  <a:pt x="2182042" y="2866766"/>
                </a:moveTo>
                <a:lnTo>
                  <a:pt x="0" y="2866766"/>
                </a:lnTo>
                <a:lnTo>
                  <a:pt x="0" y="0"/>
                </a:lnTo>
                <a:lnTo>
                  <a:pt x="2182042" y="0"/>
                </a:lnTo>
                <a:lnTo>
                  <a:pt x="2182042" y="286676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a:extLst>
              <a:ext uri="{C183D7F6-B498-43B3-948B-1728B52AA6E4}">
                <adec:decorative xmlns:adec="http://schemas.microsoft.com/office/drawing/2017/decorative" val="1"/>
              </a:ext>
            </a:extLst>
          </p:cNvPr>
          <p:cNvSpPr/>
          <p:nvPr/>
        </p:nvSpPr>
        <p:spPr>
          <a:xfrm flipH="true" flipV="true" rot="-10800000">
            <a:off x="15948921" y="1028700"/>
            <a:ext cx="2182042" cy="2866766"/>
          </a:xfrm>
          <a:custGeom>
            <a:avLst/>
            <a:gdLst/>
            <a:ahLst/>
            <a:cxnLst/>
            <a:rect r="r" b="b" t="t" l="l"/>
            <a:pathLst>
              <a:path h="2866766" w="2182042">
                <a:moveTo>
                  <a:pt x="2182042" y="2866766"/>
                </a:moveTo>
                <a:lnTo>
                  <a:pt x="0" y="2866766"/>
                </a:lnTo>
                <a:lnTo>
                  <a:pt x="0" y="0"/>
                </a:lnTo>
                <a:lnTo>
                  <a:pt x="2182042" y="0"/>
                </a:lnTo>
                <a:lnTo>
                  <a:pt x="2182042" y="286676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a:extLst>
              <a:ext uri="{C183D7F6-B498-43B3-948B-1728B52AA6E4}">
                <adec:decorative xmlns:adec="http://schemas.microsoft.com/office/drawing/2017/decorative" val="1"/>
              </a:ext>
            </a:extLst>
          </p:cNvPr>
          <p:cNvSpPr/>
          <p:nvPr/>
        </p:nvSpPr>
        <p:spPr>
          <a:xfrm flipH="true" flipV="true" rot="0">
            <a:off x="14693446" y="154379"/>
            <a:ext cx="2182042" cy="2866766"/>
          </a:xfrm>
          <a:custGeom>
            <a:avLst/>
            <a:gdLst/>
            <a:ahLst/>
            <a:cxnLst/>
            <a:rect r="r" b="b" t="t" l="l"/>
            <a:pathLst>
              <a:path h="2866766" w="2182042">
                <a:moveTo>
                  <a:pt x="2182042" y="2866765"/>
                </a:moveTo>
                <a:lnTo>
                  <a:pt x="0" y="2866765"/>
                </a:lnTo>
                <a:lnTo>
                  <a:pt x="0" y="0"/>
                </a:lnTo>
                <a:lnTo>
                  <a:pt x="2182042" y="0"/>
                </a:lnTo>
                <a:lnTo>
                  <a:pt x="2182042" y="2866765"/>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264242" y="4132354"/>
            <a:ext cx="4297595" cy="4128620"/>
          </a:xfrm>
          <a:custGeom>
            <a:avLst/>
            <a:gdLst/>
            <a:ahLst/>
            <a:cxnLst/>
            <a:rect r="r" b="b" t="t" l="l"/>
            <a:pathLst>
              <a:path h="4128620" w="4297595">
                <a:moveTo>
                  <a:pt x="0" y="0"/>
                </a:moveTo>
                <a:lnTo>
                  <a:pt x="4297595" y="0"/>
                </a:lnTo>
                <a:lnTo>
                  <a:pt x="4297595" y="4128620"/>
                </a:lnTo>
                <a:lnTo>
                  <a:pt x="0" y="4128620"/>
                </a:lnTo>
                <a:lnTo>
                  <a:pt x="0" y="0"/>
                </a:lnTo>
                <a:close/>
              </a:path>
            </a:pathLst>
          </a:custGeom>
          <a:blipFill>
            <a:blip r:embed="rId6"/>
            <a:stretch>
              <a:fillRect l="0" t="0" r="0" b="0"/>
            </a:stretch>
          </a:blipFill>
        </p:spPr>
      </p:sp>
      <p:sp>
        <p:nvSpPr>
          <p:cNvPr name="TextBox 8" id="8"/>
          <p:cNvSpPr txBox="true"/>
          <p:nvPr/>
        </p:nvSpPr>
        <p:spPr>
          <a:xfrm rot="0">
            <a:off x="2379600" y="1757050"/>
            <a:ext cx="10293104" cy="8206740"/>
          </a:xfrm>
          <a:prstGeom prst="rect">
            <a:avLst/>
          </a:prstGeom>
        </p:spPr>
        <p:txBody>
          <a:bodyPr anchor="t" rtlCol="false" tIns="0" lIns="0" bIns="0" rIns="0">
            <a:spAutoFit/>
          </a:bodyPr>
          <a:lstStyle/>
          <a:p>
            <a:pPr algn="just">
              <a:lnSpc>
                <a:spcPts val="5459"/>
              </a:lnSpc>
            </a:pPr>
            <a:r>
              <a:rPr lang="en-US" sz="3900" b="true">
                <a:solidFill>
                  <a:srgbClr val="D7FDFF"/>
                </a:solidFill>
                <a:latin typeface="Fira Sans Bold"/>
                <a:ea typeface="Fira Sans Bold"/>
                <a:cs typeface="Fira Sans Bold"/>
                <a:sym typeface="Fira Sans Bold"/>
              </a:rPr>
              <a:t>Turning to Right side:</a:t>
            </a:r>
          </a:p>
          <a:p>
            <a:pPr algn="just">
              <a:lnSpc>
                <a:spcPts val="5459"/>
              </a:lnSpc>
            </a:pPr>
          </a:p>
          <a:p>
            <a:pPr algn="just">
              <a:lnSpc>
                <a:spcPts val="5459"/>
              </a:lnSpc>
            </a:pPr>
            <a:r>
              <a:rPr lang="en-US" sz="3900" b="true">
                <a:solidFill>
                  <a:srgbClr val="D7FDFF"/>
                </a:solidFill>
                <a:latin typeface="Fira Sans Bold"/>
                <a:ea typeface="Fira Sans Bold"/>
                <a:cs typeface="Fira Sans Bold"/>
                <a:sym typeface="Fira Sans Bold"/>
              </a:rPr>
              <a:t>As the path turns to the right, the left-side distance decreases and the right-side distance increases.</a:t>
            </a:r>
          </a:p>
          <a:p>
            <a:pPr algn="just">
              <a:lnSpc>
                <a:spcPts val="5459"/>
              </a:lnSpc>
            </a:pPr>
            <a:r>
              <a:rPr lang="en-US" sz="3900" b="true">
                <a:solidFill>
                  <a:srgbClr val="D7FDFF"/>
                </a:solidFill>
                <a:latin typeface="Fira Sans Bold"/>
                <a:ea typeface="Fira Sans Bold"/>
                <a:cs typeface="Fira Sans Bold"/>
                <a:sym typeface="Fira Sans Bold"/>
              </a:rPr>
              <a:t>So, the angle calculated by the processor will be less than the right angle in a counterclockwise direction.</a:t>
            </a:r>
          </a:p>
          <a:p>
            <a:pPr algn="just">
              <a:lnSpc>
                <a:spcPts val="5459"/>
              </a:lnSpc>
              <a:spcBef>
                <a:spcPct val="0"/>
              </a:spcBef>
            </a:pPr>
            <a:r>
              <a:rPr lang="en-US" b="true" sz="3900">
                <a:solidFill>
                  <a:srgbClr val="D7FDFF"/>
                </a:solidFill>
                <a:latin typeface="Fira Sans Bold"/>
                <a:ea typeface="Fira Sans Bold"/>
                <a:cs typeface="Fira Sans Bold"/>
                <a:sym typeface="Fira Sans Bold"/>
              </a:rPr>
              <a:t>The degree of the angle depends on the amount of change in the parameters. The car width never changes, only the left and right parameters will change.</a:t>
            </a:r>
          </a:p>
        </p:txBody>
      </p:sp>
      <p:sp>
        <p:nvSpPr>
          <p:cNvPr name="TextBox 9" id="9"/>
          <p:cNvSpPr txBox="true"/>
          <p:nvPr/>
        </p:nvSpPr>
        <p:spPr>
          <a:xfrm rot="0">
            <a:off x="4545215" y="126739"/>
            <a:ext cx="8719027" cy="1681481"/>
          </a:xfrm>
          <a:prstGeom prst="rect">
            <a:avLst/>
          </a:prstGeom>
        </p:spPr>
        <p:txBody>
          <a:bodyPr anchor="t" rtlCol="false" tIns="0" lIns="0" bIns="0" rIns="0">
            <a:spAutoFit/>
          </a:bodyPr>
          <a:lstStyle/>
          <a:p>
            <a:pPr algn="ctr">
              <a:lnSpc>
                <a:spcPts val="12319"/>
              </a:lnSpc>
              <a:spcBef>
                <a:spcPct val="0"/>
              </a:spcBef>
            </a:pPr>
            <a:r>
              <a:rPr lang="en-US" b="true" sz="8799">
                <a:solidFill>
                  <a:srgbClr val="D7FDFF"/>
                </a:solidFill>
                <a:latin typeface="Alegreya Sans SC Bold"/>
                <a:ea typeface="Alegreya Sans SC Bold"/>
                <a:cs typeface="Alegreya Sans SC Bold"/>
                <a:sym typeface="Alegreya Sans SC Bold"/>
              </a:rPr>
              <a:t>curved path</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DAGjCPK2x9M</dc:identifier>
  <dcterms:modified xsi:type="dcterms:W3CDTF">2011-08-01T06:04:30Z</dcterms:modified>
  <cp:revision>1</cp:revision>
  <dc:title>Tharun NV[124CS0067] ▪︎ Tharun B[124CS0088] ▪︎ Hasini[124CS0086] ▪︎ Nikhil[524EC0015] ▪︎ Siddhartha[124AD0053]</dc:title>
</cp:coreProperties>
</file>