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9AAEB7-64AA-4500-96FE-BB92A57ACC5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4366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23183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194780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15361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9AAEB7-64AA-4500-96FE-BB92A57ACC5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206837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9AAEB7-64AA-4500-96FE-BB92A57ACC5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291249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9AAEB7-64AA-4500-96FE-BB92A57ACC5A}"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52278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9AAEB7-64AA-4500-96FE-BB92A57ACC5A}"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391049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AAEB7-64AA-4500-96FE-BB92A57ACC5A}"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19537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9AAEB7-64AA-4500-96FE-BB92A57ACC5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94658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9AAEB7-64AA-4500-96FE-BB92A57ACC5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t>‹#›</a:t>
            </a:fld>
            <a:endParaRPr lang="en-US"/>
          </a:p>
        </p:txBody>
      </p:sp>
    </p:spTree>
    <p:extLst>
      <p:ext uri="{BB962C8B-B14F-4D97-AF65-F5344CB8AC3E}">
        <p14:creationId xmlns:p14="http://schemas.microsoft.com/office/powerpoint/2010/main" val="195069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AEB7-64AA-4500-96FE-BB92A57ACC5A}"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D2176-89BB-42E3-BEE2-1C2AF4EF1869}" type="slidenum">
              <a:rPr lang="en-US" smtClean="0"/>
              <a:t>‹#›</a:t>
            </a:fld>
            <a:endParaRPr lang="en-US"/>
          </a:p>
        </p:txBody>
      </p:sp>
    </p:spTree>
    <p:extLst>
      <p:ext uri="{BB962C8B-B14F-4D97-AF65-F5344CB8AC3E}">
        <p14:creationId xmlns:p14="http://schemas.microsoft.com/office/powerpoint/2010/main" val="4203524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ec-conferences.org/articles/matecconf/pdf/2018/35/matecconf_ifid2018_01033.pdf" TargetMode="External"/><Relationship Id="rId2" Type="http://schemas.openxmlformats.org/officeDocument/2006/relationships/hyperlink" Target="https://towardsdatascience.com/linear-regression-model-machine-learning-9853450c8b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Credit Card Fraud Detection using Machine Learning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066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b="1" dirty="0"/>
              <a:t>Linear Regression Model: Machine Learning Article - </a:t>
            </a:r>
            <a:r>
              <a:rPr lang="en-US" b="1" dirty="0">
                <a:hlinkClick r:id="rId2"/>
              </a:rPr>
              <a:t>https://towardsdatascience.com/linear-regression-model-machine-learning-9853450c8bce</a:t>
            </a:r>
            <a:endParaRPr lang="en-US" b="1" dirty="0"/>
          </a:p>
          <a:p>
            <a:r>
              <a:rPr lang="en-US" u="sng" dirty="0"/>
              <a:t>The research of regression model in machine learning field - </a:t>
            </a:r>
            <a:r>
              <a:rPr lang="en-US" u="sng" dirty="0">
                <a:hlinkClick r:id="rId3"/>
              </a:rPr>
              <a:t>https://www.matec-conferences.org/articles/matecconf/pdf/2018/35/matecconf_ifid2018_01033.pdf</a:t>
            </a:r>
            <a:endParaRPr lang="en-US" u="sng" dirty="0"/>
          </a:p>
          <a:p>
            <a:endParaRPr lang="en-US" b="1" u="sng" dirty="0"/>
          </a:p>
          <a:p>
            <a:endParaRPr lang="en-US" b="1" dirty="0"/>
          </a:p>
          <a:p>
            <a:endParaRPr lang="en-US" b="1" dirty="0"/>
          </a:p>
          <a:p>
            <a:endParaRPr lang="en-US" dirty="0"/>
          </a:p>
        </p:txBody>
      </p:sp>
    </p:spTree>
    <p:extLst>
      <p:ext uri="{BB962C8B-B14F-4D97-AF65-F5344CB8AC3E}">
        <p14:creationId xmlns:p14="http://schemas.microsoft.com/office/powerpoint/2010/main" val="384773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8547937"/>
              </p:ext>
            </p:extLst>
          </p:nvPr>
        </p:nvGraphicFramePr>
        <p:xfrm>
          <a:off x="838200" y="1825623"/>
          <a:ext cx="10515600" cy="40205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38362488"/>
                    </a:ext>
                  </a:extLst>
                </a:gridCol>
                <a:gridCol w="5257800">
                  <a:extLst>
                    <a:ext uri="{9D8B030D-6E8A-4147-A177-3AD203B41FA5}">
                      <a16:colId xmlns:a16="http://schemas.microsoft.com/office/drawing/2014/main" val="1302825841"/>
                    </a:ext>
                  </a:extLst>
                </a:gridCol>
              </a:tblGrid>
              <a:tr h="804108">
                <a:tc>
                  <a:txBody>
                    <a:bodyPr/>
                    <a:lstStyle/>
                    <a:p>
                      <a:r>
                        <a:rPr lang="en-US" dirty="0">
                          <a:latin typeface="Times New Roman" panose="02020603050405020304" pitchFamily="18" charset="0"/>
                          <a:cs typeface="Times New Roman" panose="02020603050405020304" pitchFamily="18" charset="0"/>
                        </a:rPr>
                        <a:t>Names </a:t>
                      </a:r>
                    </a:p>
                  </a:txBody>
                  <a:tcPr/>
                </a:tc>
                <a:tc>
                  <a:txBody>
                    <a:bodyPr/>
                    <a:lstStyle/>
                    <a:p>
                      <a:r>
                        <a:rPr lang="en-US" dirty="0">
                          <a:latin typeface="Times New Roman" panose="02020603050405020304" pitchFamily="18" charset="0"/>
                          <a:cs typeface="Times New Roman" panose="02020603050405020304" pitchFamily="18" charset="0"/>
                        </a:rPr>
                        <a:t>Admission </a:t>
                      </a:r>
                    </a:p>
                  </a:txBody>
                  <a:tcPr/>
                </a:tc>
                <a:extLst>
                  <a:ext uri="{0D108BD9-81ED-4DB2-BD59-A6C34878D82A}">
                    <a16:rowId xmlns:a16="http://schemas.microsoft.com/office/drawing/2014/main" val="1363492933"/>
                  </a:ext>
                </a:extLst>
              </a:tr>
              <a:tr h="804108">
                <a:tc>
                  <a:txBody>
                    <a:bodyPr/>
                    <a:lstStyle/>
                    <a:p>
                      <a:r>
                        <a:rPr lang="en-US" dirty="0" err="1">
                          <a:latin typeface="Times New Roman" panose="02020603050405020304" pitchFamily="18" charset="0"/>
                          <a:cs typeface="Times New Roman" panose="02020603050405020304" pitchFamily="18" charset="0"/>
                        </a:rPr>
                        <a:t>Hasini</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Chilipireddy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700734555</a:t>
                      </a:r>
                    </a:p>
                  </a:txBody>
                  <a:tcPr/>
                </a:tc>
                <a:extLst>
                  <a:ext uri="{0D108BD9-81ED-4DB2-BD59-A6C34878D82A}">
                    <a16:rowId xmlns:a16="http://schemas.microsoft.com/office/drawing/2014/main" val="3813982426"/>
                  </a:ext>
                </a:extLst>
              </a:tr>
              <a:tr h="804108">
                <a:tc>
                  <a: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Vanitha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Velagala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700735152</a:t>
                      </a:r>
                    </a:p>
                  </a:txBody>
                  <a:tcPr/>
                </a:tc>
                <a:extLst>
                  <a:ext uri="{0D108BD9-81ED-4DB2-BD59-A6C34878D82A}">
                    <a16:rowId xmlns:a16="http://schemas.microsoft.com/office/drawing/2014/main" val="3717812888"/>
                  </a:ext>
                </a:extLst>
              </a:tr>
              <a:tr h="804108">
                <a:tc>
                  <a:txBody>
                    <a:bodyPr/>
                    <a:lstStyle/>
                    <a:p>
                      <a:r>
                        <a:rPr lang="en-US" dirty="0" err="1">
                          <a:latin typeface="Times New Roman" panose="02020603050405020304" pitchFamily="18" charset="0"/>
                          <a:cs typeface="Times New Roman" panose="02020603050405020304" pitchFamily="18" charset="0"/>
                        </a:rPr>
                        <a:t>Sagar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Lanke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700740230</a:t>
                      </a:r>
                    </a:p>
                  </a:txBody>
                  <a:tcPr/>
                </a:tc>
                <a:extLst>
                  <a:ext uri="{0D108BD9-81ED-4DB2-BD59-A6C34878D82A}">
                    <a16:rowId xmlns:a16="http://schemas.microsoft.com/office/drawing/2014/main" val="4006212150"/>
                  </a:ext>
                </a:extLst>
              </a:tr>
              <a:tr h="804108">
                <a:tc>
                  <a:txBody>
                    <a:bodyPr/>
                    <a:lstStyle/>
                    <a:p>
                      <a:r>
                        <a:rPr lang="en-US" dirty="0" err="1">
                          <a:latin typeface="Times New Roman" panose="02020603050405020304" pitchFamily="18" charset="0"/>
                          <a:cs typeface="Times New Roman" panose="02020603050405020304" pitchFamily="18" charset="0"/>
                        </a:rPr>
                        <a:t>Srikanth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Majhi</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700729264</a:t>
                      </a:r>
                    </a:p>
                  </a:txBody>
                  <a:tcPr/>
                </a:tc>
                <a:extLst>
                  <a:ext uri="{0D108BD9-81ED-4DB2-BD59-A6C34878D82A}">
                    <a16:rowId xmlns:a16="http://schemas.microsoft.com/office/drawing/2014/main" val="2002276525"/>
                  </a:ext>
                </a:extLst>
              </a:tr>
            </a:tbl>
          </a:graphicData>
        </a:graphic>
      </p:graphicFrame>
    </p:spTree>
    <p:extLst>
      <p:ext uri="{BB962C8B-B14F-4D97-AF65-F5344CB8AC3E}">
        <p14:creationId xmlns:p14="http://schemas.microsoft.com/office/powerpoint/2010/main" val="60260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 responsibilities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1617125"/>
              </p:ext>
            </p:extLst>
          </p:nvPr>
        </p:nvGraphicFramePr>
        <p:xfrm>
          <a:off x="838200" y="1825625"/>
          <a:ext cx="10515600" cy="469509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8455243"/>
                    </a:ext>
                  </a:extLst>
                </a:gridCol>
                <a:gridCol w="5257800">
                  <a:extLst>
                    <a:ext uri="{9D8B030D-6E8A-4147-A177-3AD203B41FA5}">
                      <a16:colId xmlns:a16="http://schemas.microsoft.com/office/drawing/2014/main" val="1710136845"/>
                    </a:ext>
                  </a:extLst>
                </a:gridCol>
              </a:tblGrid>
              <a:tr h="939019">
                <a:tc>
                  <a:txBody>
                    <a:bodyPr/>
                    <a:lstStyle/>
                    <a:p>
                      <a:r>
                        <a:rPr lang="en-US" dirty="0"/>
                        <a:t>Name </a:t>
                      </a:r>
                    </a:p>
                  </a:txBody>
                  <a:tcPr/>
                </a:tc>
                <a:tc>
                  <a:txBody>
                    <a:bodyPr/>
                    <a:lstStyle/>
                    <a:p>
                      <a:r>
                        <a:rPr lang="en-US" dirty="0"/>
                        <a:t>responsibility</a:t>
                      </a:r>
                    </a:p>
                  </a:txBody>
                  <a:tcPr/>
                </a:tc>
                <a:extLst>
                  <a:ext uri="{0D108BD9-81ED-4DB2-BD59-A6C34878D82A}">
                    <a16:rowId xmlns:a16="http://schemas.microsoft.com/office/drawing/2014/main" val="77491719"/>
                  </a:ext>
                </a:extLst>
              </a:tr>
              <a:tr h="9390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Hasini</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Chilipireddy</a:t>
                      </a:r>
                      <a:endParaRPr lang="en-US"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a:t>Motivation and objectives</a:t>
                      </a:r>
                    </a:p>
                  </a:txBody>
                  <a:tcPr/>
                </a:tc>
                <a:extLst>
                  <a:ext uri="{0D108BD9-81ED-4DB2-BD59-A6C34878D82A}">
                    <a16:rowId xmlns:a16="http://schemas.microsoft.com/office/drawing/2014/main" val="1440412273"/>
                  </a:ext>
                </a:extLst>
              </a:tr>
              <a:tr h="9390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Vanitha </a:t>
                      </a:r>
                      <a:r>
                        <a:rPr lang="en-US" dirty="0" err="1">
                          <a:latin typeface="Times New Roman" panose="02020603050405020304" pitchFamily="18" charset="0"/>
                          <a:cs typeface="Times New Roman" panose="02020603050405020304" pitchFamily="18" charset="0"/>
                        </a:rPr>
                        <a:t>Velagala</a:t>
                      </a:r>
                      <a:endParaRPr lang="en-US"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a:t>Problem statement and implementation of solution</a:t>
                      </a:r>
                    </a:p>
                  </a:txBody>
                  <a:tcPr/>
                </a:tc>
                <a:extLst>
                  <a:ext uri="{0D108BD9-81ED-4DB2-BD59-A6C34878D82A}">
                    <a16:rowId xmlns:a16="http://schemas.microsoft.com/office/drawing/2014/main" val="1513515580"/>
                  </a:ext>
                </a:extLst>
              </a:tr>
              <a:tr h="9390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Srikanth Majhi </a:t>
                      </a:r>
                    </a:p>
                    <a:p>
                      <a:endParaRPr lang="en-US" dirty="0"/>
                    </a:p>
                  </a:txBody>
                  <a:tcPr/>
                </a:tc>
                <a:tc>
                  <a:txBody>
                    <a:bodyPr/>
                    <a:lstStyle/>
                    <a:p>
                      <a:r>
                        <a:rPr lang="en-US" dirty="0"/>
                        <a:t>Proposed solution and related</a:t>
                      </a:r>
                      <a:r>
                        <a:rPr lang="en-US" baseline="0" dirty="0"/>
                        <a:t> works </a:t>
                      </a:r>
                      <a:endParaRPr lang="en-US" dirty="0"/>
                    </a:p>
                  </a:txBody>
                  <a:tcPr/>
                </a:tc>
                <a:extLst>
                  <a:ext uri="{0D108BD9-81ED-4DB2-BD59-A6C34878D82A}">
                    <a16:rowId xmlns:a16="http://schemas.microsoft.com/office/drawing/2014/main" val="2295604194"/>
                  </a:ext>
                </a:extLst>
              </a:tr>
              <a:tr h="9390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Sagar Lanke</a:t>
                      </a:r>
                    </a:p>
                    <a:p>
                      <a:endParaRPr lang="en-US" dirty="0"/>
                    </a:p>
                  </a:txBody>
                  <a:tcPr/>
                </a:tc>
                <a:tc>
                  <a:txBody>
                    <a:bodyPr/>
                    <a:lstStyle/>
                    <a:p>
                      <a:r>
                        <a:rPr lang="en-US" dirty="0"/>
                        <a:t>Implementation</a:t>
                      </a:r>
                      <a:r>
                        <a:rPr lang="en-US" baseline="0" dirty="0"/>
                        <a:t> and simulations</a:t>
                      </a:r>
                      <a:endParaRPr lang="en-US" dirty="0"/>
                    </a:p>
                  </a:txBody>
                  <a:tcPr/>
                </a:tc>
                <a:extLst>
                  <a:ext uri="{0D108BD9-81ED-4DB2-BD59-A6C34878D82A}">
                    <a16:rowId xmlns:a16="http://schemas.microsoft.com/office/drawing/2014/main" val="4211328531"/>
                  </a:ext>
                </a:extLst>
              </a:tr>
            </a:tbl>
          </a:graphicData>
        </a:graphic>
      </p:graphicFrame>
    </p:spTree>
    <p:extLst>
      <p:ext uri="{BB962C8B-B14F-4D97-AF65-F5344CB8AC3E}">
        <p14:creationId xmlns:p14="http://schemas.microsoft.com/office/powerpoint/2010/main" val="283827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fontScale="92500" lnSpcReduction="10000"/>
          </a:bodyPr>
          <a:lstStyle/>
          <a:p>
            <a:r>
              <a:rPr lang="en-US" dirty="0"/>
              <a:t>The use of mobile and digital baking is growing. Many people all around the world now lead easier lives as a result of the employment of these techniques. Additionally, new emerging technologies like e-commerce, remote support, digital learning, and others have compelled numerous people, companies, and corporations to use digital payment methods.</a:t>
            </a:r>
          </a:p>
          <a:p>
            <a:r>
              <a:rPr lang="en-US" dirty="0"/>
              <a:t>The use of digital payment systems does, however, come with a number of difficulties for which many people and businesses yearn for answers. With credit card fraud cases rising everyday all over the world, it has become a major problem for digital banking and money transfers. This highlights the urgent need for a long-lasting digital solution that can stop this issue in real-time, eliminating financial loss, as well as saving people and organizations time spent identifying legitimate from phony transactions.</a:t>
            </a:r>
          </a:p>
        </p:txBody>
      </p:sp>
    </p:spTree>
    <p:extLst>
      <p:ext uri="{BB962C8B-B14F-4D97-AF65-F5344CB8AC3E}">
        <p14:creationId xmlns:p14="http://schemas.microsoft.com/office/powerpoint/2010/main" val="173210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To build an application that deploys supervised machine learning techniques and algorithms in the verification of transactions.</a:t>
            </a:r>
          </a:p>
          <a:p>
            <a:r>
              <a:rPr lang="en-US" dirty="0"/>
              <a:t>To build a machine learning pipeline that can score high accuracy even on new data. </a:t>
            </a:r>
          </a:p>
          <a:p>
            <a:r>
              <a:rPr lang="en-US" dirty="0"/>
              <a:t>To build a machine learning application that has a perfect tradeoff between training time, and performance. </a:t>
            </a:r>
          </a:p>
          <a:p>
            <a:r>
              <a:rPr lang="en-US" dirty="0"/>
              <a:t>To build a credit fraud detection machine learning that is not biased by imbalanced data.</a:t>
            </a:r>
          </a:p>
          <a:p>
            <a:pPr marL="0" indent="0">
              <a:buNone/>
            </a:pPr>
            <a:endParaRPr lang="en-US" dirty="0"/>
          </a:p>
        </p:txBody>
      </p:sp>
    </p:spTree>
    <p:extLst>
      <p:ext uri="{BB962C8B-B14F-4D97-AF65-F5344CB8AC3E}">
        <p14:creationId xmlns:p14="http://schemas.microsoft.com/office/powerpoint/2010/main" val="11061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3" name="Content Placeholder 2"/>
          <p:cNvSpPr>
            <a:spLocks noGrp="1"/>
          </p:cNvSpPr>
          <p:nvPr>
            <p:ph idx="1"/>
          </p:nvPr>
        </p:nvSpPr>
        <p:spPr/>
        <p:txBody>
          <a:bodyPr>
            <a:normAutofit/>
          </a:bodyPr>
          <a:lstStyle/>
          <a:p>
            <a:r>
              <a:rPr lang="en-US" dirty="0"/>
              <a:t>Sift - Sift provides global coverage and protection for leading payment methods. Watch the demo. Proactively stop digital </a:t>
            </a:r>
            <a:r>
              <a:rPr lang="en-US" b="1" dirty="0"/>
              <a:t>fraud</a:t>
            </a:r>
            <a:r>
              <a:rPr lang="en-US" dirty="0"/>
              <a:t>, chargebacks &amp; easily </a:t>
            </a:r>
            <a:r>
              <a:rPr lang="en-US" b="1" dirty="0"/>
              <a:t>detect fraud</a:t>
            </a:r>
            <a:r>
              <a:rPr lang="en-US" dirty="0"/>
              <a:t> trends on your site. Prevent Content Spam. </a:t>
            </a:r>
            <a:r>
              <a:rPr lang="en-US" b="1" dirty="0"/>
              <a:t>Detect</a:t>
            </a:r>
            <a:r>
              <a:rPr lang="en-US" dirty="0"/>
              <a:t> Payment </a:t>
            </a:r>
            <a:r>
              <a:rPr lang="en-US" b="1" dirty="0"/>
              <a:t>Fraud</a:t>
            </a:r>
            <a:r>
              <a:rPr lang="en-US" dirty="0"/>
              <a:t>. Chargeback Prevention. Block Fake Accounts.</a:t>
            </a:r>
          </a:p>
          <a:p>
            <a:r>
              <a:rPr lang="en-US" dirty="0" err="1"/>
              <a:t>Seon</a:t>
            </a:r>
            <a:r>
              <a:rPr lang="en-US" dirty="0"/>
              <a:t> - Built with advanced tools and real-time detection, SEON gives your online business the next wave of anti-fraud </a:t>
            </a:r>
            <a:r>
              <a:rPr lang="en-US" dirty="0" err="1"/>
              <a:t>solutions.services</a:t>
            </a:r>
            <a:r>
              <a:rPr lang="en-US" dirty="0"/>
              <a:t> offered are like Day one protection ,Real-time data enrichment ,Flexible integration, Boost revenue opportunities</a:t>
            </a:r>
          </a:p>
          <a:p>
            <a:endParaRPr lang="en-US" dirty="0"/>
          </a:p>
        </p:txBody>
      </p:sp>
    </p:spTree>
    <p:extLst>
      <p:ext uri="{BB962C8B-B14F-4D97-AF65-F5344CB8AC3E}">
        <p14:creationId xmlns:p14="http://schemas.microsoft.com/office/powerpoint/2010/main" val="340347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There is increased adoption of mobile and digital banking which makes it faster to process payments however, present multiple challenges, that many individuals and corporate entities face like Credit card fraud which is a key challenge to digital money transfer, and banking . With  daily increasing cases of fraud across the globe we need to develop a safer way for authenticating transactions. </a:t>
            </a:r>
          </a:p>
        </p:txBody>
      </p:sp>
    </p:spTree>
    <p:extLst>
      <p:ext uri="{BB962C8B-B14F-4D97-AF65-F5344CB8AC3E}">
        <p14:creationId xmlns:p14="http://schemas.microsoft.com/office/powerpoint/2010/main" val="379989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a:t>A credit card fraud machine learning application which solves  the problem of credit card fraud, both in money transfer, and service acquisition. </a:t>
            </a:r>
          </a:p>
          <a:p>
            <a:r>
              <a:rPr lang="en-US" dirty="0"/>
              <a:t>A machine learning application that can verify the authenticity of transactions in real-time (at the point of sale or transaction), which will greatly help alleviate fraud by reducing the time needed to verify a single transaction in traditional systems. </a:t>
            </a:r>
          </a:p>
          <a:p>
            <a:endParaRPr lang="en-US" dirty="0"/>
          </a:p>
        </p:txBody>
      </p:sp>
    </p:spTree>
    <p:extLst>
      <p:ext uri="{BB962C8B-B14F-4D97-AF65-F5344CB8AC3E}">
        <p14:creationId xmlns:p14="http://schemas.microsoft.com/office/powerpoint/2010/main" val="20300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585" y="-326537"/>
            <a:ext cx="10515600" cy="1325563"/>
          </a:xfrm>
        </p:spPr>
        <p:txBody>
          <a:bodyPr/>
          <a:lstStyle/>
          <a:p>
            <a:r>
              <a:rPr lang="en-US" dirty="0"/>
              <a:t>Results/Simulations</a:t>
            </a:r>
          </a:p>
        </p:txBody>
      </p:sp>
      <p:sp>
        <p:nvSpPr>
          <p:cNvPr id="3" name="Content Placeholder 2"/>
          <p:cNvSpPr>
            <a:spLocks noGrp="1"/>
          </p:cNvSpPr>
          <p:nvPr>
            <p:ph idx="1"/>
          </p:nvPr>
        </p:nvSpPr>
        <p:spPr>
          <a:xfrm>
            <a:off x="779585" y="723656"/>
            <a:ext cx="10515600" cy="4351338"/>
          </a:xfrm>
        </p:spPr>
        <p:txBody>
          <a:bodyPr/>
          <a:lstStyle/>
          <a:p>
            <a:r>
              <a:rPr lang="en-US" dirty="0"/>
              <a:t>The model scores a general accuracy of 90.35%.</a:t>
            </a:r>
          </a:p>
          <a:p>
            <a:r>
              <a:rPr lang="en-US" dirty="0"/>
              <a:t>The confusion matrix score indicates 94% correctly classified True Positives (TP), and 84% correctly classified True Negatives (TN). There are 5% of values classified as fraud that is not fraud and 14% of cases classified as authentic despite them being a fraudulent transaction. </a:t>
            </a:r>
          </a:p>
          <a:p>
            <a:r>
              <a:rPr lang="en-US" dirty="0"/>
              <a:t>This misclassification penalty is evidenced by the 87% Recall score.</a:t>
            </a:r>
          </a:p>
          <a:p>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l="20352" t="29932" r="23878" b="6499"/>
          <a:stretch/>
        </p:blipFill>
        <p:spPr bwMode="auto">
          <a:xfrm>
            <a:off x="3664927" y="3493477"/>
            <a:ext cx="6581041" cy="3188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240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624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Credit Card Fraud Detection using Machine Learning </vt:lpstr>
      <vt:lpstr>Group Members </vt:lpstr>
      <vt:lpstr>Member’s responsibilities</vt:lpstr>
      <vt:lpstr>Motivation</vt:lpstr>
      <vt:lpstr>Objectives</vt:lpstr>
      <vt:lpstr>Related Works</vt:lpstr>
      <vt:lpstr>Problem Statement</vt:lpstr>
      <vt:lpstr>Proposed Solution</vt:lpstr>
      <vt:lpstr>Results/Simulations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fraud detection logistic regression</dc:title>
  <dc:creator>Brian</dc:creator>
  <cp:lastModifiedBy>Lanke Sagar</cp:lastModifiedBy>
  <cp:revision>12</cp:revision>
  <dcterms:created xsi:type="dcterms:W3CDTF">2022-11-30T19:25:24Z</dcterms:created>
  <dcterms:modified xsi:type="dcterms:W3CDTF">2022-12-06T03:03:46Z</dcterms:modified>
</cp:coreProperties>
</file>