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Roboto-regular.fntdata"/><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7b310de4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7b310de4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order to determine model performance, we first needed to establish a performance baseline. For our analysis we used the majority class of the Target variable as our baseline.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Home Credit’s majority class was to classify all customers as preferred customers, meaning they are likely to pay back the loan.</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When ran this model against new data, in the online Kaggle competition. The accuracy score we received was 50%.</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This was our models baseline to beat.</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7b385e5d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7b385e5d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When running the new models on the same new data in the Kaggle competition we received the following score. The majority class was 50%, the Ensemble model trained solely on the application data was 70.3, and the Ensemble model trained on the combined dataset was 71.6%. Now, how might this look for Home Credit if they started implementing these models in their loan application screening process?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7b310de4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37b310de4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 simulated an Cost, Benefit analysis on our model. We applied the following dollar values to each outcome generated from the model.</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If we could correctly identify preferred customer (those likely to repay their loans) the company would gain $1,000.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If we miss identified a preferred customer and did not issue them a loan, we would </a:t>
            </a:r>
            <a:r>
              <a:rPr lang="en" sz="1200">
                <a:solidFill>
                  <a:schemeClr val="dk1"/>
                </a:solidFill>
                <a:latin typeface="Times New Roman"/>
                <a:ea typeface="Times New Roman"/>
                <a:cs typeface="Times New Roman"/>
                <a:sym typeface="Times New Roman"/>
              </a:rPr>
              <a:t>lose</a:t>
            </a:r>
            <a:r>
              <a:rPr lang="en" sz="1200">
                <a:solidFill>
                  <a:schemeClr val="dk1"/>
                </a:solidFill>
                <a:latin typeface="Times New Roman"/>
                <a:ea typeface="Times New Roman"/>
                <a:cs typeface="Times New Roman"/>
                <a:sym typeface="Times New Roman"/>
              </a:rPr>
              <a:t> that $1,000.</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If we correctly identified a customer likely to default, Home Credit would have no impact as we would not issue them credit.</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However, if we miss classified a customer likely to default</a:t>
            </a:r>
            <a:r>
              <a:rPr lang="en" sz="1200">
                <a:solidFill>
                  <a:schemeClr val="dk1"/>
                </a:solidFill>
                <a:latin typeface="Times New Roman"/>
                <a:ea typeface="Times New Roman"/>
                <a:cs typeface="Times New Roman"/>
                <a:sym typeface="Times New Roman"/>
              </a:rPr>
              <a:t>, and issued them a loan</a:t>
            </a:r>
            <a:r>
              <a:rPr lang="en" sz="1200">
                <a:solidFill>
                  <a:schemeClr val="dk1"/>
                </a:solidFill>
                <a:latin typeface="Times New Roman"/>
                <a:ea typeface="Times New Roman"/>
                <a:cs typeface="Times New Roman"/>
                <a:sym typeface="Times New Roman"/>
              </a:rPr>
              <a:t>, Home Credit would loose $10,000, because the customer is not likely to repay the loan.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7b385e5d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37b385e5d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results of the simulation were the majority class would generate $6.3M worth of revenue, the Ensemble model trained on Application data would generate just under $10.5M, and the ensemble model trained on the combined data would generate a total of $11.3M worth of revenue for HomeCredit.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 would strongly recommend, HomeCredit start implementing, the Ensemble model into their current credit screening process. By doing so, company revenue will increase and HomeCredit will be able to continue its missing to provide access to financial credit to those with limited access to credit history.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7b385e5d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7b385e5d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5b04ef2d2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5b04ef2d2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we add this line on starting - “</a:t>
            </a:r>
            <a:r>
              <a:rPr lang="en" sz="1200">
                <a:solidFill>
                  <a:srgbClr val="374151"/>
                </a:solidFill>
                <a:highlight>
                  <a:srgbClr val="F7F7F8"/>
                </a:highlight>
                <a:latin typeface="Roboto"/>
                <a:ea typeface="Roboto"/>
                <a:cs typeface="Roboto"/>
                <a:sym typeface="Roboto"/>
              </a:rPr>
              <a:t>Home Credit: Bridging Financial Gaps”   </a:t>
            </a:r>
            <a:br>
              <a:rPr lang="en" sz="1200">
                <a:solidFill>
                  <a:srgbClr val="374151"/>
                </a:solidFill>
                <a:highlight>
                  <a:srgbClr val="F7F7F8"/>
                </a:highlight>
                <a:latin typeface="Roboto"/>
                <a:ea typeface="Roboto"/>
                <a:cs typeface="Roboto"/>
                <a:sym typeface="Roboto"/>
              </a:rPr>
            </a:b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5b04ef2d2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5b04ef2d2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5b04ef2d2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5b04ef2d2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7b310de4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7b310de4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analysis, many of the </a:t>
            </a:r>
            <a:r>
              <a:rPr lang="en"/>
              <a:t>models</a:t>
            </a:r>
            <a:r>
              <a:rPr lang="en"/>
              <a:t> had predicted accuracy above 50%. Three models in </a:t>
            </a:r>
            <a:r>
              <a:rPr lang="en"/>
              <a:t>particular did exceptionally, well including Ridge regression, and XGBoost models.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b36b69d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b36b69d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b1d210a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b1d210a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7b310de49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7b310de49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b36b69d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b36b69d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6D9EEB"/>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Font typeface="Times New Roman"/>
              <a:buNone/>
              <a:defRPr sz="4800">
                <a:solidFill>
                  <a:schemeClr val="lt1"/>
                </a:solidFill>
                <a:latin typeface="Times New Roman"/>
                <a:ea typeface="Times New Roman"/>
                <a:cs typeface="Times New Roman"/>
                <a:sym typeface="Times New Roman"/>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48" name="Google Shape;48;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0000"/>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Font typeface="Times New Roman"/>
              <a:buNone/>
              <a:defRPr sz="3600">
                <a:solidFill>
                  <a:schemeClr val="lt1"/>
                </a:solidFill>
                <a:latin typeface="Times New Roman"/>
                <a:ea typeface="Times New Roman"/>
                <a:cs typeface="Times New Roman"/>
                <a:sym typeface="Times New Roman"/>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39" name="Google Shape;39;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1"/>
              </a:buClr>
              <a:buSzPts val="1800"/>
              <a:buFont typeface="Times New Roman"/>
              <a:buChar char="●"/>
              <a:defRPr sz="1800">
                <a:solidFill>
                  <a:schemeClr val="lt1"/>
                </a:solidFill>
                <a:latin typeface="Times New Roman"/>
                <a:ea typeface="Times New Roman"/>
                <a:cs typeface="Times New Roman"/>
                <a:sym typeface="Times New Roman"/>
              </a:defRPr>
            </a:lvl1pPr>
            <a:lvl2pPr indent="-317500" lvl="1" marL="914400">
              <a:lnSpc>
                <a:spcPct val="115000"/>
              </a:lnSpc>
              <a:spcBef>
                <a:spcPts val="0"/>
              </a:spcBef>
              <a:spcAft>
                <a:spcPts val="0"/>
              </a:spcAft>
              <a:buClr>
                <a:schemeClr val="lt1"/>
              </a:buClr>
              <a:buSzPts val="1400"/>
              <a:buFont typeface="Times New Roman"/>
              <a:buChar char="○"/>
              <a:defRPr>
                <a:solidFill>
                  <a:schemeClr val="lt1"/>
                </a:solidFill>
                <a:latin typeface="Times New Roman"/>
                <a:ea typeface="Times New Roman"/>
                <a:cs typeface="Times New Roman"/>
                <a:sym typeface="Times New Roman"/>
              </a:defRPr>
            </a:lvl2pPr>
            <a:lvl3pPr indent="-317500" lvl="2" marL="1371600">
              <a:lnSpc>
                <a:spcPct val="115000"/>
              </a:lnSpc>
              <a:spcBef>
                <a:spcPts val="0"/>
              </a:spcBef>
              <a:spcAft>
                <a:spcPts val="0"/>
              </a:spcAft>
              <a:buClr>
                <a:schemeClr val="lt1"/>
              </a:buClr>
              <a:buSzPts val="1400"/>
              <a:buFont typeface="Times New Roman"/>
              <a:buChar char="■"/>
              <a:defRPr>
                <a:solidFill>
                  <a:schemeClr val="lt1"/>
                </a:solidFill>
                <a:latin typeface="Times New Roman"/>
                <a:ea typeface="Times New Roman"/>
                <a:cs typeface="Times New Roman"/>
                <a:sym typeface="Times New Roman"/>
              </a:defRPr>
            </a:lvl3pPr>
            <a:lvl4pPr indent="-317500" lvl="3" marL="1828800">
              <a:lnSpc>
                <a:spcPct val="115000"/>
              </a:lnSpc>
              <a:spcBef>
                <a:spcPts val="0"/>
              </a:spcBef>
              <a:spcAft>
                <a:spcPts val="0"/>
              </a:spcAft>
              <a:buClr>
                <a:schemeClr val="lt1"/>
              </a:buClr>
              <a:buSzPts val="1400"/>
              <a:buFont typeface="Times New Roman"/>
              <a:buChar char="●"/>
              <a:defRPr>
                <a:solidFill>
                  <a:schemeClr val="lt1"/>
                </a:solidFill>
                <a:latin typeface="Times New Roman"/>
                <a:ea typeface="Times New Roman"/>
                <a:cs typeface="Times New Roman"/>
                <a:sym typeface="Times New Roman"/>
              </a:defRPr>
            </a:lvl4pPr>
            <a:lvl5pPr indent="-317500" lvl="4" marL="2286000">
              <a:lnSpc>
                <a:spcPct val="115000"/>
              </a:lnSpc>
              <a:spcBef>
                <a:spcPts val="0"/>
              </a:spcBef>
              <a:spcAft>
                <a:spcPts val="0"/>
              </a:spcAft>
              <a:buClr>
                <a:schemeClr val="lt1"/>
              </a:buClr>
              <a:buSzPts val="1400"/>
              <a:buFont typeface="Times New Roman"/>
              <a:buChar char="○"/>
              <a:defRPr>
                <a:solidFill>
                  <a:schemeClr val="lt1"/>
                </a:solidFill>
                <a:latin typeface="Times New Roman"/>
                <a:ea typeface="Times New Roman"/>
                <a:cs typeface="Times New Roman"/>
                <a:sym typeface="Times New Roman"/>
              </a:defRPr>
            </a:lvl5pPr>
            <a:lvl6pPr indent="-317500" lvl="5" marL="2743200">
              <a:lnSpc>
                <a:spcPct val="115000"/>
              </a:lnSpc>
              <a:spcBef>
                <a:spcPts val="0"/>
              </a:spcBef>
              <a:spcAft>
                <a:spcPts val="0"/>
              </a:spcAft>
              <a:buClr>
                <a:schemeClr val="lt1"/>
              </a:buClr>
              <a:buSzPts val="1400"/>
              <a:buFont typeface="Times New Roman"/>
              <a:buChar char="■"/>
              <a:defRPr>
                <a:solidFill>
                  <a:schemeClr val="lt1"/>
                </a:solidFill>
                <a:latin typeface="Times New Roman"/>
                <a:ea typeface="Times New Roman"/>
                <a:cs typeface="Times New Roman"/>
                <a:sym typeface="Times New Roman"/>
              </a:defRPr>
            </a:lvl6pPr>
            <a:lvl7pPr indent="-317500" lvl="6" marL="3200400">
              <a:lnSpc>
                <a:spcPct val="115000"/>
              </a:lnSpc>
              <a:spcBef>
                <a:spcPts val="0"/>
              </a:spcBef>
              <a:spcAft>
                <a:spcPts val="0"/>
              </a:spcAft>
              <a:buClr>
                <a:schemeClr val="lt1"/>
              </a:buClr>
              <a:buSzPts val="1400"/>
              <a:buFont typeface="Times New Roman"/>
              <a:buChar char="●"/>
              <a:defRPr>
                <a:solidFill>
                  <a:schemeClr val="lt1"/>
                </a:solidFill>
                <a:latin typeface="Times New Roman"/>
                <a:ea typeface="Times New Roman"/>
                <a:cs typeface="Times New Roman"/>
                <a:sym typeface="Times New Roman"/>
              </a:defRPr>
            </a:lvl7pPr>
            <a:lvl8pPr indent="-317500" lvl="7" marL="3657600">
              <a:lnSpc>
                <a:spcPct val="115000"/>
              </a:lnSpc>
              <a:spcBef>
                <a:spcPts val="0"/>
              </a:spcBef>
              <a:spcAft>
                <a:spcPts val="0"/>
              </a:spcAft>
              <a:buClr>
                <a:schemeClr val="lt1"/>
              </a:buClr>
              <a:buSzPts val="1400"/>
              <a:buFont typeface="Times New Roman"/>
              <a:buChar char="○"/>
              <a:defRPr>
                <a:solidFill>
                  <a:schemeClr val="lt1"/>
                </a:solidFill>
                <a:latin typeface="Times New Roman"/>
                <a:ea typeface="Times New Roman"/>
                <a:cs typeface="Times New Roman"/>
                <a:sym typeface="Times New Roman"/>
              </a:defRPr>
            </a:lvl8pPr>
            <a:lvl9pPr indent="-317500" lvl="8" marL="4114800">
              <a:lnSpc>
                <a:spcPct val="115000"/>
              </a:lnSpc>
              <a:spcBef>
                <a:spcPts val="0"/>
              </a:spcBef>
              <a:spcAft>
                <a:spcPts val="0"/>
              </a:spcAft>
              <a:buClr>
                <a:schemeClr val="lt1"/>
              </a:buClr>
              <a:buSzPts val="1400"/>
              <a:buFont typeface="Times New Roman"/>
              <a:buChar char="■"/>
              <a:defRPr>
                <a:solidFill>
                  <a:schemeClr val="lt1"/>
                </a:solidFill>
                <a:latin typeface="Times New Roman"/>
                <a:ea typeface="Times New Roman"/>
                <a:cs typeface="Times New Roman"/>
                <a:sym typeface="Times New Roman"/>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Group 3 Home Credit Default Detection</a:t>
            </a:r>
            <a:endParaRPr/>
          </a:p>
        </p:txBody>
      </p:sp>
      <p:sp>
        <p:nvSpPr>
          <p:cNvPr id="57" name="Google Shape;57;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Heber, Pankhuri, Hasitha, Meghana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1751200" y="198775"/>
            <a:ext cx="5881200" cy="77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u="sng"/>
              <a:t>Majority Class Performance</a:t>
            </a:r>
            <a:endParaRPr sz="2700" u="sng"/>
          </a:p>
        </p:txBody>
      </p:sp>
      <p:pic>
        <p:nvPicPr>
          <p:cNvPr id="118" name="Google Shape;118;p22"/>
          <p:cNvPicPr preferRelativeResize="0"/>
          <p:nvPr/>
        </p:nvPicPr>
        <p:blipFill>
          <a:blip r:embed="rId3">
            <a:alphaModFix/>
          </a:blip>
          <a:stretch>
            <a:fillRect/>
          </a:stretch>
        </p:blipFill>
        <p:spPr>
          <a:xfrm>
            <a:off x="1845350" y="1151550"/>
            <a:ext cx="5453300" cy="3612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3"/>
          <p:cNvPicPr preferRelativeResize="0"/>
          <p:nvPr/>
        </p:nvPicPr>
        <p:blipFill>
          <a:blip r:embed="rId3">
            <a:alphaModFix/>
          </a:blip>
          <a:stretch>
            <a:fillRect/>
          </a:stretch>
        </p:blipFill>
        <p:spPr>
          <a:xfrm>
            <a:off x="1257300" y="1581150"/>
            <a:ext cx="6629400" cy="3162300"/>
          </a:xfrm>
          <a:prstGeom prst="rect">
            <a:avLst/>
          </a:prstGeom>
          <a:noFill/>
          <a:ln>
            <a:noFill/>
          </a:ln>
        </p:spPr>
      </p:pic>
      <p:sp>
        <p:nvSpPr>
          <p:cNvPr id="124" name="Google Shape;124;p23"/>
          <p:cNvSpPr txBox="1"/>
          <p:nvPr>
            <p:ph type="title"/>
          </p:nvPr>
        </p:nvSpPr>
        <p:spPr>
          <a:xfrm>
            <a:off x="1751200" y="198775"/>
            <a:ext cx="5881200" cy="77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u="sng">
                <a:solidFill>
                  <a:schemeClr val="lt1"/>
                </a:solidFill>
                <a:latin typeface="Times New Roman"/>
                <a:ea typeface="Times New Roman"/>
                <a:cs typeface="Times New Roman"/>
                <a:sym typeface="Times New Roman"/>
              </a:rPr>
              <a:t>Kaggle Performance</a:t>
            </a:r>
            <a:endParaRPr sz="2700" u="sng">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4"/>
          <p:cNvPicPr preferRelativeResize="0"/>
          <p:nvPr/>
        </p:nvPicPr>
        <p:blipFill>
          <a:blip r:embed="rId3">
            <a:alphaModFix/>
          </a:blip>
          <a:stretch>
            <a:fillRect/>
          </a:stretch>
        </p:blipFill>
        <p:spPr>
          <a:xfrm>
            <a:off x="2329858" y="1867958"/>
            <a:ext cx="4484300" cy="1407575"/>
          </a:xfrm>
          <a:prstGeom prst="rect">
            <a:avLst/>
          </a:prstGeom>
          <a:noFill/>
          <a:ln>
            <a:noFill/>
          </a:ln>
        </p:spPr>
      </p:pic>
      <p:sp>
        <p:nvSpPr>
          <p:cNvPr id="130" name="Google Shape;130;p24"/>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u="sng"/>
              <a:t>Simulated Costs &amp; Benefits</a:t>
            </a:r>
            <a:endParaRPr u="sng">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solidFill>
                  <a:schemeClr val="lt1"/>
                </a:solidFill>
                <a:latin typeface="Times New Roman"/>
                <a:ea typeface="Times New Roman"/>
                <a:cs typeface="Times New Roman"/>
                <a:sym typeface="Times New Roman"/>
              </a:rPr>
              <a:t>Estimated Model Revenue</a:t>
            </a:r>
            <a:endParaRPr u="sng">
              <a:solidFill>
                <a:schemeClr val="lt1"/>
              </a:solidFill>
              <a:latin typeface="Times New Roman"/>
              <a:ea typeface="Times New Roman"/>
              <a:cs typeface="Times New Roman"/>
              <a:sym typeface="Times New Roman"/>
            </a:endParaRPr>
          </a:p>
        </p:txBody>
      </p:sp>
      <p:pic>
        <p:nvPicPr>
          <p:cNvPr id="136" name="Google Shape;136;p25"/>
          <p:cNvPicPr preferRelativeResize="0"/>
          <p:nvPr/>
        </p:nvPicPr>
        <p:blipFill>
          <a:blip r:embed="rId3">
            <a:alphaModFix/>
          </a:blip>
          <a:stretch>
            <a:fillRect/>
          </a:stretch>
        </p:blipFill>
        <p:spPr>
          <a:xfrm>
            <a:off x="781050" y="1200225"/>
            <a:ext cx="7581900" cy="3609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251525" y="18718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7219">
                <a:solidFill>
                  <a:schemeClr val="lt1"/>
                </a:solidFill>
                <a:latin typeface="Times New Roman"/>
                <a:ea typeface="Times New Roman"/>
                <a:cs typeface="Times New Roman"/>
                <a:sym typeface="Times New Roman"/>
              </a:rPr>
              <a:t>Questions</a:t>
            </a:r>
            <a:endParaRPr sz="7219">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4353625" y="529875"/>
            <a:ext cx="4118100" cy="968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solidFill>
                  <a:schemeClr val="lt1"/>
                </a:solidFill>
                <a:latin typeface="Times New Roman"/>
                <a:ea typeface="Times New Roman"/>
                <a:cs typeface="Times New Roman"/>
                <a:sym typeface="Times New Roman"/>
              </a:rPr>
              <a:t>OVERVIEW</a:t>
            </a:r>
            <a:endParaRPr b="1" u="sng">
              <a:solidFill>
                <a:schemeClr val="lt1"/>
              </a:solidFill>
              <a:latin typeface="Times New Roman"/>
              <a:ea typeface="Times New Roman"/>
              <a:cs typeface="Times New Roman"/>
              <a:sym typeface="Times New Roman"/>
            </a:endParaRPr>
          </a:p>
        </p:txBody>
      </p:sp>
      <p:sp>
        <p:nvSpPr>
          <p:cNvPr id="63" name="Google Shape;63;p14"/>
          <p:cNvSpPr txBox="1"/>
          <p:nvPr>
            <p:ph idx="1" type="body"/>
          </p:nvPr>
        </p:nvSpPr>
        <p:spPr>
          <a:xfrm>
            <a:off x="3993025" y="1336350"/>
            <a:ext cx="4839300" cy="3076200"/>
          </a:xfrm>
          <a:prstGeom prst="rect">
            <a:avLst/>
          </a:prstGeom>
        </p:spPr>
        <p:txBody>
          <a:bodyPr anchorCtr="0" anchor="t" bIns="91425" lIns="91425" spcFirstLastPara="1" rIns="91425" wrap="square" tIns="91425">
            <a:noAutofit/>
          </a:bodyPr>
          <a:lstStyle/>
          <a:p>
            <a:pPr indent="-387350" lvl="0" marL="457200" rtl="0" algn="l">
              <a:lnSpc>
                <a:spcPct val="105000"/>
              </a:lnSpc>
              <a:spcBef>
                <a:spcPts val="0"/>
              </a:spcBef>
              <a:spcAft>
                <a:spcPts val="0"/>
              </a:spcAft>
              <a:buSzPts val="2500"/>
              <a:buChar char="●"/>
            </a:pPr>
            <a:r>
              <a:rPr lang="en" sz="2500"/>
              <a:t>Introduction of Home Credit</a:t>
            </a:r>
            <a:endParaRPr sz="2500"/>
          </a:p>
          <a:p>
            <a:pPr indent="-387350" lvl="0" marL="457200" rtl="0" algn="l">
              <a:lnSpc>
                <a:spcPct val="105000"/>
              </a:lnSpc>
              <a:spcBef>
                <a:spcPts val="0"/>
              </a:spcBef>
              <a:spcAft>
                <a:spcPts val="0"/>
              </a:spcAft>
              <a:buSzPts val="2500"/>
              <a:buChar char="●"/>
            </a:pPr>
            <a:r>
              <a:rPr lang="en" sz="2500"/>
              <a:t>Business Problem </a:t>
            </a:r>
            <a:endParaRPr sz="2500"/>
          </a:p>
          <a:p>
            <a:pPr indent="-387350" lvl="0" marL="457200" rtl="0" algn="l">
              <a:lnSpc>
                <a:spcPct val="105000"/>
              </a:lnSpc>
              <a:spcBef>
                <a:spcPts val="0"/>
              </a:spcBef>
              <a:spcAft>
                <a:spcPts val="0"/>
              </a:spcAft>
              <a:buSzPts val="2500"/>
              <a:buChar char="●"/>
            </a:pPr>
            <a:r>
              <a:rPr lang="en" sz="2500"/>
              <a:t>Objectives</a:t>
            </a:r>
            <a:endParaRPr sz="2500"/>
          </a:p>
          <a:p>
            <a:pPr indent="-387350" lvl="0" marL="457200" rtl="0" algn="l">
              <a:lnSpc>
                <a:spcPct val="105000"/>
              </a:lnSpc>
              <a:spcBef>
                <a:spcPts val="0"/>
              </a:spcBef>
              <a:spcAft>
                <a:spcPts val="0"/>
              </a:spcAft>
              <a:buSzPts val="2500"/>
              <a:buChar char="●"/>
            </a:pPr>
            <a:r>
              <a:rPr lang="en" sz="2500"/>
              <a:t>Application Data &amp; Features</a:t>
            </a:r>
            <a:endParaRPr sz="2500"/>
          </a:p>
          <a:p>
            <a:pPr indent="-387350" lvl="0" marL="457200" rtl="0" algn="l">
              <a:lnSpc>
                <a:spcPct val="105000"/>
              </a:lnSpc>
              <a:spcBef>
                <a:spcPts val="0"/>
              </a:spcBef>
              <a:spcAft>
                <a:spcPts val="0"/>
              </a:spcAft>
              <a:buSzPts val="2500"/>
              <a:buChar char="●"/>
            </a:pPr>
            <a:r>
              <a:rPr lang="en" sz="2500"/>
              <a:t>Additional Datasets and Included Features</a:t>
            </a:r>
            <a:endParaRPr sz="2500"/>
          </a:p>
          <a:p>
            <a:pPr indent="-387350" lvl="0" marL="457200" rtl="0" algn="l">
              <a:lnSpc>
                <a:spcPct val="105000"/>
              </a:lnSpc>
              <a:spcBef>
                <a:spcPts val="0"/>
              </a:spcBef>
              <a:spcAft>
                <a:spcPts val="0"/>
              </a:spcAft>
              <a:buSzPts val="2500"/>
              <a:buChar char="●"/>
            </a:pPr>
            <a:r>
              <a:rPr lang="en" sz="2500"/>
              <a:t>Conclusion: Business results, model performance</a:t>
            </a:r>
            <a:endParaRPr sz="2500"/>
          </a:p>
          <a:p>
            <a:pPr indent="0" lvl="0" marL="0" rtl="0" algn="l">
              <a:lnSpc>
                <a:spcPct val="105000"/>
              </a:lnSpc>
              <a:spcBef>
                <a:spcPts val="1200"/>
              </a:spcBef>
              <a:spcAft>
                <a:spcPts val="1200"/>
              </a:spcAft>
              <a:buNone/>
            </a:pPr>
            <a:r>
              <a:t/>
            </a:r>
            <a:endParaRPr sz="2500"/>
          </a:p>
        </p:txBody>
      </p:sp>
      <p:pic>
        <p:nvPicPr>
          <p:cNvPr id="64" name="Google Shape;64;p14"/>
          <p:cNvPicPr preferRelativeResize="0"/>
          <p:nvPr/>
        </p:nvPicPr>
        <p:blipFill>
          <a:blip r:embed="rId3">
            <a:alphaModFix/>
          </a:blip>
          <a:stretch>
            <a:fillRect/>
          </a:stretch>
        </p:blipFill>
        <p:spPr>
          <a:xfrm>
            <a:off x="338750" y="1776025"/>
            <a:ext cx="3054500" cy="1778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4624625" y="896200"/>
            <a:ext cx="4260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solidFill>
                  <a:schemeClr val="lt1"/>
                </a:solidFill>
                <a:latin typeface="Times New Roman"/>
                <a:ea typeface="Times New Roman"/>
                <a:cs typeface="Times New Roman"/>
                <a:sym typeface="Times New Roman"/>
              </a:rPr>
              <a:t>BUSINESS PROBLEM</a:t>
            </a:r>
            <a:endParaRPr b="1">
              <a:solidFill>
                <a:srgbClr val="3C78D8"/>
              </a:solidFill>
              <a:latin typeface="Times New Roman"/>
              <a:ea typeface="Times New Roman"/>
              <a:cs typeface="Times New Roman"/>
              <a:sym typeface="Times New Roman"/>
            </a:endParaRPr>
          </a:p>
        </p:txBody>
      </p:sp>
      <p:sp>
        <p:nvSpPr>
          <p:cNvPr id="70" name="Google Shape;70;p15"/>
          <p:cNvSpPr txBox="1"/>
          <p:nvPr>
            <p:ph idx="1" type="body"/>
          </p:nvPr>
        </p:nvSpPr>
        <p:spPr>
          <a:xfrm>
            <a:off x="4624625" y="1622825"/>
            <a:ext cx="4260300" cy="2969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700">
                <a:solidFill>
                  <a:srgbClr val="FFFFFF"/>
                </a:solidFill>
              </a:rPr>
              <a:t>The key challenge for Home Credit is to maximize their loan approval process by accurately identifying customers with a high likelihood of repaying their loans on time. This will require developing an efficient and accurate predictive model that can assess the creditworthiness of potential borrowers.</a:t>
            </a:r>
            <a:endParaRPr sz="2700">
              <a:solidFill>
                <a:srgbClr val="FFFFFF"/>
              </a:solidFill>
            </a:endParaRPr>
          </a:p>
          <a:p>
            <a:pPr indent="0" lvl="0" marL="0" rtl="0" algn="l">
              <a:spcBef>
                <a:spcPts val="0"/>
              </a:spcBef>
              <a:spcAft>
                <a:spcPts val="0"/>
              </a:spcAft>
              <a:buNone/>
            </a:pPr>
            <a:r>
              <a:t/>
            </a:r>
            <a:endParaRPr sz="2993">
              <a:solidFill>
                <a:srgbClr val="FFFFFF"/>
              </a:solidFill>
              <a:latin typeface="Proxima Nova"/>
              <a:ea typeface="Proxima Nova"/>
              <a:cs typeface="Proxima Nova"/>
              <a:sym typeface="Proxima Nova"/>
            </a:endParaRPr>
          </a:p>
          <a:p>
            <a:pPr indent="0" lvl="0" marL="0" rtl="0" algn="l">
              <a:spcBef>
                <a:spcPts val="0"/>
              </a:spcBef>
              <a:spcAft>
                <a:spcPts val="1200"/>
              </a:spcAft>
              <a:buNone/>
            </a:pPr>
            <a:r>
              <a:t/>
            </a:r>
            <a:endParaRPr/>
          </a:p>
        </p:txBody>
      </p:sp>
      <p:pic>
        <p:nvPicPr>
          <p:cNvPr id="71" name="Google Shape;71;p15"/>
          <p:cNvPicPr preferRelativeResize="0"/>
          <p:nvPr/>
        </p:nvPicPr>
        <p:blipFill>
          <a:blip r:embed="rId3">
            <a:alphaModFix/>
          </a:blip>
          <a:stretch>
            <a:fillRect/>
          </a:stretch>
        </p:blipFill>
        <p:spPr>
          <a:xfrm>
            <a:off x="338850" y="1315949"/>
            <a:ext cx="3992525" cy="2392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5079700" y="527725"/>
            <a:ext cx="31698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solidFill>
                  <a:schemeClr val="lt1"/>
                </a:solidFill>
                <a:latin typeface="Times New Roman"/>
                <a:ea typeface="Times New Roman"/>
                <a:cs typeface="Times New Roman"/>
                <a:sym typeface="Times New Roman"/>
              </a:rPr>
              <a:t>OBJECTIVE</a:t>
            </a:r>
            <a:endParaRPr b="1" sz="2700" u="sng">
              <a:solidFill>
                <a:srgbClr val="3C78D8"/>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77" name="Google Shape;77;p16"/>
          <p:cNvSpPr txBox="1"/>
          <p:nvPr>
            <p:ph idx="1" type="body"/>
          </p:nvPr>
        </p:nvSpPr>
        <p:spPr>
          <a:xfrm>
            <a:off x="4496800" y="1143000"/>
            <a:ext cx="4335600" cy="33336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sz="2500">
                <a:solidFill>
                  <a:srgbClr val="FFFFFF"/>
                </a:solidFill>
              </a:rPr>
              <a:t>Home Credit's aim is to leverage machine learning and data analysis to develop a robust predictive model that accurately identifies reliable borrowers, maximizing loan approvals and minimizing rejections. This will reduce the risk of defaults, improve profitability, and enhance overall customer satisfaction by increasing access to financial services.</a:t>
            </a:r>
            <a:endParaRPr sz="2500">
              <a:solidFill>
                <a:srgbClr val="FFFFFF"/>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1200"/>
              </a:spcAft>
              <a:buNone/>
            </a:pPr>
            <a:r>
              <a:t/>
            </a:r>
            <a:endParaRPr/>
          </a:p>
        </p:txBody>
      </p:sp>
      <p:pic>
        <p:nvPicPr>
          <p:cNvPr id="78" name="Google Shape;78;p16"/>
          <p:cNvPicPr preferRelativeResize="0"/>
          <p:nvPr/>
        </p:nvPicPr>
        <p:blipFill>
          <a:blip r:embed="rId3">
            <a:alphaModFix/>
          </a:blip>
          <a:stretch>
            <a:fillRect/>
          </a:stretch>
        </p:blipFill>
        <p:spPr>
          <a:xfrm>
            <a:off x="152400" y="1170125"/>
            <a:ext cx="4192000" cy="27681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1304900" y="1112925"/>
            <a:ext cx="6534200" cy="2917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82725"/>
            <a:ext cx="8520600" cy="6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320" u="sng">
                <a:solidFill>
                  <a:schemeClr val="lt1"/>
                </a:solidFill>
                <a:latin typeface="Times New Roman"/>
                <a:ea typeface="Times New Roman"/>
                <a:cs typeface="Times New Roman"/>
                <a:sym typeface="Times New Roman"/>
              </a:rPr>
              <a:t>Feature Importance</a:t>
            </a:r>
            <a:endParaRPr sz="3220" u="sng">
              <a:latin typeface="Times New Roman"/>
              <a:ea typeface="Times New Roman"/>
              <a:cs typeface="Times New Roman"/>
              <a:sym typeface="Times New Roman"/>
            </a:endParaRPr>
          </a:p>
        </p:txBody>
      </p:sp>
      <p:pic>
        <p:nvPicPr>
          <p:cNvPr id="89" name="Google Shape;89;p18"/>
          <p:cNvPicPr preferRelativeResize="0"/>
          <p:nvPr/>
        </p:nvPicPr>
        <p:blipFill>
          <a:blip r:embed="rId3">
            <a:alphaModFix/>
          </a:blip>
          <a:stretch>
            <a:fillRect/>
          </a:stretch>
        </p:blipFill>
        <p:spPr>
          <a:xfrm>
            <a:off x="1409700" y="891725"/>
            <a:ext cx="6324600" cy="3800475"/>
          </a:xfrm>
          <a:prstGeom prst="rect">
            <a:avLst/>
          </a:prstGeom>
          <a:noFill/>
          <a:ln>
            <a:noFill/>
          </a:ln>
        </p:spPr>
      </p:pic>
      <p:sp>
        <p:nvSpPr>
          <p:cNvPr id="90" name="Google Shape;90;p18"/>
          <p:cNvSpPr txBox="1"/>
          <p:nvPr/>
        </p:nvSpPr>
        <p:spPr>
          <a:xfrm>
            <a:off x="1958950" y="4647200"/>
            <a:ext cx="5162400" cy="33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Times New Roman"/>
                <a:ea typeface="Times New Roman"/>
                <a:cs typeface="Times New Roman"/>
                <a:sym typeface="Times New Roman"/>
              </a:rPr>
              <a:t>(XGBoost using Undersampling on Application Data)</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4572000" y="586550"/>
            <a:ext cx="4260300" cy="4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100" u="sng">
                <a:solidFill>
                  <a:schemeClr val="lt1"/>
                </a:solidFill>
                <a:latin typeface="Times New Roman"/>
                <a:ea typeface="Times New Roman"/>
                <a:cs typeface="Times New Roman"/>
                <a:sym typeface="Times New Roman"/>
              </a:rPr>
              <a:t>Added Data Features</a:t>
            </a:r>
            <a:endParaRPr sz="2100" u="sng">
              <a:solidFill>
                <a:schemeClr val="lt1"/>
              </a:solidFill>
              <a:latin typeface="Times New Roman"/>
              <a:ea typeface="Times New Roman"/>
              <a:cs typeface="Times New Roman"/>
              <a:sym typeface="Times New Roman"/>
            </a:endParaRPr>
          </a:p>
        </p:txBody>
      </p:sp>
      <p:sp>
        <p:nvSpPr>
          <p:cNvPr id="96" name="Google Shape;96;p19"/>
          <p:cNvSpPr txBox="1"/>
          <p:nvPr>
            <p:ph idx="1" type="body"/>
          </p:nvPr>
        </p:nvSpPr>
        <p:spPr>
          <a:xfrm>
            <a:off x="4572000" y="870600"/>
            <a:ext cx="3806100" cy="3623400"/>
          </a:xfrm>
          <a:prstGeom prst="rect">
            <a:avLst/>
          </a:prstGeom>
        </p:spPr>
        <p:txBody>
          <a:bodyPr anchorCtr="0" anchor="t" bIns="91425" lIns="91425" spcFirstLastPara="1" rIns="91425" wrap="square" tIns="91425">
            <a:noAutofit/>
          </a:bodyPr>
          <a:lstStyle/>
          <a:p>
            <a:pPr indent="0" lvl="0" marL="0" rtl="0" algn="l">
              <a:lnSpc>
                <a:spcPct val="70000"/>
              </a:lnSpc>
              <a:spcBef>
                <a:spcPts val="1000"/>
              </a:spcBef>
              <a:spcAft>
                <a:spcPts val="0"/>
              </a:spcAft>
              <a:buNone/>
            </a:pPr>
            <a:r>
              <a:t/>
            </a:r>
            <a:endParaRPr sz="1829"/>
          </a:p>
          <a:p>
            <a:pPr indent="-344805" lvl="0" marL="457200" rtl="0" algn="l">
              <a:lnSpc>
                <a:spcPct val="70000"/>
              </a:lnSpc>
              <a:spcBef>
                <a:spcPts val="1000"/>
              </a:spcBef>
              <a:spcAft>
                <a:spcPts val="0"/>
              </a:spcAft>
              <a:buSzPts val="1830"/>
              <a:buChar char="●"/>
            </a:pPr>
            <a:r>
              <a:rPr lang="en" sz="1829"/>
              <a:t>Total Number of Loans</a:t>
            </a:r>
            <a:endParaRPr sz="1829"/>
          </a:p>
          <a:p>
            <a:pPr indent="0" lvl="0" marL="0" rtl="0" algn="l">
              <a:lnSpc>
                <a:spcPct val="70000"/>
              </a:lnSpc>
              <a:spcBef>
                <a:spcPts val="1000"/>
              </a:spcBef>
              <a:spcAft>
                <a:spcPts val="0"/>
              </a:spcAft>
              <a:buNone/>
            </a:pPr>
            <a:r>
              <a:t/>
            </a:r>
            <a:endParaRPr sz="1829"/>
          </a:p>
          <a:p>
            <a:pPr indent="-344805" lvl="0" marL="457200" rtl="0" algn="l">
              <a:lnSpc>
                <a:spcPct val="70000"/>
              </a:lnSpc>
              <a:spcBef>
                <a:spcPts val="1000"/>
              </a:spcBef>
              <a:spcAft>
                <a:spcPts val="0"/>
              </a:spcAft>
              <a:buSzPts val="1830"/>
              <a:buChar char="●"/>
            </a:pPr>
            <a:r>
              <a:rPr lang="en" sz="1829"/>
              <a:t>Number of Active Loans</a:t>
            </a:r>
            <a:endParaRPr sz="1829"/>
          </a:p>
          <a:p>
            <a:pPr indent="0" lvl="0" marL="0" rtl="0" algn="l">
              <a:lnSpc>
                <a:spcPct val="70000"/>
              </a:lnSpc>
              <a:spcBef>
                <a:spcPts val="1000"/>
              </a:spcBef>
              <a:spcAft>
                <a:spcPts val="0"/>
              </a:spcAft>
              <a:buNone/>
            </a:pPr>
            <a:r>
              <a:t/>
            </a:r>
            <a:endParaRPr sz="1829"/>
          </a:p>
          <a:p>
            <a:pPr indent="-344805" lvl="0" marL="457200" rtl="0" algn="l">
              <a:lnSpc>
                <a:spcPct val="70000"/>
              </a:lnSpc>
              <a:spcBef>
                <a:spcPts val="1000"/>
              </a:spcBef>
              <a:spcAft>
                <a:spcPts val="0"/>
              </a:spcAft>
              <a:buSzPts val="1830"/>
              <a:buChar char="●"/>
            </a:pPr>
            <a:r>
              <a:rPr lang="en" sz="1829"/>
              <a:t>Total_Credit_Amount</a:t>
            </a:r>
            <a:endParaRPr sz="1829"/>
          </a:p>
          <a:p>
            <a:pPr indent="0" lvl="0" marL="0" rtl="0" algn="l">
              <a:lnSpc>
                <a:spcPct val="70000"/>
              </a:lnSpc>
              <a:spcBef>
                <a:spcPts val="1000"/>
              </a:spcBef>
              <a:spcAft>
                <a:spcPts val="0"/>
              </a:spcAft>
              <a:buNone/>
            </a:pPr>
            <a:r>
              <a:t/>
            </a:r>
            <a:endParaRPr sz="1829"/>
          </a:p>
          <a:p>
            <a:pPr indent="-344805" lvl="0" marL="457200" rtl="0" algn="l">
              <a:lnSpc>
                <a:spcPct val="70000"/>
              </a:lnSpc>
              <a:spcBef>
                <a:spcPts val="1000"/>
              </a:spcBef>
              <a:spcAft>
                <a:spcPts val="0"/>
              </a:spcAft>
              <a:buSzPts val="1830"/>
              <a:buChar char="●"/>
            </a:pPr>
            <a:r>
              <a:rPr lang="en" sz="1829"/>
              <a:t>Number of Previous Applications</a:t>
            </a:r>
            <a:endParaRPr sz="1829"/>
          </a:p>
        </p:txBody>
      </p:sp>
      <p:pic>
        <p:nvPicPr>
          <p:cNvPr id="97" name="Google Shape;97;p19"/>
          <p:cNvPicPr preferRelativeResize="0"/>
          <p:nvPr/>
        </p:nvPicPr>
        <p:blipFill>
          <a:blip r:embed="rId3">
            <a:alphaModFix/>
          </a:blip>
          <a:stretch>
            <a:fillRect/>
          </a:stretch>
        </p:blipFill>
        <p:spPr>
          <a:xfrm>
            <a:off x="311700" y="1788300"/>
            <a:ext cx="3576001" cy="178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985075" y="950676"/>
            <a:ext cx="7173850" cy="3242150"/>
          </a:xfrm>
          <a:prstGeom prst="rect">
            <a:avLst/>
          </a:prstGeom>
          <a:noFill/>
          <a:ln>
            <a:noFill/>
          </a:ln>
        </p:spPr>
      </p:pic>
      <p:sp>
        <p:nvSpPr>
          <p:cNvPr id="103" name="Google Shape;103;p20"/>
          <p:cNvSpPr/>
          <p:nvPr/>
        </p:nvSpPr>
        <p:spPr>
          <a:xfrm>
            <a:off x="4624650" y="2188250"/>
            <a:ext cx="1000200" cy="2100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a:off x="7043375" y="2188250"/>
            <a:ext cx="942600" cy="2100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0"/>
          <p:cNvSpPr/>
          <p:nvPr/>
        </p:nvSpPr>
        <p:spPr>
          <a:xfrm>
            <a:off x="4572000" y="2887575"/>
            <a:ext cx="2414100" cy="4962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49300" y="2420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644" u="sng">
                <a:solidFill>
                  <a:schemeClr val="lt1"/>
                </a:solidFill>
                <a:latin typeface="Times New Roman"/>
                <a:ea typeface="Times New Roman"/>
                <a:cs typeface="Times New Roman"/>
                <a:sym typeface="Times New Roman"/>
              </a:rPr>
              <a:t>Feature Importance</a:t>
            </a:r>
            <a:endParaRPr sz="1200" u="sng">
              <a:solidFill>
                <a:schemeClr val="lt1"/>
              </a:solidFill>
              <a:latin typeface="Times New Roman"/>
              <a:ea typeface="Times New Roman"/>
              <a:cs typeface="Times New Roman"/>
              <a:sym typeface="Times New Roman"/>
            </a:endParaRPr>
          </a:p>
        </p:txBody>
      </p:sp>
      <p:pic>
        <p:nvPicPr>
          <p:cNvPr id="111" name="Google Shape;111;p21"/>
          <p:cNvPicPr preferRelativeResize="0"/>
          <p:nvPr/>
        </p:nvPicPr>
        <p:blipFill>
          <a:blip r:embed="rId3">
            <a:alphaModFix/>
          </a:blip>
          <a:stretch>
            <a:fillRect/>
          </a:stretch>
        </p:blipFill>
        <p:spPr>
          <a:xfrm>
            <a:off x="1328213" y="1085400"/>
            <a:ext cx="6487574" cy="3358750"/>
          </a:xfrm>
          <a:prstGeom prst="rect">
            <a:avLst/>
          </a:prstGeom>
          <a:noFill/>
          <a:ln>
            <a:noFill/>
          </a:ln>
        </p:spPr>
      </p:pic>
      <p:sp>
        <p:nvSpPr>
          <p:cNvPr id="112" name="Google Shape;112;p21"/>
          <p:cNvSpPr txBox="1"/>
          <p:nvPr/>
        </p:nvSpPr>
        <p:spPr>
          <a:xfrm>
            <a:off x="1958950" y="4647200"/>
            <a:ext cx="5162400" cy="33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Times New Roman"/>
                <a:ea typeface="Times New Roman"/>
                <a:cs typeface="Times New Roman"/>
                <a:sym typeface="Times New Roman"/>
              </a:rPr>
              <a:t>(XGBoost using Undersampling on Combined Data)</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