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5" r:id="rId13"/>
    <p:sldId id="266" r:id="rId14"/>
    <p:sldId id="268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7"/>
    <p:restoredTop sz="94667"/>
  </p:normalViewPr>
  <p:slideViewPr>
    <p:cSldViewPr snapToGrid="0">
      <p:cViewPr>
        <p:scale>
          <a:sx n="83" d="100"/>
          <a:sy n="83" d="100"/>
        </p:scale>
        <p:origin x="3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BEF2-61F7-39B5-0F66-582C3ADBF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87310-D80B-6B7C-3C77-8A14349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5188-5F91-4EE7-DA75-94761858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0E9E-70B9-FD24-A642-B283B06B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73A09-A93F-9E10-BEB8-BA445A36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837-E558-265E-A851-ADC4A16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EC82A-B0A3-1709-6991-66E30EA0F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C9C3-EC57-334A-2D0F-F652ED73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C9FE-F1F6-C4AB-08C8-95A6D73E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5DA3-7298-8050-C003-248229E2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B191E-B208-C669-B185-4F323F92F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38C53-DD47-F6A4-536B-98543A8A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0F5C-A380-DB23-210E-C737972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0DB0-3D4C-BD70-615E-2E92D34E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CE05-68B0-D834-C0F9-78C9310B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AFA1-55AF-FBAB-6533-B1047059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45F6-24E3-6CB8-F58B-BA931E6D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3657-E2F3-D7BB-85A7-23E3EB0A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03B9-9653-895A-44D2-1D525BEA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67CE2-D18A-BF09-731A-5CE93402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4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7FF-A437-ACDD-59B4-2282D0ED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8F975-24A1-8453-98B3-4136A340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8A57E-F780-E6AE-F5E1-404370FA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256B-EB9E-7988-2045-6C517BA7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27D4-05FC-5D2C-0920-0F97DD08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0D-C756-7F60-0020-6B7838AC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4369-A2B8-87BD-6EED-9552A5592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6E03C-2603-8B66-9887-D2868013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8A33-908B-0E89-7BAD-7A64389C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9F7-A8CC-170E-EE1C-D3F8DEE8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614D-E523-B255-9132-43427D02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23CB-A57E-5D25-501F-2F282C55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EA695-5D3E-1333-0A1B-352DA9DC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4FDF-C8FF-898F-1228-5E3E46CE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19A1-0FDB-7A16-7795-0E0C76F09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74D5-86D2-8FB3-5F2B-6887F485A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76D9-085A-7B57-DBA2-882CCB90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C95-8997-9634-7205-65E978B9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6D9BE-C7DC-2E02-D300-5220A867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A9E7-8706-CE8F-4FC2-D6ED6872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5919E-6E67-5B75-3766-1AF9372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4F22-8D87-257A-92A1-CF6C1F24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1A63-AE96-1D8E-97D9-22D489D2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AE0C-D47F-ADDE-DDCE-7934F335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48C60-91A4-42B9-2E09-9AD3D21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A48D7-DBE3-9401-9321-0FA56896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C808-DE14-7CE4-B4B4-E6C17AFA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4A36-72AC-16E3-2116-3B4A6B85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5868F-6800-85ED-BA22-28028192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D1FB3-151F-66A7-6C12-72B552EF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36B27-EB87-DE76-DD94-01FB16DB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AFABE-5D76-5FCD-051C-546225FE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3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ACB3-7E56-A7CE-238B-991D8C9B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7D436-84C9-8EC1-B8C8-EABD51BC7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843CB-0E10-74B3-6C07-D03FE918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F808-361B-C50E-FC2A-8E5F8E1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0F5C-F0D9-C01F-B0D9-E898ACDB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8543-F31E-58E2-4294-601E5FCB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2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5866E-1F1A-81F0-A90A-28EF8219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C39D-7794-AA87-7F43-90EA39C1F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3464-F691-8960-3C03-A96D86019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4312B-E336-0342-AECA-0FEA78D7C7C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37CA-5631-ADA8-A469-46945BDC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58F3-10FF-4C50-543D-827371A7E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FA509-8454-8947-BE73-01F093339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BB168-3CBB-CF9B-7C57-6E97449A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0E20E2-015F-4F7B-C4E5-5A9EC2ABC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78" y="1620045"/>
            <a:ext cx="7239002" cy="1990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Data Representation and Analysis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1A989-8349-E026-5C05-BA34C44B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6503" y="4351651"/>
            <a:ext cx="7175477" cy="67755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Session 1: Introduction to Python and Data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988430-5745-CC50-D96C-5AC40EF9E46E}"/>
              </a:ext>
            </a:extLst>
          </p:cNvPr>
          <p:cNvSpPr txBox="1">
            <a:spLocks/>
          </p:cNvSpPr>
          <p:nvPr/>
        </p:nvSpPr>
        <p:spPr>
          <a:xfrm>
            <a:off x="5016503" y="5793738"/>
            <a:ext cx="3136900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-webkit-standard"/>
              </a:rPr>
              <a:t>Hasitha Pramuditha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09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DA1A0-7ABD-8283-909A-3EB84FF3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645878" cy="1677924"/>
          </a:xfrm>
        </p:spPr>
        <p:txBody>
          <a:bodyPr anchor="b">
            <a:normAutofit fontScale="90000"/>
          </a:bodyPr>
          <a:lstStyle/>
          <a:p>
            <a:r>
              <a:rPr lang="en-US" sz="6000" b="0" i="0" u="none" strike="noStrike" dirty="0">
                <a:effectLst/>
                <a:latin typeface="-webkit-standard"/>
              </a:rPr>
              <a:t>Writing Your First Code!</a:t>
            </a:r>
            <a:endParaRPr lang="en-US" sz="6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5CE2-32E4-3A04-0F76-D75E8C76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Creating variables with your own data.</a:t>
            </a:r>
          </a:p>
          <a:p>
            <a:r>
              <a:rPr lang="en-US" sz="2400" dirty="0"/>
              <a:t>Using print() to see results.</a:t>
            </a:r>
          </a:p>
          <a:p>
            <a:r>
              <a:rPr lang="en-US" sz="2400" dirty="0"/>
              <a:t>Working with lists of numbers.</a:t>
            </a:r>
          </a:p>
          <a:p>
            <a:r>
              <a:rPr lang="en-US" sz="2400" dirty="0"/>
              <a:t>Simple calculations.</a:t>
            </a:r>
          </a:p>
        </p:txBody>
      </p:sp>
      <p:pic>
        <p:nvPicPr>
          <p:cNvPr id="7" name="Graphic 6" descr="Code">
            <a:extLst>
              <a:ext uri="{FF2B5EF4-FFF2-40B4-BE49-F238E27FC236}">
                <a16:creationId xmlns:a16="http://schemas.microsoft.com/office/drawing/2014/main" id="{84FDEBE9-992C-5B05-E260-BA0B6238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9DC1A-14D7-D68D-CCCD-B20B2C01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260906"/>
            <a:ext cx="6589537" cy="433262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61487-5F06-F283-E0F7-E2D09FAC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My First Python Program</a:t>
            </a:r>
            <a:endParaRPr lang="en-US" sz="6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756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847E7-9BF6-79D5-0BA7-F1631D24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974551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Setting Up &amp; First Steps: Installing &amp; Using </a:t>
            </a:r>
            <a:r>
              <a:rPr lang="en-US" sz="5400" b="0" i="0" u="none" strike="noStrike" dirty="0" err="1">
                <a:effectLst/>
                <a:latin typeface="-webkit-standard"/>
              </a:rPr>
              <a:t>Jupyter</a:t>
            </a:r>
            <a:endParaRPr lang="en-US" sz="5400" dirty="0"/>
          </a:p>
        </p:txBody>
      </p:sp>
      <p:sp>
        <p:nvSpPr>
          <p:cNvPr id="92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68EF5-2722-116D-7721-1316B153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639235" cy="3547872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What is </a:t>
            </a:r>
            <a:r>
              <a:rPr lang="en-US" sz="2400" b="1" dirty="0" err="1"/>
              <a:t>Jupyter</a:t>
            </a:r>
            <a:r>
              <a:rPr lang="en-US" sz="2400" b="1" dirty="0"/>
              <a:t>?</a:t>
            </a:r>
            <a:r>
              <a:rPr lang="en-US" sz="24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A special notebook where we write and run Python code. It shows code and results together.</a:t>
            </a:r>
          </a:p>
          <a:p>
            <a:r>
              <a:rPr lang="en-US" sz="2400" b="1" dirty="0"/>
              <a:t>Installing Anaconda:</a:t>
            </a:r>
            <a:r>
              <a:rPr lang="en-US" sz="2400" dirty="0"/>
              <a:t> This is the easiest way! It includes Python, </a:t>
            </a:r>
            <a:r>
              <a:rPr lang="en-US" sz="2400" dirty="0" err="1"/>
              <a:t>Jupyter</a:t>
            </a:r>
            <a:r>
              <a:rPr lang="en-US" sz="2400" dirty="0"/>
              <a:t>, and everything else we need. (We'll walk through this).</a:t>
            </a:r>
          </a:p>
          <a:p>
            <a:r>
              <a:rPr lang="en-US" sz="2400" dirty="0"/>
              <a:t>Opening </a:t>
            </a:r>
            <a:r>
              <a:rPr lang="en-US" sz="2400" dirty="0" err="1"/>
              <a:t>Jupyter</a:t>
            </a:r>
            <a:r>
              <a:rPr lang="en-US" sz="2400" dirty="0"/>
              <a:t> notebooks.</a:t>
            </a:r>
          </a:p>
          <a:p>
            <a:r>
              <a:rPr lang="en-US" sz="2400" dirty="0"/>
              <a:t>Creating your first notebook.</a:t>
            </a:r>
          </a:p>
        </p:txBody>
      </p:sp>
      <p:pic>
        <p:nvPicPr>
          <p:cNvPr id="9218" name="Picture 2" descr="Installing Anaconda Individual Edition">
            <a:extLst>
              <a:ext uri="{FF2B5EF4-FFF2-40B4-BE49-F238E27FC236}">
                <a16:creationId xmlns:a16="http://schemas.microsoft.com/office/drawing/2014/main" id="{7CF5ED94-CF76-F564-CD31-32B62212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3032" y="2660904"/>
            <a:ext cx="5458968" cy="30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9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Jupyter Notebook Documentation — Jupyter Notebook 7.5.0a0 documentation">
            <a:extLst>
              <a:ext uri="{FF2B5EF4-FFF2-40B4-BE49-F238E27FC236}">
                <a16:creationId xmlns:a16="http://schemas.microsoft.com/office/drawing/2014/main" id="{E2C4B69F-FB46-6CFC-31AE-1EAD045A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17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6FAB-4E6D-8DBA-6596-000EB75E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1145922"/>
            <a:ext cx="5458838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Introduction to Data Analysis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magnifying glass over papers with graphs and charts&#10;&#10;AI-generated content may be incorrect.">
            <a:extLst>
              <a:ext uri="{FF2B5EF4-FFF2-40B4-BE49-F238E27FC236}">
                <a16:creationId xmlns:a16="http://schemas.microsoft.com/office/drawing/2014/main" id="{5A7D7B3F-E957-22F6-2528-3F200E17B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271939"/>
            <a:ext cx="4449437" cy="414437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D79C-3124-86D3-DA8C-2E3656D2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650868"/>
            <a:ext cx="5458838" cy="4192520"/>
          </a:xfrm>
        </p:spPr>
        <p:txBody>
          <a:bodyPr>
            <a:normAutofit/>
          </a:bodyPr>
          <a:lstStyle/>
          <a:p>
            <a:r>
              <a:rPr lang="en-US" b="1" dirty="0"/>
              <a:t>What is data?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Information we want to understand.</a:t>
            </a:r>
          </a:p>
          <a:p>
            <a:pPr marL="457200" lvl="1" indent="0">
              <a:buNone/>
            </a:pPr>
            <a:r>
              <a:rPr lang="en-US" b="1" dirty="0"/>
              <a:t>Examples:</a:t>
            </a:r>
            <a:r>
              <a:rPr lang="en-US" dirty="0"/>
              <a:t> Student grades, weather temperatures, sales numbers from a store, survey responses.</a:t>
            </a:r>
          </a:p>
          <a:p>
            <a:r>
              <a:rPr lang="en-US" b="1" dirty="0"/>
              <a:t>Why Python?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r>
              <a:rPr lang="en-US" dirty="0"/>
              <a:t>It helps us work with lots of data very quickly and find hidden insights!</a:t>
            </a:r>
          </a:p>
        </p:txBody>
      </p:sp>
    </p:spTree>
    <p:extLst>
      <p:ext uri="{BB962C8B-B14F-4D97-AF65-F5344CB8AC3E}">
        <p14:creationId xmlns:p14="http://schemas.microsoft.com/office/powerpoint/2010/main" val="1099107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290" name="Picture 2" descr="Data Science Hierarchy of Needs PowerPoint and Google Slides Template - PPT  Slides">
            <a:extLst>
              <a:ext uri="{FF2B5EF4-FFF2-40B4-BE49-F238E27FC236}">
                <a16:creationId xmlns:a16="http://schemas.microsoft.com/office/drawing/2014/main" id="{7A6CD49C-A230-175F-7FB2-C632D9B87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61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9" name="Rectangle 13328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31" name="Freeform: Shape 13330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3226B-22CF-654A-98E9-FBF27C02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73" y="154982"/>
            <a:ext cx="5848027" cy="1278032"/>
          </a:xfrm>
        </p:spPr>
        <p:txBody>
          <a:bodyPr anchor="b">
            <a:normAutofit fontScale="90000"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Python Libraries for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F4100-6E81-2017-31D4-F0EBF292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3" y="1742983"/>
            <a:ext cx="6046412" cy="4704313"/>
          </a:xfrm>
        </p:spPr>
        <p:txBody>
          <a:bodyPr>
            <a:noAutofit/>
          </a:bodyPr>
          <a:lstStyle/>
          <a:p>
            <a:r>
              <a:rPr lang="en-US" sz="2400" b="1" i="0" u="none" strike="noStrike" dirty="0">
                <a:effectLst/>
                <a:latin typeface="-webkit-standard"/>
              </a:rPr>
              <a:t>NumPy</a:t>
            </a:r>
          </a:p>
          <a:p>
            <a:pPr lvl="1"/>
            <a:r>
              <a:rPr lang="en-US" sz="2000" dirty="0"/>
              <a:t>Handles large arrays and matrices</a:t>
            </a:r>
          </a:p>
          <a:p>
            <a:pPr lvl="1"/>
            <a:r>
              <a:rPr lang="en-US" sz="2000" dirty="0"/>
              <a:t>Performs fast numerical operations</a:t>
            </a:r>
          </a:p>
          <a:p>
            <a:pPr lvl="1"/>
            <a:r>
              <a:rPr lang="en-US" sz="2000" dirty="0"/>
              <a:t>Basis for many other libraries</a:t>
            </a:r>
          </a:p>
          <a:p>
            <a:r>
              <a:rPr lang="en-US" sz="2400" b="1" i="0" u="none" strike="noStrike" dirty="0">
                <a:effectLst/>
              </a:rPr>
              <a:t>Pandas</a:t>
            </a:r>
          </a:p>
          <a:p>
            <a:pPr lvl="1"/>
            <a:r>
              <a:rPr lang="en-US" sz="2000" b="0" i="0" u="none" strike="noStrike" dirty="0">
                <a:effectLst/>
              </a:rPr>
              <a:t>Works with structured data using </a:t>
            </a:r>
            <a:r>
              <a:rPr lang="en-US" sz="2000" b="0" i="0" u="none" strike="noStrike" dirty="0" err="1">
                <a:effectLst/>
              </a:rPr>
              <a:t>DataFrames</a:t>
            </a:r>
            <a:endParaRPr lang="en-US" sz="2000" b="0" i="0" u="none" strike="noStrike" dirty="0">
              <a:effectLst/>
            </a:endParaRPr>
          </a:p>
          <a:p>
            <a:pPr lvl="1"/>
            <a:r>
              <a:rPr lang="en-US" sz="2000" b="0" i="0" u="none" strike="noStrike" dirty="0">
                <a:effectLst/>
              </a:rPr>
              <a:t>Easy reading/writing of CSV, Excel, JSON, etc.</a:t>
            </a:r>
          </a:p>
          <a:p>
            <a:pPr lvl="1"/>
            <a:r>
              <a:rPr lang="en-US" sz="2000" b="0" i="0" u="none" strike="noStrike" dirty="0">
                <a:effectLst/>
              </a:rPr>
              <a:t>Filtering, grouping, merging, and reshaping data</a:t>
            </a:r>
          </a:p>
          <a:p>
            <a:r>
              <a:rPr lang="en-US" sz="2400" b="1" i="0" u="none" strike="noStrike" dirty="0">
                <a:effectLst/>
              </a:rPr>
              <a:t>Matplotlib</a:t>
            </a:r>
          </a:p>
          <a:p>
            <a:pPr lvl="1"/>
            <a:r>
              <a:rPr lang="en-US" sz="2000" b="0" i="0" u="none" strike="noStrike" dirty="0">
                <a:effectLst/>
              </a:rPr>
              <a:t>Creates basic plots: line, bar, scatter, etc.</a:t>
            </a:r>
          </a:p>
          <a:p>
            <a:pPr lvl="1"/>
            <a:r>
              <a:rPr lang="en-US" sz="2000" b="0" i="0" u="none" strike="noStrike" dirty="0">
                <a:effectLst/>
              </a:rPr>
              <a:t>Highly customizable graphs</a:t>
            </a:r>
          </a:p>
          <a:p>
            <a:pPr lvl="1"/>
            <a:r>
              <a:rPr lang="en-US" sz="2000" b="0" i="0" u="none" strike="noStrike" dirty="0">
                <a:effectLst/>
              </a:rPr>
              <a:t>Good for static visualizations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EB41C6E4-B90C-C918-9C6C-7E1C48024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7309" y="1084869"/>
            <a:ext cx="4797354" cy="215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Matplotlib: Zero to Hero. Created by materialdatascience A.I.GPT… | by  Material Data Science | Medium">
            <a:extLst>
              <a:ext uri="{FF2B5EF4-FFF2-40B4-BE49-F238E27FC236}">
                <a16:creationId xmlns:a16="http://schemas.microsoft.com/office/drawing/2014/main" id="{991D0FAA-BF59-33D6-C22A-0231B8BB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7433" y="5058796"/>
            <a:ext cx="2513506" cy="83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andas Essentials: A Deep Dive into DataFrames and Series in Python | by MD  Murslin | Medium">
            <a:extLst>
              <a:ext uri="{FF2B5EF4-FFF2-40B4-BE49-F238E27FC236}">
                <a16:creationId xmlns:a16="http://schemas.microsoft.com/office/drawing/2014/main" id="{F172C6CF-A6C6-B8AB-2337-F3557D77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6405" y="4653502"/>
            <a:ext cx="1663093" cy="166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7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38-C1AF-D0C9-36CE-5B43FB44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5180928" cy="1719072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What is NumPy?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20F0-908C-F964-0C51-BD4813AB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6033334" cy="3410712"/>
          </a:xfrm>
        </p:spPr>
        <p:txBody>
          <a:bodyPr anchor="t">
            <a:noAutofit/>
          </a:bodyPr>
          <a:lstStyle/>
          <a:p>
            <a:r>
              <a:rPr lang="en-US" sz="2400" b="1" i="0" u="none" strike="noStrike" dirty="0">
                <a:effectLst/>
              </a:rPr>
              <a:t>NumPy</a:t>
            </a:r>
            <a:r>
              <a:rPr lang="en-US" sz="2400" b="0" i="0" u="none" strike="noStrike" dirty="0">
                <a:effectLst/>
              </a:rPr>
              <a:t> (Numerical Python) is a powerful open-source library for numerical and scientific computing. It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A </a:t>
            </a:r>
            <a:r>
              <a:rPr lang="en-US" sz="2400" b="1" i="0" u="none" strike="noStrike" dirty="0">
                <a:effectLst/>
              </a:rPr>
              <a:t>high-performance multidimensional array object</a:t>
            </a:r>
            <a:r>
              <a:rPr lang="en-US" sz="2400" b="0" i="0" u="none" strike="noStrike" dirty="0">
                <a:effectLst/>
              </a:rPr>
              <a:t> (</a:t>
            </a:r>
            <a:r>
              <a:rPr lang="en-US" sz="2400" b="0" i="0" u="none" strike="noStrike" dirty="0" err="1">
                <a:effectLst/>
              </a:rPr>
              <a:t>ndarray</a:t>
            </a:r>
            <a:r>
              <a:rPr lang="en-US" sz="2400" b="0" i="0" u="none" strike="noStrike" dirty="0">
                <a:effectLst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Tools for working with these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effectLst/>
              </a:rPr>
              <a:t>Functions for performing mathematical operations efficiently</a:t>
            </a:r>
          </a:p>
          <a:p>
            <a:endParaRPr lang="en-US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8DD9E3E-CFDF-C066-CC12-93984968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270" y="2779869"/>
            <a:ext cx="4893745" cy="220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8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63F66-998F-AE9E-21FC-4588ABC56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370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7BDA3-E468-01BA-9789-FAD6C3B5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0"/>
          <a:stretch/>
        </p:blipFill>
        <p:spPr>
          <a:xfrm>
            <a:off x="6633274" y="0"/>
            <a:ext cx="5558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7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35FAA-2A27-3CE4-0F45-E0CEF832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28" y="509429"/>
            <a:ext cx="1931630" cy="133084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Task: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7ABD-0139-2D8E-8198-D7FFE4CD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28" y="2170243"/>
            <a:ext cx="5418749" cy="3917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Create a 1D NumPy array named </a:t>
            </a:r>
            <a:r>
              <a:rPr lang="en-US" sz="2400" b="0" i="0" u="none" strike="noStrike" dirty="0" err="1">
                <a:effectLst/>
              </a:rPr>
              <a:t>arr</a:t>
            </a:r>
            <a:r>
              <a:rPr lang="en-US" sz="2400" b="0" i="0" u="none" strike="noStrike" dirty="0">
                <a:effectLst/>
              </a:rPr>
              <a:t> with values from 1 to 10.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Multiply all even numbers in </a:t>
            </a:r>
            <a:r>
              <a:rPr lang="en-US" sz="2400" b="0" i="0" u="none" strike="noStrike" dirty="0" err="1">
                <a:effectLst/>
              </a:rPr>
              <a:t>arr</a:t>
            </a:r>
            <a:r>
              <a:rPr lang="en-US" sz="2400" b="0" i="0" u="none" strike="noStrike" dirty="0">
                <a:effectLst/>
              </a:rPr>
              <a:t> by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Replace all values greater than 15 in </a:t>
            </a:r>
            <a:r>
              <a:rPr lang="en-US" sz="2400" b="0" i="0" u="none" strike="noStrike" dirty="0" err="1">
                <a:effectLst/>
              </a:rPr>
              <a:t>arr</a:t>
            </a:r>
            <a:r>
              <a:rPr lang="en-US" sz="2400" b="0" i="0" u="none" strike="noStrike" dirty="0">
                <a:effectLst/>
              </a:rPr>
              <a:t> with 15.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u="none" strike="noStrike" dirty="0">
                <a:effectLst/>
              </a:rPr>
              <a:t>Calculate and print the:</a:t>
            </a:r>
          </a:p>
          <a:p>
            <a:pPr lvl="1"/>
            <a:r>
              <a:rPr lang="en-US" sz="2000" b="0" i="0" u="none" strike="noStrike" dirty="0">
                <a:effectLst/>
              </a:rPr>
              <a:t>Sum of all elements</a:t>
            </a:r>
          </a:p>
          <a:p>
            <a:pPr lvl="1"/>
            <a:r>
              <a:rPr lang="en-US" sz="2000" b="0" i="0" u="none" strike="noStrike" dirty="0">
                <a:effectLst/>
              </a:rPr>
              <a:t>Mean of all elements</a:t>
            </a:r>
          </a:p>
          <a:p>
            <a:pPr lvl="1"/>
            <a:r>
              <a:rPr lang="en-US" sz="2000" b="0" i="0" u="none" strike="noStrike" dirty="0">
                <a:effectLst/>
              </a:rPr>
              <a:t>Maximum and minimum values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F1786-058D-AF9E-3EC6-FED8A6DE4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949544"/>
            <a:ext cx="4788505" cy="2226654"/>
          </a:xfrm>
          <a:prstGeom prst="rect">
            <a:avLst/>
          </a:prstGeom>
        </p:spPr>
      </p:pic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DB12-24BD-A814-BA50-B284C8EF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731072" cy="800100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 dirty="0">
                <a:solidFill>
                  <a:srgbClr val="595959"/>
                </a:solidFill>
                <a:effectLst/>
                <a:latin typeface="-webkit-standard"/>
              </a:rPr>
              <a:t>Welcome to Session 1!</a:t>
            </a:r>
            <a:endParaRPr lang="en-US" sz="3600" b="1" dirty="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27FE-7645-864C-80D8-08BFC5C7A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2206037"/>
            <a:ext cx="5046759" cy="3770434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595959"/>
                </a:solidFill>
              </a:rPr>
              <a:t>Understand what programming and data analysis mean.</a:t>
            </a:r>
          </a:p>
          <a:p>
            <a:r>
              <a:rPr lang="en-US" dirty="0">
                <a:solidFill>
                  <a:srgbClr val="595959"/>
                </a:solidFill>
              </a:rPr>
              <a:t>Learn basic Python commands and concepts.</a:t>
            </a:r>
          </a:p>
          <a:p>
            <a:r>
              <a:rPr lang="en-US" dirty="0">
                <a:solidFill>
                  <a:srgbClr val="595959"/>
                </a:solidFill>
              </a:rPr>
              <a:t>Set up and use </a:t>
            </a:r>
            <a:r>
              <a:rPr lang="en-US" dirty="0" err="1">
                <a:solidFill>
                  <a:srgbClr val="595959"/>
                </a:solidFill>
              </a:rPr>
              <a:t>Jupyter</a:t>
            </a:r>
            <a:r>
              <a:rPr lang="en-US" dirty="0">
                <a:solidFill>
                  <a:srgbClr val="595959"/>
                </a:solidFill>
              </a:rPr>
              <a:t> notebooks.</a:t>
            </a:r>
          </a:p>
          <a:p>
            <a:r>
              <a:rPr lang="en-US" dirty="0">
                <a:solidFill>
                  <a:srgbClr val="595959"/>
                </a:solidFill>
              </a:rPr>
              <a:t>Start working with simple data.</a:t>
            </a:r>
          </a:p>
        </p:txBody>
      </p:sp>
      <p:pic>
        <p:nvPicPr>
          <p:cNvPr id="1026" name="Picture 2" descr="Objective Icons - Free SVG &amp; PNG Objective Images - Noun Project">
            <a:extLst>
              <a:ext uri="{FF2B5EF4-FFF2-40B4-BE49-F238E27FC236}">
                <a16:creationId xmlns:a16="http://schemas.microsoft.com/office/drawing/2014/main" id="{96265EB5-6AC1-B339-2DD8-A9F26680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2715" y="1485900"/>
            <a:ext cx="3886199" cy="388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5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E4B4B-925D-31D2-9C4E-E1460F7F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Solution: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9AB2DAB-9DC9-59C4-39C7-C202DFEE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1"/>
          <a:stretch/>
        </p:blipFill>
        <p:spPr>
          <a:xfrm>
            <a:off x="5665431" y="371960"/>
            <a:ext cx="6526569" cy="5735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776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A01E-C24F-573B-A2B7-A6A2BA4F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BB1D4-EADC-11F2-11F9-7BCBA794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1063693"/>
            <a:ext cx="5458838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What is Programming?</a:t>
            </a:r>
            <a:endParaRPr lang="en-US" dirty="0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Free Vectors | Male and female workers using computers (color)">
            <a:extLst>
              <a:ext uri="{FF2B5EF4-FFF2-40B4-BE49-F238E27FC236}">
                <a16:creationId xmlns:a16="http://schemas.microsoft.com/office/drawing/2014/main" id="{74463BB6-F3C6-8AAC-6AF6-8E39E76DB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659160"/>
            <a:ext cx="4777381" cy="336993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12C2-D87F-9FAD-1952-7540B82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657543"/>
            <a:ext cx="5458838" cy="3369936"/>
          </a:xfrm>
        </p:spPr>
        <p:txBody>
          <a:bodyPr>
            <a:normAutofit/>
          </a:bodyPr>
          <a:lstStyle/>
          <a:p>
            <a:r>
              <a:rPr lang="en-US" dirty="0"/>
              <a:t>Giving </a:t>
            </a:r>
            <a:r>
              <a:rPr lang="en-US" b="1" dirty="0"/>
              <a:t>instructions</a:t>
            </a:r>
            <a:r>
              <a:rPr lang="en-US" dirty="0"/>
              <a:t> to a computer.</a:t>
            </a:r>
          </a:p>
          <a:p>
            <a:r>
              <a:rPr lang="en-US" dirty="0"/>
              <a:t>Like writing a recipe for a computer to follow.</a:t>
            </a:r>
          </a:p>
          <a:p>
            <a:r>
              <a:rPr lang="en-US" dirty="0"/>
              <a:t>Computers are smart but need precise instructions!</a:t>
            </a:r>
          </a:p>
        </p:txBody>
      </p:sp>
    </p:spTree>
    <p:extLst>
      <p:ext uri="{BB962C8B-B14F-4D97-AF65-F5344CB8AC3E}">
        <p14:creationId xmlns:p14="http://schemas.microsoft.com/office/powerpoint/2010/main" val="40767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288B4-60A2-C3D9-F6EA-E962BF61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Why Python? </a:t>
            </a:r>
            <a:endParaRPr lang="en-US" sz="5400" dirty="0"/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56D4-04E4-2913-FBC2-11ECFB67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68064" cy="3410712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Simple to read:</a:t>
            </a:r>
            <a:r>
              <a:rPr lang="en-US" sz="2400" dirty="0"/>
              <a:t> It's like speaking simple English to computers.</a:t>
            </a:r>
          </a:p>
          <a:p>
            <a:r>
              <a:rPr lang="en-US" sz="2400" b="1" dirty="0"/>
              <a:t>Versatile:</a:t>
            </a:r>
            <a:r>
              <a:rPr lang="en-US" sz="2400" dirty="0"/>
              <a:t> Used for websites, apps, and especially... </a:t>
            </a:r>
            <a:r>
              <a:rPr lang="en-US" sz="2400" b="1" dirty="0"/>
              <a:t>data!</a:t>
            </a:r>
          </a:p>
          <a:p>
            <a:r>
              <a:rPr lang="en-US" sz="2400" b="1" dirty="0"/>
              <a:t>Popular:</a:t>
            </a:r>
            <a:r>
              <a:rPr lang="en-US" sz="2400" dirty="0"/>
              <a:t> Lots of resources and a huge community.</a:t>
            </a:r>
          </a:p>
        </p:txBody>
      </p:sp>
      <p:pic>
        <p:nvPicPr>
          <p:cNvPr id="3074" name="Picture 2" descr="Python logo and symbol, meaning, history, PNG">
            <a:extLst>
              <a:ext uri="{FF2B5EF4-FFF2-40B4-BE49-F238E27FC236}">
                <a16:creationId xmlns:a16="http://schemas.microsoft.com/office/drawing/2014/main" id="{97F21CC2-CE6A-B8A7-F6B1-B7DA230C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396" y="1271587"/>
            <a:ext cx="690372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5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4856-725E-FDF3-6D4A-E336E871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Python Fundamentals: Variables</a:t>
            </a:r>
            <a:endParaRPr lang="en-US" sz="5400" dirty="0"/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61B-1F0C-CA6C-2F04-373B097C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993407" cy="411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Think of a variable as a </a:t>
            </a:r>
            <a:r>
              <a:rPr lang="en-US" sz="2400" b="1" dirty="0"/>
              <a:t>labeled box</a:t>
            </a:r>
            <a:r>
              <a:rPr lang="en-US" sz="2400" dirty="0"/>
              <a:t> where you store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give the box a name, and you can change what's inside.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</a:p>
          <a:p>
            <a:pPr lvl="1"/>
            <a:r>
              <a:rPr lang="en-US" dirty="0"/>
              <a:t>name = "Alice" (A box named name holding "Alice")</a:t>
            </a:r>
          </a:p>
          <a:p>
            <a:pPr lvl="1"/>
            <a:r>
              <a:rPr lang="en-US" dirty="0"/>
              <a:t>age = 25 (A box named age holding the number 25)</a:t>
            </a:r>
          </a:p>
          <a:p>
            <a:endParaRPr lang="en-US" sz="2400" dirty="0"/>
          </a:p>
        </p:txBody>
      </p:sp>
      <p:pic>
        <p:nvPicPr>
          <p:cNvPr id="4098" name="Picture 2" descr="Private Label Orthodontic Dental Retainer Aligner Box Packaging">
            <a:extLst>
              <a:ext uri="{FF2B5EF4-FFF2-40B4-BE49-F238E27FC236}">
                <a16:creationId xmlns:a16="http://schemas.microsoft.com/office/drawing/2014/main" id="{DB3002C7-E815-50CE-E377-D6159FA1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" r="2469" b="-3"/>
          <a:stretch>
            <a:fillRect/>
          </a:stretch>
        </p:blipFill>
        <p:spPr bwMode="auto">
          <a:xfrm>
            <a:off x="7366000" y="1772104"/>
            <a:ext cx="4250722" cy="441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7FA319-1899-A70C-68EE-D8BC71352A81}"/>
              </a:ext>
            </a:extLst>
          </p:cNvPr>
          <p:cNvSpPr/>
          <p:nvPr/>
        </p:nvSpPr>
        <p:spPr>
          <a:xfrm rot="21001827">
            <a:off x="9302969" y="4841791"/>
            <a:ext cx="159363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sz="4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86BB2-5937-B296-F26E-6AA02B8DC893}"/>
              </a:ext>
            </a:extLst>
          </p:cNvPr>
          <p:cNvSpPr/>
          <p:nvPr/>
        </p:nvSpPr>
        <p:spPr>
          <a:xfrm rot="21001827">
            <a:off x="9048971" y="4350844"/>
            <a:ext cx="15936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Alice</a:t>
            </a:r>
            <a:endParaRPr lang="en-US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41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B09C2-C5C8-5B87-3EC3-FB5C85F7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Python Fundamentals: Numbers and Text</a:t>
            </a:r>
            <a:endParaRPr lang="en-US" sz="5400" dirty="0"/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C72F-4F29-91FC-0611-BBBA78F6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455920" cy="3483864"/>
          </a:xfrm>
        </p:spPr>
        <p:txBody>
          <a:bodyPr>
            <a:normAutofit/>
          </a:bodyPr>
          <a:lstStyle/>
          <a:p>
            <a:r>
              <a:rPr lang="en-US" sz="2400" b="1" dirty="0"/>
              <a:t>Numbers:</a:t>
            </a:r>
            <a:r>
              <a:rPr lang="en-US" sz="2400" dirty="0"/>
              <a:t> For calculations (like 10, 3.14, 100)</a:t>
            </a:r>
          </a:p>
          <a:p>
            <a:r>
              <a:rPr lang="en-US" sz="2400" b="1" dirty="0"/>
              <a:t>Text (Strings):</a:t>
            </a:r>
            <a:r>
              <a:rPr lang="en-US" sz="2400" dirty="0"/>
              <a:t> For words and sentences (like "Hello", "Data Analysis")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Important:</a:t>
            </a:r>
            <a:r>
              <a:rPr lang="en-US" sz="2400" dirty="0">
                <a:highlight>
                  <a:srgbClr val="FFFF00"/>
                </a:highlight>
              </a:rPr>
              <a:t> Text usually goes inside quotes! "" or ''</a:t>
            </a:r>
          </a:p>
        </p:txBody>
      </p:sp>
      <p:pic>
        <p:nvPicPr>
          <p:cNvPr id="5122" name="Picture 2" descr="Numbers Calculator Stock Illustrations – 9,530 Numbers Calculator Stock  Illustrations, Vectors &amp; Clipart - Dreamstime">
            <a:extLst>
              <a:ext uri="{FF2B5EF4-FFF2-40B4-BE49-F238E27FC236}">
                <a16:creationId xmlns:a16="http://schemas.microsoft.com/office/drawing/2014/main" id="{5C51F326-168C-5C6C-F95D-D5B0BA512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296" y="2112264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72+ Thousand Abc Block Royalty-Free Images, Stock Photos &amp; Pictures |  Shutterstock">
            <a:extLst>
              <a:ext uri="{FF2B5EF4-FFF2-40B4-BE49-F238E27FC236}">
                <a16:creationId xmlns:a16="http://schemas.microsoft.com/office/drawing/2014/main" id="{985DDC2F-BC70-77A6-2487-6B0D6060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562" y="3888693"/>
            <a:ext cx="2176272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53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D46-CD03-BDB6-4717-B6A50C2F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03034"/>
            <a:ext cx="8487664" cy="2167688"/>
          </a:xfrm>
        </p:spPr>
        <p:txBody>
          <a:bodyPr anchor="b">
            <a:no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Python Fundamentals: </a:t>
            </a:r>
            <a:br>
              <a:rPr lang="en-US" sz="5400" b="0" i="0" u="none" strike="noStrike" dirty="0">
                <a:effectLst/>
                <a:latin typeface="-webkit-standard"/>
              </a:rPr>
            </a:br>
            <a:r>
              <a:rPr lang="en-US" sz="5400" b="0" i="0" u="none" strike="noStrike" dirty="0">
                <a:effectLst/>
                <a:latin typeface="-webkit-standard"/>
              </a:rPr>
              <a:t>Lists - Storing Multiple Items</a:t>
            </a:r>
            <a:endParaRPr lang="en-US" sz="5400" dirty="0"/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561A-C137-EB07-A476-25CBB31B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5058664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list is like a </a:t>
            </a:r>
            <a:r>
              <a:rPr lang="en-US" sz="2400" b="1" dirty="0"/>
              <a:t>shopping list</a:t>
            </a:r>
            <a:r>
              <a:rPr lang="en-US" sz="2400" dirty="0"/>
              <a:t> or a </a:t>
            </a:r>
            <a:r>
              <a:rPr lang="en-US" sz="2400" b="1" dirty="0"/>
              <a:t>collection of items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can put numbers, text, or even other lists inside!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Example:</a:t>
            </a:r>
          </a:p>
          <a:p>
            <a:pPr lvl="1"/>
            <a:r>
              <a:rPr lang="en-US" dirty="0"/>
              <a:t>grades = [85, 92, 78, 88]</a:t>
            </a:r>
          </a:p>
          <a:p>
            <a:pPr lvl="1"/>
            <a:r>
              <a:rPr lang="en-US" dirty="0"/>
              <a:t>names = ["Alice", "Bob", "Carol"]</a:t>
            </a:r>
          </a:p>
          <a:p>
            <a:endParaRPr lang="en-US" sz="2400" dirty="0"/>
          </a:p>
        </p:txBody>
      </p:sp>
      <p:pic>
        <p:nvPicPr>
          <p:cNvPr id="6146" name="Picture 2" descr="Creative list styling | Articles | web.dev">
            <a:extLst>
              <a:ext uri="{FF2B5EF4-FFF2-40B4-BE49-F238E27FC236}">
                <a16:creationId xmlns:a16="http://schemas.microsoft.com/office/drawing/2014/main" id="{479CE24E-198B-CB17-6334-10DF2EE0A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5" t="15833" r="21932" b="15877"/>
          <a:stretch/>
        </p:blipFill>
        <p:spPr bwMode="auto">
          <a:xfrm>
            <a:off x="7395028" y="3189151"/>
            <a:ext cx="3817257" cy="22816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2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DEB57-6D7E-33CD-7C34-3309AC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38539"/>
            <a:ext cx="11937999" cy="1434415"/>
          </a:xfrm>
        </p:spPr>
        <p:txBody>
          <a:bodyPr anchor="b">
            <a:noAutofit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Python Fundamentals: Simple Operations</a:t>
            </a:r>
            <a:endParaRPr lang="en-US" sz="5400" dirty="0"/>
          </a:p>
        </p:txBody>
      </p:sp>
      <p:sp>
        <p:nvSpPr>
          <p:cNvPr id="718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EF27-2F7F-1CC2-E581-D1392257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r>
              <a:rPr lang="en-US" sz="2400" b="1" dirty="0"/>
              <a:t>Math:</a:t>
            </a:r>
            <a:r>
              <a:rPr lang="en-US" sz="2400" dirty="0"/>
              <a:t> </a:t>
            </a:r>
          </a:p>
          <a:p>
            <a:pPr lvl="1"/>
            <a:r>
              <a:rPr lang="en-US" dirty="0"/>
              <a:t>+ (add)</a:t>
            </a:r>
          </a:p>
          <a:p>
            <a:pPr lvl="1"/>
            <a:r>
              <a:rPr lang="en-US" dirty="0"/>
              <a:t> - (subtract)</a:t>
            </a:r>
          </a:p>
          <a:p>
            <a:pPr lvl="1"/>
            <a:r>
              <a:rPr lang="en-US" dirty="0"/>
              <a:t>* (multiply)</a:t>
            </a:r>
          </a:p>
          <a:p>
            <a:pPr lvl="1"/>
            <a:r>
              <a:rPr lang="en-US" dirty="0"/>
              <a:t>/ (divide)</a:t>
            </a:r>
          </a:p>
          <a:p>
            <a:r>
              <a:rPr lang="en-US" sz="2400" b="1" dirty="0"/>
              <a:t>Comparing:</a:t>
            </a:r>
            <a:r>
              <a:rPr lang="en-US" sz="2400" dirty="0"/>
              <a:t> </a:t>
            </a:r>
          </a:p>
          <a:p>
            <a:pPr lvl="1"/>
            <a:r>
              <a:rPr lang="en-US" dirty="0"/>
              <a:t>&gt; (greater than) </a:t>
            </a:r>
          </a:p>
          <a:p>
            <a:pPr lvl="1"/>
            <a:r>
              <a:rPr lang="en-US" dirty="0"/>
              <a:t>&lt; (less than)</a:t>
            </a:r>
          </a:p>
          <a:p>
            <a:pPr lvl="1"/>
            <a:r>
              <a:rPr lang="en-US" dirty="0"/>
              <a:t>== (is equal to?)</a:t>
            </a:r>
          </a:p>
          <a:p>
            <a:r>
              <a:rPr lang="en-US" sz="2400" dirty="0"/>
              <a:t>These help us combine, change, or check our data.</a:t>
            </a:r>
          </a:p>
        </p:txBody>
      </p:sp>
      <p:pic>
        <p:nvPicPr>
          <p:cNvPr id="7170" name="Picture 2" descr="Basic Math Symbols Vector Set Vector set of essential math symbols plus  minus equal multiply | Premium Vector">
            <a:extLst>
              <a:ext uri="{FF2B5EF4-FFF2-40B4-BE49-F238E27FC236}">
                <a16:creationId xmlns:a16="http://schemas.microsoft.com/office/drawing/2014/main" id="{240515DD-9C46-4A97-66CC-E6A5440B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55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7565E-CCAE-1545-D36A-4E822834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327415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0" i="0" u="none" strike="noStrike" dirty="0">
                <a:effectLst/>
                <a:latin typeface="-webkit-standard"/>
              </a:rPr>
              <a:t>Python Fundamentals: Basic Functions</a:t>
            </a:r>
            <a:endParaRPr lang="en-US" sz="5400" dirty="0"/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BB05F-609A-DAA2-8C65-DADED544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045635" cy="3547872"/>
          </a:xfrm>
        </p:spPr>
        <p:txBody>
          <a:bodyPr anchor="t">
            <a:normAutofit/>
          </a:bodyPr>
          <a:lstStyle/>
          <a:p>
            <a:r>
              <a:rPr lang="en-US" sz="2400" dirty="0"/>
              <a:t>Functions are like </a:t>
            </a:r>
            <a:r>
              <a:rPr lang="en-US" sz="2400" b="1" dirty="0"/>
              <a:t>pre-made tools</a:t>
            </a:r>
            <a:r>
              <a:rPr lang="en-US" sz="2400" dirty="0"/>
              <a:t> that do specific jobs.</a:t>
            </a:r>
          </a:p>
          <a:p>
            <a:pPr lvl="1"/>
            <a:r>
              <a:rPr lang="en-US" dirty="0"/>
              <a:t>You give them something, and they give you a result.</a:t>
            </a:r>
          </a:p>
          <a:p>
            <a:pPr lvl="1"/>
            <a:r>
              <a:rPr lang="en-US" dirty="0"/>
              <a:t>print(): To </a:t>
            </a:r>
            <a:r>
              <a:rPr lang="en-US" b="1" dirty="0"/>
              <a:t>show results</a:t>
            </a:r>
            <a:r>
              <a:rPr lang="en-US" dirty="0"/>
              <a:t> on the screen.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(): To </a:t>
            </a:r>
            <a:r>
              <a:rPr lang="en-US" b="1" dirty="0"/>
              <a:t>count items</a:t>
            </a:r>
            <a:r>
              <a:rPr lang="en-US" dirty="0"/>
              <a:t> in a list or characters in text.</a:t>
            </a:r>
          </a:p>
          <a:p>
            <a:pPr lvl="1"/>
            <a:r>
              <a:rPr lang="en-US" dirty="0"/>
              <a:t>max(), min(): To find the </a:t>
            </a:r>
            <a:r>
              <a:rPr lang="en-US" b="1" dirty="0"/>
              <a:t>highest/lowest</a:t>
            </a:r>
            <a:r>
              <a:rPr lang="en-US" dirty="0"/>
              <a:t> number in a list.</a:t>
            </a:r>
          </a:p>
        </p:txBody>
      </p:sp>
      <p:pic>
        <p:nvPicPr>
          <p:cNvPr id="8194" name="Picture 2" descr="Simple Input Process Output Machine Model | Teaching Resources">
            <a:extLst>
              <a:ext uri="{FF2B5EF4-FFF2-40B4-BE49-F238E27FC236}">
                <a16:creationId xmlns:a16="http://schemas.microsoft.com/office/drawing/2014/main" id="{65915CC4-3556-E030-D8EE-EB336AC21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06"/>
          <a:stretch/>
        </p:blipFill>
        <p:spPr bwMode="auto">
          <a:xfrm>
            <a:off x="6958350" y="2391155"/>
            <a:ext cx="4759324" cy="350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3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1528</TotalTime>
  <Words>717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-webkit-standard</vt:lpstr>
      <vt:lpstr>Aptos</vt:lpstr>
      <vt:lpstr>Aptos Display</vt:lpstr>
      <vt:lpstr>Arial</vt:lpstr>
      <vt:lpstr>Calibri</vt:lpstr>
      <vt:lpstr>Office Theme</vt:lpstr>
      <vt:lpstr>Data Representation and Analysis</vt:lpstr>
      <vt:lpstr>Welcome to Session 1!</vt:lpstr>
      <vt:lpstr>What is Programming?</vt:lpstr>
      <vt:lpstr>Why Python? </vt:lpstr>
      <vt:lpstr>Python Fundamentals: Variables</vt:lpstr>
      <vt:lpstr>Python Fundamentals: Numbers and Text</vt:lpstr>
      <vt:lpstr>Python Fundamentals:  Lists - Storing Multiple Items</vt:lpstr>
      <vt:lpstr>Python Fundamentals: Simple Operations</vt:lpstr>
      <vt:lpstr>Python Fundamentals: Basic Functions</vt:lpstr>
      <vt:lpstr>Writing Your First Code!</vt:lpstr>
      <vt:lpstr>My First Python Program</vt:lpstr>
      <vt:lpstr>Setting Up &amp; First Steps: Installing &amp; Using Jupyter</vt:lpstr>
      <vt:lpstr>PowerPoint Presentation</vt:lpstr>
      <vt:lpstr>Introduction to Data Analysis</vt:lpstr>
      <vt:lpstr>PowerPoint Presentation</vt:lpstr>
      <vt:lpstr>Python Libraries for Data Analysis</vt:lpstr>
      <vt:lpstr>What is NumPy?</vt:lpstr>
      <vt:lpstr>PowerPoint Presentation</vt:lpstr>
      <vt:lpstr>Task:</vt:lpstr>
      <vt:lpstr>Solution: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2025-06-08T04:31:08Z</dcterms:created>
  <dcterms:modified xsi:type="dcterms:W3CDTF">2025-06-09T05:59:30Z</dcterms:modified>
</cp:coreProperties>
</file>