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78" r:id="rId7"/>
    <p:sldId id="261" r:id="rId8"/>
    <p:sldId id="262" r:id="rId9"/>
    <p:sldId id="264" r:id="rId10"/>
    <p:sldId id="267" r:id="rId11"/>
    <p:sldId id="279" r:id="rId12"/>
    <p:sldId id="280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73" r:id="rId21"/>
    <p:sldId id="289" r:id="rId22"/>
    <p:sldId id="291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42"/>
    <p:restoredTop sz="94682"/>
  </p:normalViewPr>
  <p:slideViewPr>
    <p:cSldViewPr snapToGrid="0">
      <p:cViewPr>
        <p:scale>
          <a:sx n="86" d="100"/>
          <a:sy n="86" d="100"/>
        </p:scale>
        <p:origin x="108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BEF2-61F7-39B5-0F66-582C3ADBF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87310-D80B-6B7C-3C77-8A14349E2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5188-5F91-4EE7-DA75-94761858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A0E9E-70B9-FD24-A642-B283B06B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73A09-A93F-9E10-BEB8-BA445A36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2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F837-E558-265E-A851-ADC4A16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EC82A-B0A3-1709-6991-66E30EA0F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C9C3-EC57-334A-2D0F-F652ED73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C9FE-F1F6-C4AB-08C8-95A6D73E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75DA3-7298-8050-C003-248229E2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B191E-B208-C669-B185-4F323F92F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38C53-DD47-F6A4-536B-98543A8A4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F0F5C-A380-DB23-210E-C7379721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60DB0-3D4C-BD70-615E-2E92D34E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CE05-68B0-D834-C0F9-78C9310B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7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AFA1-55AF-FBAB-6533-B1047059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45F6-24E3-6CB8-F58B-BA931E6D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3657-E2F3-D7BB-85A7-23E3EB0A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A03B9-9653-895A-44D2-1D525BEA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7CE2-D18A-BF09-731A-5CE93402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4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67FF-A437-ACDD-59B4-2282D0ED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8F975-24A1-8453-98B3-4136A340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8A57E-F780-E6AE-F5E1-404370FA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0256B-EB9E-7988-2045-6C517BA7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27D4-05FC-5D2C-0920-0F97DD08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7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6D0D-C756-7F60-0020-6B7838AC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C4369-A2B8-87BD-6EED-9552A5592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E03C-2603-8B66-9887-D2868013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48A33-908B-0E89-7BAD-7A64389C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A9F7-A8CC-170E-EE1C-D3F8DEE8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4614D-E523-B255-9132-43427D02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1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23CB-A57E-5D25-501F-2F282C55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EA695-5D3E-1333-0A1B-352DA9DC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94FDF-C8FF-898F-1228-5E3E46CE8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C19A1-0FDB-7A16-7795-0E0C76F09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A74D5-86D2-8FB3-5F2B-6887F485A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E76D9-085A-7B57-DBA2-882CCB90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97C95-8997-9634-7205-65E978B9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6D9BE-C7DC-2E02-D300-5220A867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4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A9E7-8706-CE8F-4FC2-D6ED6872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5919E-6E67-5B75-3766-1AF93725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C4F22-8D87-257A-92A1-CF6C1F24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41A63-AE96-1D8E-97D9-22D489D2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5AE0C-D47F-ADDE-DDCE-7934F335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48C60-91A4-42B9-2E09-9AD3D21F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A48D7-DBE3-9401-9321-0FA56896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C808-DE14-7CE4-B4B4-E6C17AFA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4A36-72AC-16E3-2116-3B4A6B85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5868F-6800-85ED-BA22-280281925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D1FB3-151F-66A7-6C12-72B552EF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36B27-EB87-DE76-DD94-01FB16DB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AFABE-5D76-5FCD-051C-546225FE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3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ACB3-7E56-A7CE-238B-991D8C9B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7D436-84C9-8EC1-B8C8-EABD51BC7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843CB-0E10-74B3-6C07-D03FE9186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5F808-361B-C50E-FC2A-8E5F8E1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0F5C-F0D9-C01F-B0D9-E898ACDB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A8543-F31E-58E2-4294-601E5FCB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2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5866E-1F1A-81F0-A90A-28EF8219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EC39D-7794-AA87-7F43-90EA39C1F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3464-F691-8960-3C03-A96D86019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4312B-E336-0342-AECA-0FEA78D7C7C3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37CA-5631-ADA8-A469-46945BDCC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458F3-10FF-4C50-543D-827371A7E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BB168-3CBB-CF9B-7C57-6E97449AC3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0E20E2-015F-4F7B-C4E5-5A9EC2ABC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978" y="1620045"/>
            <a:ext cx="7239002" cy="1990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Data Representation and Analysis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1A989-8349-E026-5C05-BA34C44B9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6503" y="4351651"/>
            <a:ext cx="7175477" cy="67755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Session </a:t>
            </a:r>
            <a:r>
              <a:rPr lang="en-US" b="1" dirty="0">
                <a:solidFill>
                  <a:srgbClr val="FFFFFF"/>
                </a:solidFill>
              </a:rPr>
              <a:t>2: </a:t>
            </a: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Working with Data Tables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988430-5745-CC50-D96C-5AC40EF9E46E}"/>
              </a:ext>
            </a:extLst>
          </p:cNvPr>
          <p:cNvSpPr txBox="1">
            <a:spLocks/>
          </p:cNvSpPr>
          <p:nvPr/>
        </p:nvSpPr>
        <p:spPr>
          <a:xfrm>
            <a:off x="5016503" y="5793738"/>
            <a:ext cx="3136900" cy="48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-webkit-standard"/>
              </a:rPr>
              <a:t>Hasitha Pramuditha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0997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DA1A0-7ABD-8283-909A-3EB84FF3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645878" cy="1677924"/>
          </a:xfrm>
        </p:spPr>
        <p:txBody>
          <a:bodyPr anchor="b">
            <a:normAutofit fontScale="90000"/>
          </a:bodyPr>
          <a:lstStyle/>
          <a:p>
            <a:r>
              <a:rPr lang="en-US" sz="6000" b="0" i="0" u="none" strike="noStrike" dirty="0">
                <a:effectLst/>
                <a:latin typeface="-webkit-standard"/>
              </a:rPr>
              <a:t>Basic </a:t>
            </a:r>
            <a:r>
              <a:rPr lang="en-US" sz="6000" b="0" i="0" u="none" strike="noStrike" dirty="0" err="1">
                <a:effectLst/>
                <a:latin typeface="-webkit-standard"/>
              </a:rPr>
              <a:t>DataFrame</a:t>
            </a:r>
            <a:r>
              <a:rPr lang="en-US" sz="6000" b="0" i="0" u="none" strike="noStrike" dirty="0">
                <a:effectLst/>
                <a:latin typeface="-webkit-standard"/>
              </a:rPr>
              <a:t> Exploration</a:t>
            </a:r>
            <a:endParaRPr lang="en-US" sz="6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5CE2-32E4-3A04-0F76-D75E8C76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400" dirty="0"/>
              <a:t>When you have a big table, you don't want to print the whole thing.</a:t>
            </a:r>
          </a:p>
          <a:p>
            <a:r>
              <a:rPr lang="en-US" sz="2400" b="1" dirty="0" err="1"/>
              <a:t>df.head</a:t>
            </a:r>
            <a:r>
              <a:rPr lang="en-US" sz="2400" b="1" dirty="0"/>
              <a:t>() </a:t>
            </a:r>
            <a:r>
              <a:rPr lang="en-US" sz="2400" dirty="0"/>
              <a:t>shows you just the first few rows (default is 5).</a:t>
            </a:r>
          </a:p>
          <a:p>
            <a:r>
              <a:rPr lang="en-US" sz="2400" dirty="0"/>
              <a:t>Great for a quick peek at your data!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C1C7E-FD41-7106-7DD8-DC9FA344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22" y="3112604"/>
            <a:ext cx="5412376" cy="82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16F164-351A-2D40-307C-E4143C954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F49BA4-AB02-0267-48A7-0760993AD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737F9-9DC2-18AC-DB6F-411D133C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645878" cy="1677924"/>
          </a:xfrm>
        </p:spPr>
        <p:txBody>
          <a:bodyPr anchor="b">
            <a:normAutofit fontScale="90000"/>
          </a:bodyPr>
          <a:lstStyle/>
          <a:p>
            <a:r>
              <a:rPr lang="en-US" sz="6000" b="0" i="0" u="none" strike="noStrike" dirty="0">
                <a:effectLst/>
                <a:latin typeface="-webkit-standard"/>
              </a:rPr>
              <a:t>Basic </a:t>
            </a:r>
            <a:r>
              <a:rPr lang="en-US" sz="6000" b="0" i="0" u="none" strike="noStrike" dirty="0" err="1">
                <a:effectLst/>
                <a:latin typeface="-webkit-standard"/>
              </a:rPr>
              <a:t>DataFrame</a:t>
            </a:r>
            <a:r>
              <a:rPr lang="en-US" sz="6000" b="0" i="0" u="none" strike="noStrike" dirty="0">
                <a:effectLst/>
                <a:latin typeface="-webkit-standard"/>
              </a:rPr>
              <a:t> Exploration</a:t>
            </a:r>
            <a:endParaRPr lang="en-US" sz="6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BD14AC-7B50-105F-E908-01F13594A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B8E8-462D-46D5-4885-B0428D8D4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400" b="1" dirty="0" err="1"/>
              <a:t>df.info</a:t>
            </a:r>
            <a:r>
              <a:rPr lang="en-US" sz="2400" b="1" dirty="0"/>
              <a:t>() </a:t>
            </a:r>
            <a:r>
              <a:rPr lang="en-US" sz="2400" dirty="0"/>
              <a:t>gives you a summary of your </a:t>
            </a:r>
            <a:r>
              <a:rPr lang="en-US" sz="2400" dirty="0" err="1"/>
              <a:t>DataFrame</a:t>
            </a:r>
            <a:r>
              <a:rPr lang="en-US" sz="2400" dirty="0"/>
              <a:t>.</a:t>
            </a:r>
          </a:p>
          <a:p>
            <a:r>
              <a:rPr lang="en-US" sz="2400" dirty="0"/>
              <a:t>It tells you: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Number of rows and columns.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Column names.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How many non-missing values are in each column.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The type of data in each column (e.g., number, text).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3697E-F996-2328-4B10-6741FD7F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527"/>
          <a:stretch/>
        </p:blipFill>
        <p:spPr>
          <a:xfrm>
            <a:off x="6503372" y="3642747"/>
            <a:ext cx="4635080" cy="7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ACEE8E-FE76-4EF9-859C-63994B4F1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C8A188-51ED-8834-6B85-BAC1C6494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BB187-6E9E-763E-2E24-A0CDDD1E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645878" cy="1677924"/>
          </a:xfrm>
        </p:spPr>
        <p:txBody>
          <a:bodyPr anchor="b">
            <a:normAutofit fontScale="90000"/>
          </a:bodyPr>
          <a:lstStyle/>
          <a:p>
            <a:r>
              <a:rPr lang="en-US" sz="6000" b="0" i="0" u="none" strike="noStrike" dirty="0">
                <a:effectLst/>
                <a:latin typeface="-webkit-standard"/>
              </a:rPr>
              <a:t>Basic </a:t>
            </a:r>
            <a:r>
              <a:rPr lang="en-US" sz="6000" b="0" i="0" u="none" strike="noStrike" dirty="0" err="1">
                <a:effectLst/>
                <a:latin typeface="-webkit-standard"/>
              </a:rPr>
              <a:t>DataFrame</a:t>
            </a:r>
            <a:r>
              <a:rPr lang="en-US" sz="6000" b="0" i="0" u="none" strike="noStrike" dirty="0">
                <a:effectLst/>
                <a:latin typeface="-webkit-standard"/>
              </a:rPr>
              <a:t> Exploration</a:t>
            </a:r>
            <a:endParaRPr lang="en-US" sz="6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BC4C5580-0C7E-5E0B-E364-EE22A0A2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934E-047E-28B4-B7B5-397D4CE05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400" b="1" dirty="0" err="1"/>
              <a:t>df.shape</a:t>
            </a:r>
            <a:r>
              <a:rPr lang="en-US" sz="2400" b="1" dirty="0"/>
              <a:t> </a:t>
            </a:r>
            <a:r>
              <a:rPr lang="en-US" sz="2400" dirty="0"/>
              <a:t>tells you the number of rows and columns as a pair of numbers.</a:t>
            </a:r>
          </a:p>
          <a:p>
            <a:r>
              <a:rPr lang="en-US" sz="2400" dirty="0"/>
              <a:t>It's super quick and handy!</a:t>
            </a:r>
          </a:p>
          <a:p>
            <a:r>
              <a:rPr lang="en-US" sz="2400" dirty="0"/>
              <a:t>Output format: (rows, columns)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AE766-3810-C76E-3CE9-3A5ED10D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446"/>
          <a:stretch/>
        </p:blipFill>
        <p:spPr>
          <a:xfrm>
            <a:off x="6915874" y="3429000"/>
            <a:ext cx="381007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7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4C987-78EC-97AD-5EFB-AE95E9426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5BFAF6-129F-7BB3-40A3-79CCA7EDA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20589-D0D1-2C63-6E55-973422C4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645878" cy="1677924"/>
          </a:xfrm>
        </p:spPr>
        <p:txBody>
          <a:bodyPr anchor="b">
            <a:normAutofit fontScale="90000"/>
          </a:bodyPr>
          <a:lstStyle/>
          <a:p>
            <a:r>
              <a:rPr lang="en-US" sz="6000" b="0" i="0" u="none" strike="noStrike" dirty="0">
                <a:effectLst/>
                <a:latin typeface="-webkit-standard"/>
              </a:rPr>
              <a:t>Loading Data from Files: CSV Files</a:t>
            </a:r>
            <a:endParaRPr lang="en-US" sz="6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84232ED9-324A-2FBC-11A5-D713F759C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2D03-6E9E-8829-4EAA-622009A9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645878" cy="3557016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Most data you'll work with won't be typed by hand.</a:t>
            </a:r>
          </a:p>
          <a:p>
            <a:r>
              <a:rPr lang="en-US" sz="2400" b="1" dirty="0"/>
              <a:t>CSV (Comma Separated Values) </a:t>
            </a:r>
            <a:r>
              <a:rPr lang="en-US" sz="2400" dirty="0"/>
              <a:t>files are common for data.</a:t>
            </a:r>
          </a:p>
          <a:p>
            <a:r>
              <a:rPr lang="en-US" sz="2400" dirty="0"/>
              <a:t>They are like simple spreadsheets saved as plain text. </a:t>
            </a:r>
          </a:p>
          <a:p>
            <a:r>
              <a:rPr lang="en-US" sz="2400" dirty="0"/>
              <a:t>Each value is separated by a comma.</a:t>
            </a:r>
          </a:p>
          <a:p>
            <a:r>
              <a:rPr lang="en-US" sz="2400" dirty="0"/>
              <a:t>You can open them with Excel or a text editor!</a:t>
            </a:r>
          </a:p>
        </p:txBody>
      </p:sp>
      <p:pic>
        <p:nvPicPr>
          <p:cNvPr id="4098" name="Picture 2" descr="Csv file - Free files and folders icons">
            <a:extLst>
              <a:ext uri="{FF2B5EF4-FFF2-40B4-BE49-F238E27FC236}">
                <a16:creationId xmlns:a16="http://schemas.microsoft.com/office/drawing/2014/main" id="{D567368C-9217-1AE3-10B9-25F97578D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930" y="2660904"/>
            <a:ext cx="2482954" cy="24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19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A9489E-A49F-1DB6-356A-FA72EDD0D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ading and Writing CSV Files in Python – Real Python">
            <a:extLst>
              <a:ext uri="{FF2B5EF4-FFF2-40B4-BE49-F238E27FC236}">
                <a16:creationId xmlns:a16="http://schemas.microsoft.com/office/drawing/2014/main" id="{51859878-EE37-2E3F-2D76-55E76BBD3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4" r="38961" b="17377"/>
          <a:stretch/>
        </p:blipFill>
        <p:spPr bwMode="auto">
          <a:xfrm>
            <a:off x="5934549" y="-37214"/>
            <a:ext cx="7586574" cy="695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272C4-D42C-1199-802C-A94CC534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27" y="267145"/>
            <a:ext cx="5337122" cy="1899912"/>
          </a:xfrm>
        </p:spPr>
        <p:txBody>
          <a:bodyPr>
            <a:noAutofit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Loading Data with</a:t>
            </a:r>
            <a:br>
              <a:rPr lang="en-US" sz="5400" b="0" i="0" u="none" strike="noStrike" dirty="0">
                <a:effectLst/>
                <a:latin typeface="-webkit-standard"/>
              </a:rPr>
            </a:br>
            <a:r>
              <a:rPr lang="en-US" sz="5400" b="1" i="0" u="none" strike="noStrike" dirty="0" err="1">
                <a:effectLst/>
                <a:latin typeface="-webkit-standard"/>
              </a:rPr>
              <a:t>pd.read_csv</a:t>
            </a:r>
            <a:r>
              <a:rPr lang="en-US" sz="5400" b="1" i="0" u="none" strike="noStrike" dirty="0">
                <a:effectLst/>
                <a:latin typeface="-webkit-standard"/>
              </a:rPr>
              <a:t>()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08A5-EDCC-2276-907A-78D297669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38" y="2434201"/>
            <a:ext cx="4811842" cy="3742762"/>
          </a:xfrm>
        </p:spPr>
        <p:txBody>
          <a:bodyPr>
            <a:normAutofit/>
          </a:bodyPr>
          <a:lstStyle/>
          <a:p>
            <a:r>
              <a:rPr lang="en-US" sz="2400" dirty="0"/>
              <a:t>This is the magical command to load a CSV file into a </a:t>
            </a:r>
            <a:r>
              <a:rPr lang="en-US" sz="2400" dirty="0" err="1"/>
              <a:t>DataFrame</a:t>
            </a:r>
            <a:r>
              <a:rPr lang="en-US" sz="2400" dirty="0"/>
              <a:t>!</a:t>
            </a:r>
          </a:p>
          <a:p>
            <a:r>
              <a:rPr lang="en-US" sz="2400" dirty="0"/>
              <a:t>You just need to tell it the file's name (and its location).</a:t>
            </a:r>
          </a:p>
          <a:p>
            <a:r>
              <a:rPr lang="en-US" sz="2400" dirty="0"/>
              <a:t>Example: </a:t>
            </a:r>
          </a:p>
          <a:p>
            <a:pPr marL="457200" lvl="1" indent="0">
              <a:buNone/>
            </a:pPr>
            <a:r>
              <a:rPr lang="en-US" sz="2000" dirty="0"/>
              <a:t>students =</a:t>
            </a:r>
            <a:r>
              <a:rPr lang="en-US" sz="2000" dirty="0" err="1"/>
              <a:t>pd.read_csv</a:t>
            </a:r>
            <a:r>
              <a:rPr lang="en-US" sz="2000" dirty="0"/>
              <a:t>('</a:t>
            </a:r>
            <a:r>
              <a:rPr lang="en-US" sz="2000" dirty="0" err="1"/>
              <a:t>students.csv</a:t>
            </a:r>
            <a:r>
              <a:rPr lang="en-US" sz="20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95671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375084-DC52-7D5B-B39E-D7532DA9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B427A-79D5-4359-0E08-C46E012B6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C3E7A-C96D-A85B-F592-4B2436AB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204579" cy="1677924"/>
          </a:xfrm>
        </p:spPr>
        <p:txBody>
          <a:bodyPr anchor="b">
            <a:normAutofit fontScale="90000"/>
          </a:bodyPr>
          <a:lstStyle/>
          <a:p>
            <a:r>
              <a:rPr lang="en-US" sz="6000" b="0" i="0" u="none" strike="noStrike" dirty="0">
                <a:effectLst/>
                <a:latin typeface="-webkit-standard"/>
              </a:rPr>
              <a:t>Understanding File Paths and Locations</a:t>
            </a:r>
            <a:endParaRPr lang="en-US" sz="6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1A788FD5-9332-45AC-5178-11F0A58C1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9F09E-EBD6-C41E-1FE4-3273B82C5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645878" cy="3557016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Where is your file? </a:t>
            </a:r>
            <a:r>
              <a:rPr lang="en-US" sz="2400" dirty="0"/>
              <a:t>Python needs to know!</a:t>
            </a:r>
          </a:p>
          <a:p>
            <a:r>
              <a:rPr lang="en-US" sz="2400" b="1" dirty="0"/>
              <a:t>Best Practice for now:</a:t>
            </a:r>
            <a:r>
              <a:rPr lang="en-US" sz="2400" dirty="0"/>
              <a:t> Put your CSV file in the </a:t>
            </a:r>
            <a:r>
              <a:rPr lang="en-US" sz="2400" b="1" dirty="0"/>
              <a:t>same folder</a:t>
            </a:r>
            <a:r>
              <a:rPr lang="en-US" sz="2400" dirty="0"/>
              <a:t> as your </a:t>
            </a:r>
            <a:r>
              <a:rPr lang="en-US" sz="2400" dirty="0" err="1"/>
              <a:t>Jupyter</a:t>
            </a:r>
            <a:r>
              <a:rPr lang="en-US" sz="2400" dirty="0"/>
              <a:t> notebook.</a:t>
            </a:r>
          </a:p>
          <a:p>
            <a:r>
              <a:rPr lang="en-US" sz="2400" dirty="0"/>
              <a:t>If not, you'll need the full path (e.g., 'C:/Users/</a:t>
            </a:r>
            <a:r>
              <a:rPr lang="en-US" sz="2400" dirty="0" err="1"/>
              <a:t>YourName</a:t>
            </a:r>
            <a:r>
              <a:rPr lang="en-US" sz="2400" dirty="0"/>
              <a:t>/Documents/data/</a:t>
            </a:r>
            <a:r>
              <a:rPr lang="en-US" sz="2400" dirty="0" err="1"/>
              <a:t>students.csv</a:t>
            </a:r>
            <a:r>
              <a:rPr lang="en-US" sz="2400" dirty="0"/>
              <a:t>').</a:t>
            </a:r>
          </a:p>
        </p:txBody>
      </p:sp>
      <p:pic>
        <p:nvPicPr>
          <p:cNvPr id="7170" name="Picture 2" descr="Pirate Treasure Map stock image. Image of mystery, treasure ...">
            <a:extLst>
              <a:ext uri="{FF2B5EF4-FFF2-40B4-BE49-F238E27FC236}">
                <a16:creationId xmlns:a16="http://schemas.microsoft.com/office/drawing/2014/main" id="{FBB4DEAF-D4DC-3CB1-7CDC-4CE0B4CD4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414" y="2391156"/>
            <a:ext cx="3930650" cy="342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01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0A088-8F99-D8E0-1FDC-20EC28686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06BFEA-DF7C-8B03-6875-3C7D1F15D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B57A4-C955-AF68-96BD-2B71E5DE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744226" cy="1677924"/>
          </a:xfrm>
        </p:spPr>
        <p:txBody>
          <a:bodyPr anchor="b">
            <a:normAutofit fontScale="90000"/>
          </a:bodyPr>
          <a:lstStyle/>
          <a:p>
            <a:r>
              <a:rPr lang="en-US" sz="6000" b="0" i="0" u="none" strike="noStrike" dirty="0">
                <a:effectLst/>
                <a:latin typeface="-webkit-standard"/>
              </a:rPr>
              <a:t>Basic Data Exploration: </a:t>
            </a:r>
            <a:br>
              <a:rPr lang="en-US" sz="6000" b="0" i="0" u="none" strike="noStrike" dirty="0">
                <a:effectLst/>
                <a:latin typeface="-webkit-standard"/>
              </a:rPr>
            </a:br>
            <a:r>
              <a:rPr lang="en-US" sz="6000" b="0" i="0" u="none" strike="noStrike" dirty="0">
                <a:effectLst/>
                <a:latin typeface="-webkit-standard"/>
              </a:rPr>
              <a:t>First &amp; Last Rows</a:t>
            </a:r>
            <a:endParaRPr lang="en-US" sz="6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D13BA66-A817-4670-FDB9-8DDF3B764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17A7-F3F2-8FDF-4958-56B133D7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645878" cy="3557016"/>
          </a:xfrm>
        </p:spPr>
        <p:txBody>
          <a:bodyPr anchor="t">
            <a:normAutofit/>
          </a:bodyPr>
          <a:lstStyle/>
          <a:p>
            <a:r>
              <a:rPr lang="en-US" sz="2400" dirty="0"/>
              <a:t>Once loaded, we can immediately check the data.</a:t>
            </a:r>
          </a:p>
          <a:p>
            <a:r>
              <a:rPr lang="en-US" sz="2400" b="1" dirty="0" err="1"/>
              <a:t>df.head</a:t>
            </a:r>
            <a:r>
              <a:rPr lang="en-US" sz="2400" b="1" dirty="0"/>
              <a:t>()</a:t>
            </a:r>
            <a:r>
              <a:rPr lang="en-US" sz="2400" dirty="0"/>
              <a:t>: Shows the first 5 rows.</a:t>
            </a:r>
          </a:p>
          <a:p>
            <a:r>
              <a:rPr lang="en-US" sz="2400" b="1" dirty="0" err="1"/>
              <a:t>df.tail</a:t>
            </a:r>
            <a:r>
              <a:rPr lang="en-US" sz="2400" b="1" dirty="0"/>
              <a:t>()</a:t>
            </a:r>
            <a:r>
              <a:rPr lang="en-US" sz="2400" dirty="0"/>
              <a:t>: Shows the last 5 rows.</a:t>
            </a:r>
          </a:p>
          <a:p>
            <a:r>
              <a:rPr lang="en-US" sz="2400" dirty="0"/>
              <a:t>Helps you confirm the data loaded correctly and spot any issues at the beginning or 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3809F-B60A-C635-092F-5965B2D4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583" y="3429000"/>
            <a:ext cx="4660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4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ED72D5-5093-FDDB-5693-3A868372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A4EC81-E747-B555-C998-06B50F0E4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F324F-67DF-7E28-4E33-13C7F477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4" y="640080"/>
            <a:ext cx="9472435" cy="1677924"/>
          </a:xfrm>
        </p:spPr>
        <p:txBody>
          <a:bodyPr anchor="b">
            <a:normAutofit fontScale="90000"/>
          </a:bodyPr>
          <a:lstStyle/>
          <a:p>
            <a:r>
              <a:rPr lang="en-US" sz="6000" b="0" i="0" u="none" strike="noStrike" dirty="0">
                <a:effectLst/>
                <a:latin typeface="-webkit-standard"/>
              </a:rPr>
              <a:t>Column Names &amp; Basic Statistics</a:t>
            </a:r>
            <a:endParaRPr lang="en-US" sz="6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119466B0-C155-26FC-F3C8-F0E4FBD9B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B325-299A-3B57-753B-2116CC03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645878" cy="3557016"/>
          </a:xfrm>
        </p:spPr>
        <p:txBody>
          <a:bodyPr anchor="t">
            <a:normAutofit/>
          </a:bodyPr>
          <a:lstStyle/>
          <a:p>
            <a:r>
              <a:rPr lang="en-US" sz="2400" b="1" dirty="0" err="1"/>
              <a:t>df.columns</a:t>
            </a:r>
            <a:r>
              <a:rPr lang="en-US" sz="2400" dirty="0"/>
              <a:t>: Gives you a list of all the column names. Useful for double-checking typos!</a:t>
            </a:r>
          </a:p>
          <a:p>
            <a:r>
              <a:rPr lang="en-US" sz="2400" b="1" dirty="0" err="1"/>
              <a:t>df.describe</a:t>
            </a:r>
            <a:r>
              <a:rPr lang="en-US" sz="2400" b="1" dirty="0"/>
              <a:t>()</a:t>
            </a:r>
            <a:r>
              <a:rPr lang="en-US" sz="2400" dirty="0"/>
              <a:t>: Provides basic statistics for numerical columns (count, mean, standard deviation, min, max, quartiles).</a:t>
            </a:r>
          </a:p>
          <a:p>
            <a:r>
              <a:rPr lang="en-US" sz="2400" dirty="0"/>
              <a:t>This is your first step to understand the numbers in your data!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27D71-D8B6-C53A-27F4-1E109EF0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582" y="3597402"/>
            <a:ext cx="4660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4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C2C42-B071-F38A-3A11-5ABC90FD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002CE5-45D9-81DB-CA34-1DBCC012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92F09-68D8-B718-FBF3-741E0C21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4" y="640080"/>
            <a:ext cx="9472435" cy="1677924"/>
          </a:xfrm>
        </p:spPr>
        <p:txBody>
          <a:bodyPr anchor="b">
            <a:normAutofit/>
          </a:bodyPr>
          <a:lstStyle/>
          <a:p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Selecting Data: One Column</a:t>
            </a:r>
            <a:endParaRPr lang="en-US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B5A6460-975F-F2CB-16F1-9A4064D58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3886-335A-F72B-8792-125D3EC87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797483" cy="3557016"/>
          </a:xfrm>
        </p:spPr>
        <p:txBody>
          <a:bodyPr anchor="t">
            <a:normAutofit/>
          </a:bodyPr>
          <a:lstStyle/>
          <a:p>
            <a:r>
              <a:rPr lang="en-US" sz="2400" dirty="0"/>
              <a:t>How do we get just the 'Name' column?</a:t>
            </a:r>
          </a:p>
          <a:p>
            <a:r>
              <a:rPr lang="en-US" sz="2400" dirty="0"/>
              <a:t>Use square brackets with the column name in quotes: </a:t>
            </a:r>
            <a:r>
              <a:rPr lang="en-US" sz="2400" b="1" dirty="0" err="1"/>
              <a:t>df</a:t>
            </a:r>
            <a:r>
              <a:rPr lang="en-US" sz="2400" b="1" dirty="0"/>
              <a:t>['Column Name’]</a:t>
            </a:r>
          </a:p>
          <a:p>
            <a:r>
              <a:rPr lang="en-US" sz="2400" dirty="0"/>
              <a:t>This gives you a Series (a single column of data).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20341-59A4-4DAB-C104-325239D16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583" y="3429000"/>
            <a:ext cx="3916353" cy="7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09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25774-512B-5222-BC1A-C5E6968E4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ABF13-24C5-9441-4452-6977DDF7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15901-A48A-0FE8-E7EB-366BF212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4" y="640080"/>
            <a:ext cx="9472435" cy="1677924"/>
          </a:xfrm>
        </p:spPr>
        <p:txBody>
          <a:bodyPr anchor="b">
            <a:normAutofit/>
          </a:bodyPr>
          <a:lstStyle/>
          <a:p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Selecting Data: Multiple Columns</a:t>
            </a:r>
            <a:endParaRPr lang="en-US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4A4489-283C-80BC-3697-0AA82B68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8A96-F5E4-9FD5-F2DA-5639BD24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797483" cy="3557016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if you want 'Name' and 'Age' together?</a:t>
            </a:r>
          </a:p>
          <a:p>
            <a:r>
              <a:rPr lang="en-US" sz="2400" dirty="0"/>
              <a:t>Use double square brackets and put a list of column names inside:</a:t>
            </a:r>
            <a:r>
              <a:rPr lang="en-US" sz="2400" b="1" dirty="0"/>
              <a:t> </a:t>
            </a:r>
            <a:r>
              <a:rPr lang="en-US" sz="2400" b="1" dirty="0" err="1"/>
              <a:t>df</a:t>
            </a:r>
            <a:r>
              <a:rPr lang="en-US" sz="2400" b="1" dirty="0"/>
              <a:t>[['Col1', 'Col2’]]</a:t>
            </a:r>
          </a:p>
          <a:p>
            <a:r>
              <a:rPr lang="en-US" sz="2400" dirty="0"/>
              <a:t>This gives you a new </a:t>
            </a:r>
            <a:r>
              <a:rPr lang="en-US" sz="2400" dirty="0" err="1"/>
              <a:t>DataFrame</a:t>
            </a:r>
            <a:r>
              <a:rPr lang="en-US" sz="2400" dirty="0"/>
              <a:t> with just those columns.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EB8B5-D4C8-1BA1-2200-8D44EC0CE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723" y="3743410"/>
            <a:ext cx="4008972" cy="69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4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ap Clip Art Image - ClipSafari">
            <a:extLst>
              <a:ext uri="{FF2B5EF4-FFF2-40B4-BE49-F238E27FC236}">
                <a16:creationId xmlns:a16="http://schemas.microsoft.com/office/drawing/2014/main" id="{62F8C605-9BB6-5BAF-86D2-DE1C01D8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089" y="219363"/>
            <a:ext cx="3633239" cy="360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D631CB-B6B2-E94F-0DD2-A6B32CB9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1" y="2206037"/>
            <a:ext cx="5517484" cy="3770434"/>
          </a:xfrm>
        </p:spPr>
        <p:txBody>
          <a:bodyPr anchor="t">
            <a:normAutofit/>
          </a:bodyPr>
          <a:lstStyle/>
          <a:p>
            <a:r>
              <a:rPr lang="en-US" dirty="0"/>
              <a:t>Last time, we learned Python basics: </a:t>
            </a:r>
            <a:r>
              <a:rPr lang="en-US" b="1" dirty="0"/>
              <a:t>variables, numbers, text, lists, and simple functions</a:t>
            </a:r>
            <a:r>
              <a:rPr lang="en-US" dirty="0"/>
              <a:t> like print() and </a:t>
            </a:r>
            <a:r>
              <a:rPr lang="en-US" dirty="0" err="1"/>
              <a:t>len</a:t>
            </a:r>
            <a:r>
              <a:rPr lang="en-US" dirty="0"/>
              <a:t>().</a:t>
            </a:r>
          </a:p>
          <a:p>
            <a:r>
              <a:rPr lang="en-US" dirty="0"/>
              <a:t>We also got hands-on with </a:t>
            </a:r>
            <a:r>
              <a:rPr lang="en-US" b="1" dirty="0" err="1"/>
              <a:t>Jupyter</a:t>
            </a:r>
            <a:r>
              <a:rPr lang="en-US" b="1" dirty="0"/>
              <a:t> notebooks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595959"/>
                </a:solidFill>
              </a:rPr>
              <a:t>Hands on experience in </a:t>
            </a:r>
            <a:r>
              <a:rPr lang="en-US" b="1" dirty="0" err="1"/>
              <a:t>numpy</a:t>
            </a:r>
            <a:r>
              <a:rPr lang="en-US" b="1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391608-FF94-D08A-184B-28C7A30F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1" y="685800"/>
            <a:ext cx="5363103" cy="800100"/>
          </a:xfrm>
        </p:spPr>
        <p:txBody>
          <a:bodyPr anchor="b">
            <a:normAutofit fontScale="90000"/>
          </a:bodyPr>
          <a:lstStyle/>
          <a:p>
            <a:r>
              <a:rPr lang="en-US" sz="3600" b="1" i="0" u="none" strike="noStrike" dirty="0">
                <a:solidFill>
                  <a:srgbClr val="595959"/>
                </a:solidFill>
                <a:effectLst/>
                <a:latin typeface="-webkit-standard"/>
              </a:rPr>
              <a:t>Welcome Back to Session 2!</a:t>
            </a:r>
            <a:endParaRPr lang="en-US" sz="36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43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35FAA-2A27-3CE4-0F45-E0CEF832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27" y="509429"/>
            <a:ext cx="5418749" cy="1330841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Activity 1: Loading &amp; Initial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7ABD-0139-2D8E-8198-D7FFE4CD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29" y="2170243"/>
            <a:ext cx="3707990" cy="391777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dirty="0">
                <a:effectLst/>
              </a:rPr>
              <a:t>We'll use a </a:t>
            </a:r>
            <a:r>
              <a:rPr lang="en-US" sz="2400" b="0" i="0" u="none" strike="noStrike" dirty="0" err="1">
                <a:effectLst/>
              </a:rPr>
              <a:t>students.csv</a:t>
            </a:r>
            <a:r>
              <a:rPr lang="en-US" sz="2400" b="0" i="0" u="none" strike="noStrike" dirty="0">
                <a:effectLst/>
              </a:rPr>
              <a:t> 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dirty="0">
                <a:effectLst/>
              </a:rPr>
              <a:t>Practice loading 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dirty="0">
                <a:effectLst/>
              </a:rPr>
              <a:t>Practice exploring it with head(), info(), describe(), and column selection.</a:t>
            </a: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C2701-82BF-3AEE-83C8-65532368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10" y="2215213"/>
            <a:ext cx="71755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21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D0B55-42C2-8DBC-9B9C-22E3FF85C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A78C65-EF74-4727-85D6-E5B990EA7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BD6D9708-F8C9-C763-2597-C4C5D5D04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1B574-5357-E5CB-6778-3A53B757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27" y="509429"/>
            <a:ext cx="5418749" cy="1330841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Tasks: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4658-89D1-B254-23E2-5427FB5E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28" y="2050322"/>
            <a:ext cx="10888279" cy="468775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Load the data from </a:t>
            </a:r>
            <a:r>
              <a:rPr lang="en-US" sz="2400" dirty="0" err="1"/>
              <a:t>movies.csv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Get a quick look of the first 3 rows and last 2 rows.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Inspect the structure of the </a:t>
            </a:r>
            <a:r>
              <a:rPr lang="en-US" sz="2400" dirty="0" err="1"/>
              <a:t>DataFrame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many rows and columns in the dataset?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are the column names?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Provide a statistical summary of the numeric columns.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Select the “Genre” column only and assign it to a </a:t>
            </a:r>
            <a:r>
              <a:rPr lang="en-US" sz="2400" dirty="0" err="1"/>
              <a:t>DataFrame</a:t>
            </a:r>
            <a:r>
              <a:rPr lang="en-US" sz="2400" dirty="0"/>
              <a:t> named genre.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Select the “Year” and “Rating” columns and assign them to a </a:t>
            </a:r>
            <a:r>
              <a:rPr lang="en-US" sz="2400" dirty="0" err="1"/>
              <a:t>DataFrame</a:t>
            </a:r>
            <a:r>
              <a:rPr lang="en-US" sz="2400" dirty="0"/>
              <a:t> named df1.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Calculate rating per minute and add it as a new column called </a:t>
            </a:r>
            <a:r>
              <a:rPr lang="en-US" sz="2400" dirty="0" err="1"/>
              <a:t>RatingPerMinute</a:t>
            </a:r>
            <a:r>
              <a:rPr lang="en-US" sz="2400" dirty="0"/>
              <a:t>.</a:t>
            </a: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AE9A7603-C1D8-CD63-6058-FF17B6B6E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93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501E13-4F81-F271-5951-541B8A67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349" y="-22222"/>
            <a:ext cx="6205926" cy="68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98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2A01E-C24F-573B-A2B7-A6A2BA4F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7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DDB12-24BD-A814-BA50-B284C8EF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510639"/>
            <a:ext cx="4731072" cy="975261"/>
          </a:xfrm>
        </p:spPr>
        <p:txBody>
          <a:bodyPr anchor="b">
            <a:normAutofit fontScale="90000"/>
          </a:bodyPr>
          <a:lstStyle/>
          <a:p>
            <a:r>
              <a:rPr lang="en-US" sz="3600" b="1" i="0" u="none" strike="noStrike" dirty="0">
                <a:solidFill>
                  <a:srgbClr val="595959"/>
                </a:solidFill>
                <a:effectLst/>
                <a:latin typeface="-webkit-standard"/>
              </a:rPr>
              <a:t>Today's Journey: Working with Tables</a:t>
            </a:r>
            <a:endParaRPr lang="en-US" sz="3600" b="1" dirty="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27FE-7645-864C-80D8-08BFC5C7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1" y="2206037"/>
            <a:ext cx="5046759" cy="3770434"/>
          </a:xfrm>
        </p:spPr>
        <p:txBody>
          <a:bodyPr anchor="t"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Learning Objectives: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Understand what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data tables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are and how to use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Learn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pandas basics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for spreadsheet-like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Load data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from files and explore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Perform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simple data operations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  <p:pic>
        <p:nvPicPr>
          <p:cNvPr id="1026" name="Picture 2" descr="Objective Icons - Free SVG &amp; PNG Objective Images - Noun Project">
            <a:extLst>
              <a:ext uri="{FF2B5EF4-FFF2-40B4-BE49-F238E27FC236}">
                <a16:creationId xmlns:a16="http://schemas.microsoft.com/office/drawing/2014/main" id="{96265EB5-6AC1-B339-2DD8-A9F266800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2715" y="1485900"/>
            <a:ext cx="3886199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5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BB1D4-EADC-11F2-11F9-7BCBA794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034" y="754856"/>
            <a:ext cx="8099961" cy="13255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What are Data Tables?</a:t>
            </a:r>
            <a:endParaRPr lang="en-US" dirty="0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1E9674-0A41-B5FE-562A-F4EC27D8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965" y="2078054"/>
            <a:ext cx="5160327" cy="3410712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Think of them just like </a:t>
            </a:r>
            <a:r>
              <a:rPr lang="en-US" sz="2400" b="1" dirty="0"/>
              <a:t>Excel spreadsheets!</a:t>
            </a:r>
          </a:p>
          <a:p>
            <a:r>
              <a:rPr lang="en-US" sz="2400" dirty="0"/>
              <a:t>Organized into </a:t>
            </a:r>
            <a:r>
              <a:rPr lang="en-US" sz="2400" b="1" dirty="0"/>
              <a:t>rows</a:t>
            </a:r>
            <a:r>
              <a:rPr lang="en-US" sz="2400" dirty="0"/>
              <a:t> and </a:t>
            </a:r>
            <a:r>
              <a:rPr lang="en-US" sz="2400" b="1" dirty="0"/>
              <a:t>columns</a:t>
            </a:r>
            <a:r>
              <a:rPr lang="en-US" sz="2400" dirty="0"/>
              <a:t>.</a:t>
            </a:r>
          </a:p>
          <a:p>
            <a:r>
              <a:rPr lang="en-US" sz="2400" dirty="0"/>
              <a:t>Each</a:t>
            </a:r>
            <a:r>
              <a:rPr lang="en-US" sz="2400" b="1" dirty="0"/>
              <a:t> row </a:t>
            </a:r>
            <a:r>
              <a:rPr lang="en-US" sz="2400" dirty="0"/>
              <a:t>is one </a:t>
            </a:r>
            <a:r>
              <a:rPr lang="en-US" sz="2400" b="1" dirty="0"/>
              <a:t>record</a:t>
            </a:r>
            <a:r>
              <a:rPr lang="en-US" sz="2400" dirty="0"/>
              <a:t> (e.g., one student, one sale transaction, one survey response).</a:t>
            </a:r>
          </a:p>
          <a:p>
            <a:r>
              <a:rPr lang="en-US" sz="2400" dirty="0"/>
              <a:t>Each </a:t>
            </a:r>
            <a:r>
              <a:rPr lang="en-US" sz="2400" b="1" dirty="0"/>
              <a:t>column</a:t>
            </a:r>
            <a:r>
              <a:rPr lang="en-US" sz="2400" dirty="0"/>
              <a:t> is one </a:t>
            </a:r>
            <a:r>
              <a:rPr lang="en-US" sz="2400" b="1" dirty="0"/>
              <a:t>type of information</a:t>
            </a:r>
            <a:r>
              <a:rPr lang="en-US" sz="2400" dirty="0"/>
              <a:t> (e.g., Name, Age, Product, Price).</a:t>
            </a:r>
          </a:p>
        </p:txBody>
      </p:sp>
      <p:pic>
        <p:nvPicPr>
          <p:cNvPr id="3074" name="Picture 2" descr="What Are Like Tables?Like Tables Are A Type Of Database Table That Stores  Information About Likes – rkimball.com">
            <a:extLst>
              <a:ext uri="{FF2B5EF4-FFF2-40B4-BE49-F238E27FC236}">
                <a16:creationId xmlns:a16="http://schemas.microsoft.com/office/drawing/2014/main" id="{F1D75039-04F4-608D-9B68-74300BB3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321" y="2425138"/>
            <a:ext cx="3771348" cy="20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288B4-60A2-C3D9-F6EA-E962BF61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Rows are Records</a:t>
            </a:r>
            <a:endParaRPr lang="en-US" sz="5400" dirty="0"/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B56D4-04E4-2913-FBC2-11ECFB67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68064" cy="3410712"/>
          </a:xfrm>
        </p:spPr>
        <p:txBody>
          <a:bodyPr anchor="t">
            <a:normAutofit/>
          </a:bodyPr>
          <a:lstStyle/>
          <a:p>
            <a:r>
              <a:rPr lang="en-US" sz="2400" dirty="0"/>
              <a:t>Imagine a class roster: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Each student is a row.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All the information about that specific student is in their row.</a:t>
            </a:r>
          </a:p>
          <a:p>
            <a:r>
              <a:rPr lang="en-US" sz="2400" dirty="0"/>
              <a:t>It's a complete entry!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3F002-1A3D-2D36-6E72-743AB0868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2" y="2573756"/>
            <a:ext cx="4240810" cy="22565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86F9B6-2A97-101F-164E-14183C9FDC98}"/>
              </a:ext>
            </a:extLst>
          </p:cNvPr>
          <p:cNvCxnSpPr/>
          <p:nvPr/>
        </p:nvCxnSpPr>
        <p:spPr>
          <a:xfrm>
            <a:off x="5924781" y="3705101"/>
            <a:ext cx="1437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57D2D6-5C2B-5FCD-11C5-E0D17AC62CCF}"/>
              </a:ext>
            </a:extLst>
          </p:cNvPr>
          <p:cNvCxnSpPr/>
          <p:nvPr/>
        </p:nvCxnSpPr>
        <p:spPr>
          <a:xfrm>
            <a:off x="5922804" y="4403765"/>
            <a:ext cx="14379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45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446D0-8881-9091-D32B-2D527EF95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A01EDD1-3ABE-0E14-54DD-226C3B6AA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B09B2-73B4-0856-3A20-92B9C527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5465064" cy="1719072"/>
          </a:xfrm>
        </p:spPr>
        <p:txBody>
          <a:bodyPr anchor="b">
            <a:normAutofit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Columns and Information Types</a:t>
            </a:r>
            <a:endParaRPr lang="en-US" sz="5400" dirty="0"/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D99CF611-168F-8354-F67E-6859CF10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A6FD-C596-82B5-AEE7-EB66FA41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68064" cy="3410712"/>
          </a:xfrm>
        </p:spPr>
        <p:txBody>
          <a:bodyPr anchor="t">
            <a:normAutofit/>
          </a:bodyPr>
          <a:lstStyle/>
          <a:p>
            <a:r>
              <a:rPr lang="en-US" sz="2400" dirty="0"/>
              <a:t>Each column holds </a:t>
            </a:r>
            <a:r>
              <a:rPr lang="en-US" sz="2400" b="1" dirty="0"/>
              <a:t>one specific type of data </a:t>
            </a:r>
            <a:r>
              <a:rPr lang="en-US" sz="2400" dirty="0"/>
              <a:t>for all records.</a:t>
            </a:r>
          </a:p>
          <a:p>
            <a:r>
              <a:rPr lang="en-US" sz="2400" dirty="0"/>
              <a:t>In our class roster, 'Name' is a column, 'Age' is a column, 'Math Score' is a column.</a:t>
            </a:r>
          </a:p>
          <a:p>
            <a:r>
              <a:rPr lang="en-US" sz="2400" dirty="0"/>
              <a:t>It helps us organize and compare data easily.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3CA13-1CBB-AEAE-F751-FB7956AA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2" y="2573756"/>
            <a:ext cx="4240810" cy="22565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29E5A7-C504-6673-DAD9-79C6DD6686CA}"/>
              </a:ext>
            </a:extLst>
          </p:cNvPr>
          <p:cNvCxnSpPr>
            <a:cxnSpLocks/>
          </p:cNvCxnSpPr>
          <p:nvPr/>
        </p:nvCxnSpPr>
        <p:spPr>
          <a:xfrm>
            <a:off x="8079684" y="1211283"/>
            <a:ext cx="0" cy="1123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3962ED-C67B-E747-2169-5408C03ED14B}"/>
              </a:ext>
            </a:extLst>
          </p:cNvPr>
          <p:cNvCxnSpPr>
            <a:cxnSpLocks/>
          </p:cNvCxnSpPr>
          <p:nvPr/>
        </p:nvCxnSpPr>
        <p:spPr>
          <a:xfrm>
            <a:off x="9148438" y="1211283"/>
            <a:ext cx="0" cy="1123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037D14-C54E-125F-A173-5B87C45BFC00}"/>
              </a:ext>
            </a:extLst>
          </p:cNvPr>
          <p:cNvCxnSpPr>
            <a:cxnSpLocks/>
          </p:cNvCxnSpPr>
          <p:nvPr/>
        </p:nvCxnSpPr>
        <p:spPr>
          <a:xfrm>
            <a:off x="10213446" y="1211283"/>
            <a:ext cx="0" cy="1123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20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B09C2-C5C8-5B87-3EC3-FB5C85F7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Real-World Data Table Examples</a:t>
            </a:r>
            <a:endParaRPr lang="en-US" sz="5400" dirty="0"/>
          </a:p>
        </p:txBody>
      </p:sp>
      <p:sp>
        <p:nvSpPr>
          <p:cNvPr id="51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C72F-4F29-91FC-0611-BBBA78F6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706624"/>
            <a:ext cx="5800477" cy="3483864"/>
          </a:xfrm>
        </p:spPr>
        <p:txBody>
          <a:bodyPr>
            <a:normAutofit/>
          </a:bodyPr>
          <a:lstStyle/>
          <a:p>
            <a:r>
              <a:rPr lang="en-US" sz="2400" b="1" dirty="0"/>
              <a:t>Student Records: </a:t>
            </a:r>
            <a:r>
              <a:rPr lang="en-US" sz="2400" dirty="0"/>
              <a:t>Name, Age, Grades, Favorite Subject</a:t>
            </a:r>
          </a:p>
          <a:p>
            <a:r>
              <a:rPr lang="en-US" sz="2400" b="1" dirty="0"/>
              <a:t>Sales Data: </a:t>
            </a:r>
            <a:r>
              <a:rPr lang="en-US" sz="2400" dirty="0"/>
              <a:t>Product, Price, Quantity, Store, Date</a:t>
            </a:r>
          </a:p>
          <a:p>
            <a:r>
              <a:rPr lang="en-US" sz="2400" b="1" dirty="0"/>
              <a:t>Survey Responses: </a:t>
            </a:r>
            <a:r>
              <a:rPr lang="en-US" sz="2400" dirty="0"/>
              <a:t>Question 1 Answer, Question 2 Answer, Demographics</a:t>
            </a:r>
          </a:p>
          <a:p>
            <a:r>
              <a:rPr lang="en-US" sz="2400" b="1" dirty="0"/>
              <a:t>Weather Data: </a:t>
            </a:r>
            <a:r>
              <a:rPr lang="en-US" sz="2400" dirty="0"/>
              <a:t>Date, Temperature, Humidity, Precipitation</a:t>
            </a:r>
          </a:p>
        </p:txBody>
      </p:sp>
      <p:pic>
        <p:nvPicPr>
          <p:cNvPr id="2050" name="Picture 2" descr="10+ Thousand College Student Clipart Royalty-Free Images, Stock Photos &amp;  Pictures | Shutterstock">
            <a:extLst>
              <a:ext uri="{FF2B5EF4-FFF2-40B4-BE49-F238E27FC236}">
                <a16:creationId xmlns:a16="http://schemas.microsoft.com/office/drawing/2014/main" id="{0E419E2F-6DDC-F973-D22B-A7DFC72FF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56" y="1961321"/>
            <a:ext cx="2623049" cy="37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53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8" name="Rectangle 615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16D46-CD03-BDB6-4717-B6A50C2F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 b="0" i="0" u="none" strike="noStrike">
                <a:effectLst/>
                <a:latin typeface="-webkit-standard"/>
              </a:rPr>
              <a:t>Introducing Pandas:</a:t>
            </a:r>
            <a:br>
              <a:rPr lang="en-US" sz="4600" b="0" i="0" u="none" strike="noStrike">
                <a:effectLst/>
                <a:latin typeface="-webkit-standard"/>
              </a:rPr>
            </a:br>
            <a:r>
              <a:rPr lang="en-US" sz="4600" b="0" i="0" u="none" strike="noStrike">
                <a:effectLst/>
                <a:latin typeface="-webkit-standard"/>
              </a:rPr>
              <a:t>Our Data Table Super-Tool!</a:t>
            </a:r>
            <a:endParaRPr lang="en-US" sz="4600"/>
          </a:p>
        </p:txBody>
      </p:sp>
      <p:sp>
        <p:nvSpPr>
          <p:cNvPr id="61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61A-C137-EB07-A476-25CBB31B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5523507" cy="4119172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Pandas</a:t>
            </a:r>
            <a:r>
              <a:rPr lang="en-US" sz="2400" dirty="0"/>
              <a:t> is a </a:t>
            </a:r>
            <a:r>
              <a:rPr lang="en-US" sz="2400" b="1" dirty="0"/>
              <a:t>Python library </a:t>
            </a:r>
            <a:r>
              <a:rPr lang="en-US" sz="2400" dirty="0"/>
              <a:t>(a collection of pre-written code) specifically designed for working with data tables.</a:t>
            </a:r>
          </a:p>
          <a:p>
            <a:r>
              <a:rPr lang="en-US" sz="2400" dirty="0"/>
              <a:t>It makes it really easy to read, manipulate, and analyze structured data.</a:t>
            </a:r>
          </a:p>
          <a:p>
            <a:r>
              <a:rPr lang="en-US" sz="2400" dirty="0"/>
              <a:t>Think of it as your </a:t>
            </a:r>
            <a:r>
              <a:rPr lang="en-US" sz="2400" b="1" dirty="0"/>
              <a:t>digital spreadsheet software</a:t>
            </a:r>
            <a:r>
              <a:rPr lang="en-US" sz="2400" dirty="0"/>
              <a:t> but with the power of Python!</a:t>
            </a:r>
          </a:p>
        </p:txBody>
      </p:sp>
      <p:pic>
        <p:nvPicPr>
          <p:cNvPr id="4" name="Picture 6" descr="Pandas Essentials: A Deep Dive into DataFrames and Series in Python | by MD  Murslin | Medium">
            <a:extLst>
              <a:ext uri="{FF2B5EF4-FFF2-40B4-BE49-F238E27FC236}">
                <a16:creationId xmlns:a16="http://schemas.microsoft.com/office/drawing/2014/main" id="{DAECC17B-990E-F245-FE3A-306D1F6C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" r="1930"/>
          <a:stretch>
            <a:fillRect/>
          </a:stretch>
        </p:blipFill>
        <p:spPr bwMode="auto">
          <a:xfrm>
            <a:off x="6960040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2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7565E-CCAE-1545-D36A-4E822834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327415" cy="1481328"/>
          </a:xfrm>
        </p:spPr>
        <p:txBody>
          <a:bodyPr anchor="b">
            <a:normAutofit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The </a:t>
            </a:r>
            <a:r>
              <a:rPr lang="en-US" sz="5400" b="0" i="0" u="none" strike="noStrike" dirty="0" err="1">
                <a:effectLst/>
                <a:latin typeface="-webkit-standard"/>
              </a:rPr>
              <a:t>DataFrame</a:t>
            </a:r>
            <a:endParaRPr lang="en-US" sz="5400" dirty="0"/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B05F-609A-DAA2-8C65-DADED544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4431395" cy="3547872"/>
          </a:xfrm>
        </p:spPr>
        <p:txBody>
          <a:bodyPr anchor="t">
            <a:normAutofit/>
          </a:bodyPr>
          <a:lstStyle/>
          <a:p>
            <a:r>
              <a:rPr lang="en-US" sz="2400" dirty="0"/>
              <a:t>In Pandas, our data tables are called </a:t>
            </a:r>
            <a:r>
              <a:rPr lang="en-US" sz="2400" b="1" dirty="0" err="1"/>
              <a:t>DataFrames</a:t>
            </a:r>
            <a:r>
              <a:rPr lang="en-US" sz="2400" dirty="0"/>
              <a:t>.</a:t>
            </a:r>
          </a:p>
          <a:p>
            <a:r>
              <a:rPr lang="en-US" sz="2400" dirty="0"/>
              <a:t>It's the core object we'll use for everything.</a:t>
            </a:r>
          </a:p>
          <a:p>
            <a:r>
              <a:rPr lang="en-US" sz="2400" dirty="0"/>
              <a:t>We often import pandas with the shorthand </a:t>
            </a:r>
            <a:r>
              <a:rPr lang="en-US" sz="2400" i="1" dirty="0"/>
              <a:t>pd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664EF-F0BB-CF5B-DB84-D46036E1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65" y="2271158"/>
            <a:ext cx="5109157" cy="292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3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2197</TotalTime>
  <Words>1024</Words>
  <Application>Microsoft Macintosh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-webkit-standard</vt:lpstr>
      <vt:lpstr>Aptos</vt:lpstr>
      <vt:lpstr>Aptos Display</vt:lpstr>
      <vt:lpstr>Arial</vt:lpstr>
      <vt:lpstr>Calibri</vt:lpstr>
      <vt:lpstr>Wingdings</vt:lpstr>
      <vt:lpstr>Office Theme</vt:lpstr>
      <vt:lpstr>Data Representation and Analysis</vt:lpstr>
      <vt:lpstr>Welcome Back to Session 2!</vt:lpstr>
      <vt:lpstr>Today's Journey: Working with Tables</vt:lpstr>
      <vt:lpstr>What are Data Tables?</vt:lpstr>
      <vt:lpstr>Rows are Records</vt:lpstr>
      <vt:lpstr>Columns and Information Types</vt:lpstr>
      <vt:lpstr>Real-World Data Table Examples</vt:lpstr>
      <vt:lpstr>Introducing Pandas: Our Data Table Super-Tool!</vt:lpstr>
      <vt:lpstr>The DataFrame</vt:lpstr>
      <vt:lpstr>Basic DataFrame Exploration</vt:lpstr>
      <vt:lpstr>Basic DataFrame Exploration</vt:lpstr>
      <vt:lpstr>Basic DataFrame Exploration</vt:lpstr>
      <vt:lpstr>Loading Data from Files: CSV Files</vt:lpstr>
      <vt:lpstr>Loading Data with pd.read_csv()</vt:lpstr>
      <vt:lpstr>Understanding File Paths and Locations</vt:lpstr>
      <vt:lpstr>Basic Data Exploration:  First &amp; Last Rows</vt:lpstr>
      <vt:lpstr>Column Names &amp; Basic Statistics</vt:lpstr>
      <vt:lpstr>Selecting Data: One Column</vt:lpstr>
      <vt:lpstr>Selecting Data: Multiple Columns</vt:lpstr>
      <vt:lpstr>Activity 1: Loading &amp; Initial Exploration</vt:lpstr>
      <vt:lpstr>Tasks: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3</cp:revision>
  <dcterms:created xsi:type="dcterms:W3CDTF">2025-06-08T04:31:08Z</dcterms:created>
  <dcterms:modified xsi:type="dcterms:W3CDTF">2025-06-11T06:07:56Z</dcterms:modified>
</cp:coreProperties>
</file>