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78" r:id="rId7"/>
    <p:sldId id="261" r:id="rId8"/>
    <p:sldId id="262" r:id="rId9"/>
    <p:sldId id="264" r:id="rId10"/>
    <p:sldId id="267" r:id="rId11"/>
    <p:sldId id="279" r:id="rId12"/>
    <p:sldId id="280" r:id="rId13"/>
    <p:sldId id="292" r:id="rId14"/>
    <p:sldId id="281" r:id="rId15"/>
    <p:sldId id="293" r:id="rId16"/>
    <p:sldId id="294" r:id="rId17"/>
    <p:sldId id="295" r:id="rId18"/>
    <p:sldId id="296" r:id="rId19"/>
    <p:sldId id="297" r:id="rId20"/>
    <p:sldId id="289" r:id="rId21"/>
    <p:sldId id="302" r:id="rId22"/>
    <p:sldId id="298" r:id="rId23"/>
    <p:sldId id="303" r:id="rId24"/>
    <p:sldId id="299" r:id="rId25"/>
    <p:sldId id="304" r:id="rId26"/>
    <p:sldId id="300" r:id="rId27"/>
    <p:sldId id="305" r:id="rId28"/>
    <p:sldId id="301" r:id="rId29"/>
    <p:sldId id="306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65"/>
    <p:restoredTop sz="94682"/>
  </p:normalViewPr>
  <p:slideViewPr>
    <p:cSldViewPr snapToGrid="0">
      <p:cViewPr varScale="1">
        <p:scale>
          <a:sx n="100" d="100"/>
          <a:sy n="100" d="100"/>
        </p:scale>
        <p:origin x="1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BEF2-61F7-39B5-0F66-582C3ADB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87310-D80B-6B7C-3C77-8A14349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5188-5F91-4EE7-DA75-94761858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0E9E-70B9-FD24-A642-B283B06B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3A09-A93F-9E10-BEB8-BA445A36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F837-E558-265E-A851-ADC4A16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EC82A-B0A3-1709-6991-66E30EA0F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C9C3-EC57-334A-2D0F-F652ED73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C9FE-F1F6-C4AB-08C8-95A6D73E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5DA3-7298-8050-C003-248229E2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B191E-B208-C669-B185-4F323F92F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38C53-DD47-F6A4-536B-98543A8A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0F5C-A380-DB23-210E-C7379721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0DB0-3D4C-BD70-615E-2E92D34E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CE05-68B0-D834-C0F9-78C9310B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AFA1-55AF-FBAB-6533-B1047059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45F6-24E3-6CB8-F58B-BA931E6D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3657-E2F3-D7BB-85A7-23E3EB0A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03B9-9653-895A-44D2-1D525BE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7CE2-D18A-BF09-731A-5CE93402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67FF-A437-ACDD-59B4-2282D0ED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8F975-24A1-8453-98B3-4136A340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A57E-F780-E6AE-F5E1-404370FA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256B-EB9E-7988-2045-6C517BA7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27D4-05FC-5D2C-0920-0F97DD08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6D0D-C756-7F60-0020-6B7838A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4369-A2B8-87BD-6EED-9552A559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E03C-2603-8B66-9887-D2868013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8A33-908B-0E89-7BAD-7A64389C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A9F7-A8CC-170E-EE1C-D3F8DEE8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614D-E523-B255-9132-43427D02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23CB-A57E-5D25-501F-2F282C55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A695-5D3E-1333-0A1B-352DA9DC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4FDF-C8FF-898F-1228-5E3E46CE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C19A1-0FDB-7A16-7795-0E0C76F09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A74D5-86D2-8FB3-5F2B-6887F485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76D9-085A-7B57-DBA2-882CCB90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97C95-8997-9634-7205-65E978B9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6D9BE-C7DC-2E02-D300-5220A867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A9E7-8706-CE8F-4FC2-D6ED687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5919E-6E67-5B75-3766-1AF93725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4F22-8D87-257A-92A1-CF6C1F24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41A63-AE96-1D8E-97D9-22D489D2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5AE0C-D47F-ADDE-DDCE-7934F335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48C60-91A4-42B9-2E09-9AD3D21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A48D7-DBE3-9401-9321-0FA56896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C808-DE14-7CE4-B4B4-E6C17AFA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4A36-72AC-16E3-2116-3B4A6B85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5868F-6800-85ED-BA22-28028192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D1FB3-151F-66A7-6C12-72B552EF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36B27-EB87-DE76-DD94-01FB16DB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AFABE-5D76-5FCD-051C-546225F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ACB3-7E56-A7CE-238B-991D8C9B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7D436-84C9-8EC1-B8C8-EABD51BC7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843CB-0E10-74B3-6C07-D03FE918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F808-361B-C50E-FC2A-8E5F8E1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0F5C-F0D9-C01F-B0D9-E898ACDB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8543-F31E-58E2-4294-601E5FCB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2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5866E-1F1A-81F0-A90A-28EF8219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C39D-7794-AA87-7F43-90EA39C1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3464-F691-8960-3C03-A96D8601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4312B-E336-0342-AECA-0FEA78D7C7C3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37CA-5631-ADA8-A469-46945BDC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58F3-10FF-4C50-543D-827371A7E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BB168-3CBB-CF9B-7C57-6E97449AC3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E20E2-015F-4F7B-C4E5-5A9EC2AB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978" y="1620045"/>
            <a:ext cx="7239002" cy="1990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Data Representation and Analysis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1A989-8349-E026-5C05-BA34C44B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6503" y="4351651"/>
            <a:ext cx="7175477" cy="67755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Session 3</a:t>
            </a:r>
            <a:r>
              <a:rPr lang="en-US" b="1" dirty="0">
                <a:solidFill>
                  <a:srgbClr val="FFFFFF"/>
                </a:solidFill>
              </a:rPr>
              <a:t>: </a:t>
            </a: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Cleaning Data and Simple Analysis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988430-5745-CC50-D96C-5AC40EF9E46E}"/>
              </a:ext>
            </a:extLst>
          </p:cNvPr>
          <p:cNvSpPr txBox="1">
            <a:spLocks/>
          </p:cNvSpPr>
          <p:nvPr/>
        </p:nvSpPr>
        <p:spPr>
          <a:xfrm>
            <a:off x="5016503" y="5793738"/>
            <a:ext cx="3136900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-webkit-standard"/>
              </a:rPr>
              <a:t>Hasitha Pramuditha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9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DA1A0-7ABD-8283-909A-3EB84FF3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9427464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Simple Solution for Duplicates: </a:t>
            </a:r>
            <a:r>
              <a:rPr lang="en-US" sz="6000" b="1" i="0" u="none" strike="noStrike" dirty="0" err="1">
                <a:effectLst/>
                <a:latin typeface="-webkit-standard"/>
              </a:rPr>
              <a:t>df.drop_duplicates</a:t>
            </a:r>
            <a:r>
              <a:rPr lang="en-US" sz="6000" b="1" i="0" u="none" strike="noStrike" dirty="0">
                <a:effectLst/>
                <a:latin typeface="-webkit-standard"/>
              </a:rPr>
              <a:t>()</a:t>
            </a:r>
            <a:endParaRPr lang="en-US" sz="60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5CE2-32E4-3A04-0F76-D75E8C76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96831"/>
            <a:ext cx="4324123" cy="2599120"/>
          </a:xfrm>
        </p:spPr>
        <p:txBody>
          <a:bodyPr anchor="t">
            <a:normAutofit/>
          </a:bodyPr>
          <a:lstStyle/>
          <a:p>
            <a:r>
              <a:rPr lang="en-US" sz="2400" dirty="0"/>
              <a:t>This function finds and removes identical rows.</a:t>
            </a:r>
          </a:p>
          <a:p>
            <a:r>
              <a:rPr lang="en-US" sz="2400" dirty="0"/>
              <a:t>It keeps only the </a:t>
            </a:r>
            <a:r>
              <a:rPr lang="en-US" sz="2400" b="1" dirty="0"/>
              <a:t>first occurrence </a:t>
            </a:r>
            <a:r>
              <a:rPr lang="en-US" sz="2400" dirty="0"/>
              <a:t>by default.</a:t>
            </a:r>
          </a:p>
          <a:p>
            <a:r>
              <a:rPr lang="en-US" sz="2400" dirty="0"/>
              <a:t>Very straightforward to use!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BDEF4-0DF1-28AB-DE0B-CD32C25C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65" y="3228340"/>
            <a:ext cx="5918200" cy="120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81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16F164-351A-2D40-307C-E4143C954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737F9-9DC2-18AC-DB6F-411D133C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0" i="0" u="none" strike="noStrike" dirty="0">
                <a:effectLst/>
                <a:latin typeface="-webkit-standard"/>
              </a:rPr>
              <a:t>Common Data Problems: Wrong Format</a:t>
            </a:r>
            <a:endParaRPr lang="en-US" sz="4200" dirty="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B8E8-462D-46D5-4885-B0428D8D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320668"/>
          </a:xfrm>
        </p:spPr>
        <p:txBody>
          <a:bodyPr>
            <a:noAutofit/>
          </a:bodyPr>
          <a:lstStyle/>
          <a:p>
            <a:r>
              <a:rPr lang="en-US" sz="2400" dirty="0"/>
              <a:t>Numbers might be stored as </a:t>
            </a:r>
            <a:r>
              <a:rPr lang="en-US" sz="2400" b="1" dirty="0"/>
              <a:t>text</a:t>
            </a:r>
            <a:r>
              <a:rPr lang="en-US" sz="2400" dirty="0"/>
              <a:t> (e.g., '25' instead of 25).</a:t>
            </a:r>
          </a:p>
          <a:p>
            <a:r>
              <a:rPr lang="en-US" sz="2400" dirty="0"/>
              <a:t>Dates might be text, not actual dates.</a:t>
            </a:r>
          </a:p>
          <a:p>
            <a:r>
              <a:rPr lang="en-US" sz="2400" b="1" dirty="0"/>
              <a:t>Why it happens: </a:t>
            </a:r>
            <a:r>
              <a:rPr lang="en-US" sz="2400" dirty="0"/>
              <a:t>Data entry, mixed data types in a column.</a:t>
            </a:r>
          </a:p>
          <a:p>
            <a:r>
              <a:rPr lang="en-US" sz="2400" b="1" dirty="0"/>
              <a:t>Problem: </a:t>
            </a:r>
            <a:r>
              <a:rPr lang="en-US" sz="2400" dirty="0"/>
              <a:t>You can't do math on text! ('5' + '5' gives '55', not 10).</a:t>
            </a:r>
          </a:p>
        </p:txBody>
      </p:sp>
      <p:pic>
        <p:nvPicPr>
          <p:cNvPr id="2050" name="Picture 2" descr="370+ Square Peg In A Round Hole Stock Photos, Pictures &amp; Royalty-Free  Images - iStock | Square peg round hole, Doesn't fit, Round">
            <a:extLst>
              <a:ext uri="{FF2B5EF4-FFF2-40B4-BE49-F238E27FC236}">
                <a16:creationId xmlns:a16="http://schemas.microsoft.com/office/drawing/2014/main" id="{53DDE531-A402-097C-B118-BD3617A8F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r="17850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5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CEE8E-FE76-4EF9-859C-63994B4F1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C8A188-51ED-8834-6B85-BAC1C6494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BB187-6E9E-763E-2E24-A0CDDD1E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054070" cy="1677924"/>
          </a:xfrm>
        </p:spPr>
        <p:txBody>
          <a:bodyPr anchor="b">
            <a:normAutofit/>
          </a:bodyPr>
          <a:lstStyle/>
          <a:p>
            <a:r>
              <a:rPr lang="en-US" sz="4200" b="0" i="0" u="none" strike="noStrike" dirty="0">
                <a:effectLst/>
                <a:latin typeface="-webkit-standard"/>
              </a:rPr>
              <a:t>Simple Solution for Wrong Format: </a:t>
            </a:r>
            <a:r>
              <a:rPr lang="en-US" sz="4200" b="1" i="0" u="none" strike="noStrike" dirty="0" err="1">
                <a:effectLst/>
                <a:latin typeface="-webkit-standard"/>
              </a:rPr>
              <a:t>pd.to_numeric</a:t>
            </a:r>
            <a:r>
              <a:rPr lang="en-US" sz="4200" b="1" i="0" u="none" strike="noStrike" dirty="0">
                <a:effectLst/>
                <a:latin typeface="-webkit-standard"/>
              </a:rPr>
              <a:t>()</a:t>
            </a:r>
            <a:endParaRPr lang="en-US" sz="42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BC4C5580-0C7E-5E0B-E364-EE22A0A2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934E-047E-28B4-B7B5-397D4CE0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609226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Use </a:t>
            </a:r>
            <a:r>
              <a:rPr lang="en-US" sz="2400" b="1" dirty="0" err="1"/>
              <a:t>pd.to_numeric</a:t>
            </a:r>
            <a:r>
              <a:rPr lang="en-US" sz="2400" b="1" dirty="0"/>
              <a:t>(</a:t>
            </a:r>
            <a:r>
              <a:rPr lang="en-US" sz="2400" b="1" dirty="0" err="1"/>
              <a:t>df</a:t>
            </a:r>
            <a:r>
              <a:rPr lang="en-US" sz="2400" b="1" dirty="0"/>
              <a:t>['Column']) </a:t>
            </a:r>
            <a:r>
              <a:rPr lang="en-US" sz="2400" dirty="0"/>
              <a:t>to convert a column to numbers.</a:t>
            </a:r>
          </a:p>
          <a:p>
            <a:r>
              <a:rPr lang="en-US" sz="2400" dirty="0"/>
              <a:t>This is essential before doing any calculations!</a:t>
            </a:r>
          </a:p>
          <a:p>
            <a:r>
              <a:rPr lang="en-US" sz="2400" dirty="0"/>
              <a:t>Important: If there's text that can't be converted (like "hello"), it will cause an error unless you tell it what to do (e.g., errors='coerce' to turn them into missing values).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3FF97-3711-21B4-1667-6F0584DE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468" y="3222847"/>
            <a:ext cx="5609226" cy="12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7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d holding a pen shading number on a sheet">
            <a:extLst>
              <a:ext uri="{FF2B5EF4-FFF2-40B4-BE49-F238E27FC236}">
                <a16:creationId xmlns:a16="http://schemas.microsoft.com/office/drawing/2014/main" id="{5F9D3955-B25F-6BE6-5453-DAE38794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12EAE-EE9D-148E-C382-1F54D32F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</a:rPr>
              <a:t>Sorting, Filtering, and Calculating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70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4C987-78EC-97AD-5EFB-AE95E9426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5BFAF6-129F-7BB3-40A3-79CCA7EDA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20589-D0D1-2C63-6E55-973422C4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645878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Organizing Your Data: Sorting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84232ED9-324A-2FBC-11A5-D713F759C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2D03-6E9E-8829-4EAA-622009A9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744253" cy="3557016"/>
          </a:xfrm>
        </p:spPr>
        <p:txBody>
          <a:bodyPr anchor="t">
            <a:normAutofit/>
          </a:bodyPr>
          <a:lstStyle/>
          <a:p>
            <a:r>
              <a:rPr lang="en-US" sz="2400" dirty="0"/>
              <a:t>Putting your data in a specific </a:t>
            </a:r>
            <a:r>
              <a:rPr lang="en-US" sz="2400" b="1" dirty="0"/>
              <a:t>order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sort by </a:t>
            </a:r>
            <a:r>
              <a:rPr lang="en-US" sz="2400" b="1" dirty="0"/>
              <a:t>any column </a:t>
            </a:r>
            <a:r>
              <a:rPr lang="en-US" sz="2400" dirty="0"/>
              <a:t>(e.g., by Name A-Z, by Score highest-lowest).</a:t>
            </a:r>
          </a:p>
          <a:p>
            <a:r>
              <a:rPr lang="en-US" sz="2400" dirty="0"/>
              <a:t>Use </a:t>
            </a:r>
            <a:r>
              <a:rPr lang="en-US" sz="2400" b="1" dirty="0" err="1"/>
              <a:t>df.sort_values</a:t>
            </a:r>
            <a:r>
              <a:rPr lang="en-US" sz="2400" b="1" dirty="0"/>
              <a:t>('Column Name', ascending=False/True)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22503-46C9-791C-E674-66D4656A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94" y="2958084"/>
            <a:ext cx="62738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719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15F9E-D6EF-C7EF-59DB-4F58E0F11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6A207F-F798-328A-2243-9AD09A8F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7730-E9A0-C3BF-6197-B222BE5F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820188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Filtering Data: Finding Specific Information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0734903-6837-513D-E13B-E2818892F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7258-342C-FEDD-F4CD-51769489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613926" cy="3557016"/>
          </a:xfrm>
        </p:spPr>
        <p:txBody>
          <a:bodyPr anchor="t">
            <a:normAutofit/>
          </a:bodyPr>
          <a:lstStyle/>
          <a:p>
            <a:r>
              <a:rPr lang="en-US" sz="2400" dirty="0"/>
              <a:t>Filtering means picking out only the </a:t>
            </a:r>
            <a:r>
              <a:rPr lang="en-US" sz="2400" b="1" dirty="0"/>
              <a:t>rows that meet certain conditions.</a:t>
            </a:r>
          </a:p>
          <a:p>
            <a:r>
              <a:rPr lang="en-US" sz="2400" dirty="0"/>
              <a:t>Like searching in Excel!</a:t>
            </a:r>
          </a:p>
          <a:p>
            <a:r>
              <a:rPr lang="en-US" sz="2400" b="1" dirty="0"/>
              <a:t>Examples:</a:t>
            </a:r>
            <a:r>
              <a:rPr lang="en-US" sz="2400" dirty="0"/>
              <a:t> Students with scores &gt; 80, sales from 'Store A', products named 'Laptop’.</a:t>
            </a:r>
          </a:p>
          <a:p>
            <a:r>
              <a:rPr lang="en-US" sz="2400" dirty="0"/>
              <a:t>We use square brackets and a condition inside: </a:t>
            </a:r>
            <a:r>
              <a:rPr lang="en-US" sz="2400" dirty="0" err="1"/>
              <a:t>df</a:t>
            </a:r>
            <a:r>
              <a:rPr lang="en-US" sz="2400" dirty="0"/>
              <a:t>[</a:t>
            </a:r>
            <a:r>
              <a:rPr lang="en-US" sz="2400" dirty="0" err="1"/>
              <a:t>df</a:t>
            </a:r>
            <a:r>
              <a:rPr lang="en-US" sz="2400" dirty="0"/>
              <a:t>['Column'] &gt; value]</a:t>
            </a:r>
          </a:p>
        </p:txBody>
      </p:sp>
      <p:pic>
        <p:nvPicPr>
          <p:cNvPr id="3074" name="Picture 2" descr="Filtering fact through fiction - The Writer">
            <a:extLst>
              <a:ext uri="{FF2B5EF4-FFF2-40B4-BE49-F238E27FC236}">
                <a16:creationId xmlns:a16="http://schemas.microsoft.com/office/drawing/2014/main" id="{1860703D-B8F4-D92E-9ABC-61536960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14" y="2020824"/>
            <a:ext cx="4197096" cy="419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9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93FA5-B306-6726-FBA6-B5134F85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1A5DA-C2FE-6F3C-9557-745E936A5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11EB6-0D47-6712-D091-BBECC42E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509475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Filtering Data: Examples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42BF8C7-8759-B244-C697-74950FCF1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0237-CD0E-93C0-F48B-9874C249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720437" cy="3557016"/>
          </a:xfrm>
        </p:spPr>
        <p:txBody>
          <a:bodyPr anchor="t">
            <a:normAutofit/>
          </a:bodyPr>
          <a:lstStyle/>
          <a:p>
            <a:r>
              <a:rPr lang="en-US" sz="2400" dirty="0"/>
              <a:t>High Scores: </a:t>
            </a:r>
            <a:r>
              <a:rPr lang="en-US" sz="2400" b="1" dirty="0" err="1"/>
              <a:t>df</a:t>
            </a:r>
            <a:r>
              <a:rPr lang="en-US" sz="2400" b="1" dirty="0"/>
              <a:t>[</a:t>
            </a:r>
            <a:r>
              <a:rPr lang="en-US" sz="2400" b="1" dirty="0" err="1"/>
              <a:t>df</a:t>
            </a:r>
            <a:r>
              <a:rPr lang="en-US" sz="2400" b="1" dirty="0"/>
              <a:t>['Score'] &gt; 80]</a:t>
            </a:r>
          </a:p>
          <a:p>
            <a:r>
              <a:rPr lang="en-US" sz="2400" dirty="0"/>
              <a:t>Specific Name: </a:t>
            </a:r>
            <a:r>
              <a:rPr lang="en-US" sz="2400" b="1" dirty="0" err="1"/>
              <a:t>df</a:t>
            </a:r>
            <a:r>
              <a:rPr lang="en-US" sz="2400" b="1" dirty="0"/>
              <a:t>[</a:t>
            </a:r>
            <a:r>
              <a:rPr lang="en-US" sz="2400" b="1" dirty="0" err="1"/>
              <a:t>df</a:t>
            </a:r>
            <a:r>
              <a:rPr lang="en-US" sz="2400" b="1" dirty="0"/>
              <a:t>['Name'] == 'Alice’]</a:t>
            </a:r>
          </a:p>
          <a:p>
            <a:r>
              <a:rPr lang="en-US" sz="2400" dirty="0"/>
              <a:t>Multiple Conditions (AND): </a:t>
            </a:r>
          </a:p>
          <a:p>
            <a:pPr marL="457200" lvl="1" indent="0">
              <a:buNone/>
            </a:pPr>
            <a:r>
              <a:rPr lang="en-US" sz="2000" b="1" dirty="0" err="1"/>
              <a:t>df</a:t>
            </a:r>
            <a:r>
              <a:rPr lang="en-US" sz="2000" b="1" dirty="0"/>
              <a:t>[(</a:t>
            </a:r>
            <a:r>
              <a:rPr lang="en-US" sz="2000" b="1" dirty="0" err="1"/>
              <a:t>df</a:t>
            </a:r>
            <a:r>
              <a:rPr lang="en-US" sz="2000" b="1" dirty="0"/>
              <a:t>['Age'] &gt; 16) &amp; (</a:t>
            </a:r>
            <a:r>
              <a:rPr lang="en-US" sz="2000" b="1" dirty="0" err="1"/>
              <a:t>df</a:t>
            </a:r>
            <a:r>
              <a:rPr lang="en-US" sz="2000" b="1" dirty="0"/>
              <a:t>['Subject'] =='Math’)] </a:t>
            </a:r>
          </a:p>
          <a:p>
            <a:pPr marL="457200" lvl="1" indent="0">
              <a:buNone/>
            </a:pPr>
            <a:r>
              <a:rPr lang="en-US" sz="2000" dirty="0"/>
              <a:t>(use &amp; for AND, | for 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3725A-C691-D372-9A0B-C2097E72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293" y="2702793"/>
            <a:ext cx="5158786" cy="1257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177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4D78D-6504-7011-F607-6934AA557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529C26-C3D9-64BF-B7D7-A9ABC43BA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BFD1D-FEE2-8856-AC64-FB1F06ED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844005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Basic Calculations: Column Statistics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25FF645-693F-BB0F-4444-24F5CC42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1FD3-3F61-C579-5F01-1A0E6456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720437" cy="3557016"/>
          </a:xfrm>
        </p:spPr>
        <p:txBody>
          <a:bodyPr anchor="t">
            <a:normAutofit/>
          </a:bodyPr>
          <a:lstStyle/>
          <a:p>
            <a:r>
              <a:rPr lang="en-US" sz="2400" dirty="0"/>
              <a:t>Now that our data is clean, we can calculate meaningful numbers!</a:t>
            </a:r>
          </a:p>
          <a:p>
            <a:r>
              <a:rPr lang="en-US" sz="2400" b="1" dirty="0"/>
              <a:t>Average (Mean): </a:t>
            </a:r>
            <a:r>
              <a:rPr lang="en-US" sz="2400" dirty="0" err="1"/>
              <a:t>df</a:t>
            </a:r>
            <a:r>
              <a:rPr lang="en-US" sz="2400" dirty="0"/>
              <a:t>['Column'].mean()</a:t>
            </a:r>
          </a:p>
          <a:p>
            <a:r>
              <a:rPr lang="en-US" sz="2400" b="1" dirty="0"/>
              <a:t>Maximum:</a:t>
            </a:r>
            <a:r>
              <a:rPr lang="en-US" sz="2400" dirty="0"/>
              <a:t> </a:t>
            </a:r>
            <a:r>
              <a:rPr lang="en-US" sz="2400" dirty="0" err="1"/>
              <a:t>df</a:t>
            </a:r>
            <a:r>
              <a:rPr lang="en-US" sz="2400" dirty="0"/>
              <a:t>['Column'].max()</a:t>
            </a:r>
          </a:p>
          <a:p>
            <a:r>
              <a:rPr lang="en-US" sz="2400" b="1" dirty="0"/>
              <a:t>Minimum:</a:t>
            </a:r>
            <a:r>
              <a:rPr lang="en-US" sz="2400" dirty="0"/>
              <a:t> </a:t>
            </a:r>
            <a:r>
              <a:rPr lang="en-US" sz="2400" dirty="0" err="1"/>
              <a:t>df</a:t>
            </a:r>
            <a:r>
              <a:rPr lang="en-US" sz="2400" dirty="0"/>
              <a:t>['Column'].min()</a:t>
            </a:r>
          </a:p>
          <a:p>
            <a:r>
              <a:rPr lang="en-US" sz="2400" b="1" dirty="0"/>
              <a:t>Sum: </a:t>
            </a:r>
            <a:r>
              <a:rPr lang="en-US" sz="2400" dirty="0" err="1"/>
              <a:t>df</a:t>
            </a:r>
            <a:r>
              <a:rPr lang="en-US" sz="2400" dirty="0"/>
              <a:t>['Column'].sum()</a:t>
            </a:r>
          </a:p>
          <a:p>
            <a:r>
              <a:rPr lang="en-US" sz="2400" dirty="0"/>
              <a:t>These are powerful one-liners!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DB8B9-C5D3-2F98-DA6A-8F60E830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36" y="3429000"/>
            <a:ext cx="50673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37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534F7-3654-18BE-9A86-E68838402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D422BD-EF38-C6B3-9DE2-17AB68595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91E6A-62EE-A862-3299-AC4358B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7240318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Creating New Columns: Adding Information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F3CBD707-2C64-3E51-1A53-156AB160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D60C-47B3-417E-38A9-49200953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720437" cy="3557016"/>
          </a:xfrm>
        </p:spPr>
        <p:txBody>
          <a:bodyPr anchor="t">
            <a:normAutofit/>
          </a:bodyPr>
          <a:lstStyle/>
          <a:p>
            <a:r>
              <a:rPr lang="en-US" sz="2400" dirty="0"/>
              <a:t>Often, you need to combine or transform existing data to get new insights.</a:t>
            </a:r>
          </a:p>
          <a:p>
            <a:r>
              <a:rPr lang="en-US" sz="2400" dirty="0"/>
              <a:t>You can create a new column by performing operations on existing columns.</a:t>
            </a:r>
          </a:p>
          <a:p>
            <a:r>
              <a:rPr lang="en-US" sz="2400" dirty="0"/>
              <a:t>Example: Calculate a 'Total' from 'Math’, ‘Science’ and 'English'.</a:t>
            </a:r>
            <a:endParaRPr lang="en-US" sz="2000" dirty="0"/>
          </a:p>
        </p:txBody>
      </p:sp>
      <p:pic>
        <p:nvPicPr>
          <p:cNvPr id="5122" name="Picture 2" descr="Plus Sign PNG Transparent Images Free Download | Vector Files | Pngtree">
            <a:extLst>
              <a:ext uri="{FF2B5EF4-FFF2-40B4-BE49-F238E27FC236}">
                <a16:creationId xmlns:a16="http://schemas.microsoft.com/office/drawing/2014/main" id="{0171FEC2-E910-6687-3BB3-4D9681CA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254" y="2106989"/>
            <a:ext cx="3396996" cy="339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62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D16883-2C7A-FC6A-DF72-713A6B98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9D4A70-75C9-2120-2E70-25FD96875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4464E-3188-4B64-8075-FFE53159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7240318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Creating New Columns: Examples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B9881243-493F-37F0-55E0-5BB1B3CD7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45D3-5E25-68AE-79A4-AE69537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733691" cy="3557016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Total Score: </a:t>
            </a:r>
          </a:p>
          <a:p>
            <a:pPr marL="457200" lvl="1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['Total'] = </a:t>
            </a:r>
            <a:r>
              <a:rPr lang="en-US" sz="2000" dirty="0" err="1"/>
              <a:t>df</a:t>
            </a:r>
            <a:r>
              <a:rPr lang="en-US" sz="2000" dirty="0"/>
              <a:t>['Math'] + </a:t>
            </a:r>
            <a:r>
              <a:rPr lang="en-US" sz="2000" dirty="0" err="1"/>
              <a:t>df</a:t>
            </a:r>
            <a:r>
              <a:rPr lang="en-US" sz="2000" dirty="0"/>
              <a:t>['English’] + </a:t>
            </a:r>
            <a:r>
              <a:rPr lang="en-US" sz="2000" dirty="0" err="1"/>
              <a:t>df</a:t>
            </a:r>
            <a:r>
              <a:rPr lang="en-US" sz="2000" dirty="0"/>
              <a:t>[Science’]</a:t>
            </a:r>
          </a:p>
          <a:p>
            <a:r>
              <a:rPr lang="en-US" sz="2400" b="1" dirty="0"/>
              <a:t>Pass/Fail Status: </a:t>
            </a:r>
          </a:p>
          <a:p>
            <a:pPr marL="457200" lvl="1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['Status'] = </a:t>
            </a:r>
            <a:r>
              <a:rPr lang="en-US" sz="2000" dirty="0" err="1"/>
              <a:t>df</a:t>
            </a:r>
            <a:r>
              <a:rPr lang="en-US" sz="2000" dirty="0"/>
              <a:t>['Total '] &gt;= 150 </a:t>
            </a:r>
          </a:p>
          <a:p>
            <a:pPr marL="457200" lvl="1" indent="0">
              <a:buNone/>
            </a:pPr>
            <a:r>
              <a:rPr lang="en-US" sz="2000" dirty="0"/>
              <a:t>(This gives True/False values!)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FBD3F-4BA6-FB0C-0C34-03C45AA3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0883"/>
            <a:ext cx="57150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2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ap Clip Art Image - ClipSafari">
            <a:extLst>
              <a:ext uri="{FF2B5EF4-FFF2-40B4-BE49-F238E27FC236}">
                <a16:creationId xmlns:a16="http://schemas.microsoft.com/office/drawing/2014/main" id="{62F8C605-9BB6-5BAF-86D2-DE1C01D8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89" y="219363"/>
            <a:ext cx="3633239" cy="360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D631CB-B6B2-E94F-0DD2-A6B32CB9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1" y="2206037"/>
            <a:ext cx="5517484" cy="3770434"/>
          </a:xfrm>
        </p:spPr>
        <p:txBody>
          <a:bodyPr anchor="t">
            <a:normAutofit/>
          </a:bodyPr>
          <a:lstStyle/>
          <a:p>
            <a:r>
              <a:rPr lang="en-US" dirty="0"/>
              <a:t>Last time, we learned about </a:t>
            </a:r>
            <a:r>
              <a:rPr lang="en-US" b="1" dirty="0" err="1"/>
              <a:t>DataFrames</a:t>
            </a:r>
            <a:r>
              <a:rPr lang="en-US" dirty="0"/>
              <a:t> (our data tables in Python).</a:t>
            </a:r>
          </a:p>
          <a:p>
            <a:r>
              <a:rPr lang="en-US" dirty="0"/>
              <a:t>We used </a:t>
            </a:r>
            <a:r>
              <a:rPr lang="en-US" b="1" dirty="0"/>
              <a:t>Pandas</a:t>
            </a:r>
            <a:r>
              <a:rPr lang="en-US" dirty="0"/>
              <a:t> to load data from </a:t>
            </a:r>
            <a:r>
              <a:rPr lang="en-US" b="1" dirty="0"/>
              <a:t>CSV files</a:t>
            </a:r>
            <a:r>
              <a:rPr lang="en-US" dirty="0"/>
              <a:t>.</a:t>
            </a:r>
          </a:p>
          <a:p>
            <a:r>
              <a:rPr lang="en-US" dirty="0"/>
              <a:t>We explored data using head(), info(), describe(), and by selecting columns.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391608-FF94-D08A-184B-28C7A30F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1" y="685800"/>
            <a:ext cx="5363103" cy="800100"/>
          </a:xfrm>
        </p:spPr>
        <p:txBody>
          <a:bodyPr anchor="b">
            <a:normAutofit fontScale="90000"/>
          </a:bodyPr>
          <a:lstStyle/>
          <a:p>
            <a:r>
              <a:rPr lang="en-US" sz="3600" b="1" i="0" u="none" strike="noStrike" dirty="0">
                <a:solidFill>
                  <a:srgbClr val="595959"/>
                </a:solidFill>
                <a:effectLst/>
                <a:latin typeface="-webkit-standard"/>
              </a:rPr>
              <a:t>Welcome Back to Session 3!</a:t>
            </a:r>
            <a:endParaRPr lang="en-US" sz="36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4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D0B55-42C2-8DBC-9B9C-22E3FF85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A78C65-EF74-4727-85D6-E5B990EA7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BD6D9708-F8C9-C763-2597-C4C5D5D04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B574-5357-E5CB-6778-3A53B75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4658-89D1-B254-23E2-5427FB5E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29" y="2050323"/>
            <a:ext cx="6935872" cy="41590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1: Load and Inspect Data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Load the dataset into a Pandas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the first 5 rows.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info to check column types and missing values.</a:t>
            </a: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First 5 rows and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info.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Task 2: Check for Missing Values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Count missing values in each column.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Print the results with the label "Missing values in each column:".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</a:rPr>
              <a:t>Output: </a:t>
            </a:r>
            <a:r>
              <a:rPr lang="en-US" sz="2000" dirty="0">
                <a:solidFill>
                  <a:srgbClr val="000000"/>
                </a:solidFill>
              </a:rPr>
              <a:t>Missing value counts (e.g., Price: 1, </a:t>
            </a:r>
            <a:r>
              <a:rPr lang="en-US" sz="2000" dirty="0" err="1">
                <a:solidFill>
                  <a:srgbClr val="000000"/>
                </a:solidFill>
              </a:rPr>
              <a:t>Quantity_Sold</a:t>
            </a:r>
            <a:r>
              <a:rPr lang="en-US" sz="2000" dirty="0">
                <a:solidFill>
                  <a:srgbClr val="000000"/>
                </a:solidFill>
              </a:rPr>
              <a:t>: 1).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AE9A7603-C1D8-CD63-6058-FF17B6B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C5660-44AD-8719-4576-F9DA7D549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1C42F3-6F95-3BE3-F284-26D885358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207D0AEF-AA7C-72AD-48E8-F644C677B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8DB45-AADC-6FB7-0285-59BF27FB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 1 and 2 Code:</a:t>
            </a:r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999C658-3288-B50D-A1CE-F7A06EAE0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8EC0C-3FC2-10DE-CEB2-E0E1D068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1" y="2438401"/>
            <a:ext cx="5054600" cy="29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95531-5EEB-9818-6AC3-35767A5C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75" y="509429"/>
            <a:ext cx="5181600" cy="612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942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565DD-628D-6F9A-BD42-590A52043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F2E7008-5311-A609-ECB5-7B10667E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DA4BA194-68C9-FDB9-8E46-79FC501EC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954F0-3654-C139-AF70-E817693D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FF07-645A-1A66-EBA4-E2D9EC86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028" y="2050322"/>
            <a:ext cx="8663071" cy="4687757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3: Handle Missing Values in Price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Calculate the mean of the Price column.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Fill missing Price values with the mean.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the updated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with no missing Price values (missing price filled with mean, ~33.998).</a:t>
            </a:r>
          </a:p>
          <a:p>
            <a:pPr marL="0" indent="0" algn="l" rtl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4: Handle Missing Values in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Remove rows with missing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using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df.dropna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(subset=['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']).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Assign the result back to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the updated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with no missing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(one row removed).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979D77C5-D92F-CB7E-F91F-AA1C844E1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D39DE-8484-9DB7-B83A-C5E2114F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C53399F-154C-2975-03FB-C67C84A4E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EF1BEFDC-1B88-7497-0D61-317D8C297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B80A7-3993-6139-F132-0140AEDA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 3 and 4 Code:</a:t>
            </a:r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9C506FEF-BFDD-FEEA-AAB7-03F77DCF0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37C7F-62B7-C956-5BEA-9ABFFE74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7" y="2424525"/>
            <a:ext cx="6262773" cy="2371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23372-C923-8A79-9EA0-1AE4B9C3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94" y="1892636"/>
            <a:ext cx="5175305" cy="3164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82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7E8A5-7888-1F8F-AB98-CE4A11113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F5D9208-9DAD-6368-1AAE-08CBD9F1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EAEF467-AF14-7E4F-3B0A-ACBC9C076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740A-A6A9-4A0E-DF9E-26943977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2047-784E-F050-1C87-B50674FF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028" y="2050322"/>
            <a:ext cx="10739148" cy="4687757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5: Remove Duplicate Rows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Remove duplicate rows by keeping the first occurrence.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Assign the result back to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the updated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with no duplicates (e.g., only one "Mystery Novel" row).</a:t>
            </a:r>
          </a:p>
          <a:p>
            <a:pPr marL="0" indent="0" algn="l" rtl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6: Fix Wrong Format in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Convert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to numeric using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pd.to_numeric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['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'], errors='coerce') to turn invalid values (e.g., "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") into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NaN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Remove rows with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NaN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in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using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df.dropna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(subset=['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']).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Assign the results back to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the updated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and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data type using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['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'].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dtype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with no invalid values in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and confirmation of numeric type (e.g., int64).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843B61C9-D713-DFB6-EF5B-6256E4E8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B6CDD5-73DD-8D06-D069-D90C265F4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81D1BB-4BBE-0E41-074A-4D95E278D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ECC0FFD-90E2-9C61-CC4E-E1D31DCAC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118FE-9300-D05F-C45D-3878F8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 5 and 6 Code:</a:t>
            </a:r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8347FE5-0987-9C41-CE1D-354116047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4BD8-5E82-258E-1BA9-F60E5120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7" y="2571265"/>
            <a:ext cx="6076950" cy="25969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8D171-E0A7-5F73-7D41-D715BE46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44" y="2015270"/>
            <a:ext cx="4845032" cy="3151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488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1F8B6-457A-BABB-021B-274A427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626FB3-E6D9-38DE-AD8D-800FC757A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42D6BFF-C6DA-C46D-8D44-F43D28518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8CF4C-EACE-889D-BC1A-E4475850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5F4A-8DE3-2947-16FA-BE818F05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028" y="2050322"/>
            <a:ext cx="8599572" cy="4687757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7: Sort the Data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Sort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by Price in descending order using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df.sort_values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('Price', ascending=False).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the sorted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sorted by Price (highest to lowest).</a:t>
            </a:r>
          </a:p>
          <a:p>
            <a:pPr marL="0" indent="0" algn="l" rtl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8: Filter the Data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Filter for books in "Mystery" or "Sci-Fi" categories using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['Category'].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isin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(['Mystery', 'Sci-Fi']).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the filtered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Only rows where Category is "Mystery" or "Sci-Fi".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53B1FE60-A200-28E3-D8C4-DE692CD0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78591-7968-8B6A-05FA-64A6AB73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FE701A-FB38-F55D-1DC1-48486D9D3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BE2080A6-7839-9261-0A2B-FA7704A16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ADE6A-0F26-7881-4290-BC5DEAC7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 7 and 8 Code:</a:t>
            </a:r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4862ED2-4FD5-21DB-3D4F-1EEB21E9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2A68D-2099-BABA-8120-99219547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7" y="2624463"/>
            <a:ext cx="5905560" cy="242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D4A34-1F60-365E-9550-B3F607C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9" y="2624463"/>
            <a:ext cx="5336541" cy="2425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79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ECBC03-E8E9-4A9C-CF71-CAE9BA956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B53392-45AE-E3DA-649D-FA0A61F30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58ED5660-4327-1C06-5E65-A13C12E5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438D7-8B9B-6F04-2D63-52F40D22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686A-54DC-CF42-1CAE-6489C6A5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028" y="2050322"/>
            <a:ext cx="7316872" cy="4687757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9: Calculate Basic Statistics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Calculate the average Price using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['Price'].mean().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Calculate the maximum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using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['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'].max().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both with clear labels.</a:t>
            </a: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Average Price and maximum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 rtl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10: Create a New Column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Create a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Total_Revenue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column by multiplying Price and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Quantity_Sold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Print the final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with the new column.</a:t>
            </a: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Output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with 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Total_Revenue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3DDC1E1C-05B6-E543-2443-7395582C3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58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EDD65-9D74-EAF2-5350-79544868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8692F2-882F-19EF-CF48-3353C7E85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769CA483-818D-8CF7-E03F-6EC9D7F4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07031-0A66-3A5B-7647-4A58AAD6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 9 and 10 Code:</a:t>
            </a:r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EFE4B510-4F30-180D-205D-DD1F4D959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C0244-5FA7-6A89-6234-B8D04D5E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7" y="2457451"/>
            <a:ext cx="5841448" cy="2698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F0EFA-B746-376A-0E42-461A6CF0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87" y="2965324"/>
            <a:ext cx="5549900" cy="1683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30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DB12-24BD-A814-BA50-B284C8EF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510639"/>
            <a:ext cx="4731072" cy="975261"/>
          </a:xfrm>
        </p:spPr>
        <p:txBody>
          <a:bodyPr anchor="b">
            <a:normAutofit fontScale="90000"/>
          </a:bodyPr>
          <a:lstStyle/>
          <a:p>
            <a:r>
              <a:rPr lang="en-US" sz="3600" b="1" i="0" u="none" strike="noStrike" dirty="0">
                <a:solidFill>
                  <a:srgbClr val="595959"/>
                </a:solidFill>
                <a:effectLst/>
                <a:latin typeface="-webkit-standard"/>
              </a:rPr>
              <a:t>Today's Journey: Making Data Sparkle!</a:t>
            </a:r>
            <a:endParaRPr lang="en-US" sz="3600" b="1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27FE-7645-864C-80D8-08BFC5C7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1" y="2206037"/>
            <a:ext cx="5046759" cy="3770434"/>
          </a:xfrm>
        </p:spPr>
        <p:txBody>
          <a:bodyPr anchor="t">
            <a:normAutofit lnSpcReduction="10000"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Learning Objectives: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Find and fix </a:t>
            </a:r>
            <a:r>
              <a:rPr lang="en-US" b="1" dirty="0"/>
              <a:t>simple data problems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Sort</a:t>
            </a:r>
            <a:r>
              <a:rPr lang="en-US" dirty="0"/>
              <a:t> and </a:t>
            </a:r>
            <a:r>
              <a:rPr lang="en-US" b="1" dirty="0"/>
              <a:t>filter</a:t>
            </a:r>
            <a:r>
              <a:rPr lang="en-US" dirty="0"/>
              <a:t> data to find specific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Calculate </a:t>
            </a:r>
            <a:r>
              <a:rPr lang="en-US" b="1" dirty="0"/>
              <a:t>basic statistics</a:t>
            </a:r>
            <a:r>
              <a:rPr lang="en-US" dirty="0"/>
              <a:t> and summaries.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Create </a:t>
            </a:r>
            <a:r>
              <a:rPr lang="en-US" b="1" dirty="0"/>
              <a:t>new information</a:t>
            </a:r>
            <a:r>
              <a:rPr lang="en-US" dirty="0"/>
              <a:t> from existing data.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6" name="Picture 2" descr="Objective Icons - Free SVG &amp; PNG Objective Images - Noun Project">
            <a:extLst>
              <a:ext uri="{FF2B5EF4-FFF2-40B4-BE49-F238E27FC236}">
                <a16:creationId xmlns:a16="http://schemas.microsoft.com/office/drawing/2014/main" id="{96265EB5-6AC1-B339-2DD8-A9F26680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2715" y="1485900"/>
            <a:ext cx="3886199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54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2A01E-C24F-573B-A2B7-A6A2BA4F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BB1D4-EADC-11F2-11F9-7BCBA794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Why Data Isn't Perfect?</a:t>
            </a:r>
            <a:endParaRPr lang="en-US" sz="5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1E9674-0A41-B5FE-562A-F4EC27D8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is often collected by humans, machines, or from different sources.</a:t>
            </a:r>
          </a:p>
          <a:p>
            <a:r>
              <a:rPr lang="en-US" sz="2400" dirty="0"/>
              <a:t>Mistakes happen! (Typos, missed entries, sensor errors).</a:t>
            </a:r>
          </a:p>
          <a:p>
            <a:r>
              <a:rPr lang="en-US" sz="2400" b="1" dirty="0"/>
              <a:t>Cleaning data </a:t>
            </a:r>
            <a:r>
              <a:rPr lang="en-US" sz="2400" dirty="0"/>
              <a:t>is a crucial step in data analysis – it's normal!</a:t>
            </a:r>
          </a:p>
          <a:p>
            <a:r>
              <a:rPr lang="en-US" sz="2400" dirty="0"/>
              <a:t>Our goal is to make the data reliable for analysis.</a:t>
            </a:r>
          </a:p>
        </p:txBody>
      </p:sp>
      <p:pic>
        <p:nvPicPr>
          <p:cNvPr id="1026" name="Picture 2" descr="Growing Up A Broken Puzzle | The Odyssey Online">
            <a:extLst>
              <a:ext uri="{FF2B5EF4-FFF2-40B4-BE49-F238E27FC236}">
                <a16:creationId xmlns:a16="http://schemas.microsoft.com/office/drawing/2014/main" id="{7D9B7280-59D3-58D7-DA7B-179658F75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r="17945" b="-1"/>
          <a:stretch>
            <a:fillRect/>
          </a:stretch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88B4-60A2-C3D9-F6EA-E962BF61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6862066" cy="1719072"/>
          </a:xfrm>
        </p:spPr>
        <p:txBody>
          <a:bodyPr anchor="b">
            <a:normAutofit fontScale="90000"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Common Data Problems: Missing Information</a:t>
            </a:r>
            <a:endParaRPr lang="en-US" sz="5400" dirty="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56D4-04E4-2913-FBC2-11ECFB67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982464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Sometimes, cells are just empty! (Represented as </a:t>
            </a:r>
            <a:r>
              <a:rPr lang="en-US" sz="2400" dirty="0" err="1"/>
              <a:t>NaN</a:t>
            </a:r>
            <a:r>
              <a:rPr lang="en-US" sz="2400" dirty="0"/>
              <a:t> or blank).</a:t>
            </a:r>
          </a:p>
          <a:p>
            <a:r>
              <a:rPr lang="en-US" sz="2400" dirty="0"/>
              <a:t>Why it happens: A field wasn't filled out, data wasn't available, sensor malfunction.</a:t>
            </a:r>
          </a:p>
          <a:p>
            <a:r>
              <a:rPr lang="en-US" sz="2400" dirty="0"/>
              <a:t>Problem: Missing data can cause errors in calculations or charts.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E87C2-3F71-4BFF-20AC-50D813EE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88" y="2998112"/>
            <a:ext cx="5103476" cy="2071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45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446D0-8881-9091-D32B-2D527EF95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A01EDD1-3ABE-0E14-54DD-226C3B6A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B09B2-73B4-0856-3A20-92B9C527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5922261" cy="1719072"/>
          </a:xfrm>
        </p:spPr>
        <p:txBody>
          <a:bodyPr anchor="b">
            <a:normAutofit fontScale="90000"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Finding Missing Data: </a:t>
            </a:r>
            <a:br>
              <a:rPr lang="en-US" sz="5400" b="0" i="0" u="none" strike="noStrike" dirty="0">
                <a:effectLst/>
                <a:latin typeface="-webkit-standard"/>
              </a:rPr>
            </a:br>
            <a:r>
              <a:rPr lang="en-US" sz="5400" b="1" i="0" u="none" strike="noStrike" dirty="0" err="1">
                <a:effectLst/>
                <a:latin typeface="-webkit-standard"/>
              </a:rPr>
              <a:t>df.isnull</a:t>
            </a:r>
            <a:r>
              <a:rPr lang="en-US" sz="5400" b="1" i="0" u="none" strike="noStrike" dirty="0">
                <a:effectLst/>
                <a:latin typeface="-webkit-standard"/>
              </a:rPr>
              <a:t>().sum()</a:t>
            </a:r>
            <a:endParaRPr lang="en-US" sz="5400" b="1" dirty="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D99CF611-168F-8354-F67E-6859CF10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A6FD-C596-82B5-AEE7-EB66FA41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68064" cy="3410712"/>
          </a:xfrm>
        </p:spPr>
        <p:txBody>
          <a:bodyPr anchor="t">
            <a:normAutofit/>
          </a:bodyPr>
          <a:lstStyle/>
          <a:p>
            <a:r>
              <a:rPr lang="en-US" sz="2400" b="1" dirty="0" err="1"/>
              <a:t>df.isnull</a:t>
            </a:r>
            <a:r>
              <a:rPr lang="en-US" sz="2400" b="1" dirty="0"/>
              <a:t>() </a:t>
            </a:r>
            <a:r>
              <a:rPr lang="en-US" sz="2400" dirty="0"/>
              <a:t>checks every cell: Is it missing? (True/False)</a:t>
            </a:r>
          </a:p>
          <a:p>
            <a:r>
              <a:rPr lang="en-US" sz="2400" b="1" dirty="0"/>
              <a:t>.sum()</a:t>
            </a:r>
            <a:r>
              <a:rPr lang="en-US" sz="2400" dirty="0"/>
              <a:t> then counts how many True values (missing) there are for each column.</a:t>
            </a:r>
          </a:p>
          <a:p>
            <a:r>
              <a:rPr lang="en-US" sz="2400" dirty="0"/>
              <a:t>It's your first step to diagnose missing data!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64BB1-1BA3-80CC-A12E-B349B8AB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929"/>
          <a:stretch/>
        </p:blipFill>
        <p:spPr>
          <a:xfrm>
            <a:off x="6608064" y="3429000"/>
            <a:ext cx="4953000" cy="1368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420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5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B09C2-C5C8-5B87-3EC3-FB5C85F7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648398" cy="1708242"/>
          </a:xfrm>
        </p:spPr>
        <p:txBody>
          <a:bodyPr anchor="ctr">
            <a:noAutofit/>
          </a:bodyPr>
          <a:lstStyle/>
          <a:p>
            <a:r>
              <a:rPr lang="en-US" sz="4000" b="0" i="0" u="none" strike="noStrike" dirty="0">
                <a:effectLst/>
                <a:latin typeface="-webkit-standard"/>
              </a:rPr>
              <a:t>Simple Solution for Missing Data: Removing Rows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C72F-4F29-91FC-0611-BBBA78F6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One option is to </a:t>
            </a:r>
            <a:r>
              <a:rPr lang="en-US" sz="2400" b="1" dirty="0"/>
              <a:t>remove rows </a:t>
            </a:r>
            <a:r>
              <a:rPr lang="en-US" sz="2400" dirty="0"/>
              <a:t>that have any missing data.</a:t>
            </a:r>
          </a:p>
          <a:p>
            <a:r>
              <a:rPr lang="en-US" sz="2400" dirty="0"/>
              <a:t>Use </a:t>
            </a:r>
            <a:r>
              <a:rPr lang="en-US" sz="2400" b="1" dirty="0" err="1"/>
              <a:t>df.dropna</a:t>
            </a:r>
            <a:r>
              <a:rPr lang="en-US" sz="2400" b="1" dirty="0"/>
              <a:t>() </a:t>
            </a:r>
            <a:r>
              <a:rPr lang="en-US" sz="2400" dirty="0"/>
              <a:t>(drop Not Available).</a:t>
            </a:r>
          </a:p>
          <a:p>
            <a:r>
              <a:rPr lang="en-US" sz="2400" b="1" dirty="0"/>
              <a:t>Use with caution! </a:t>
            </a:r>
            <a:r>
              <a:rPr lang="en-US" sz="2400" dirty="0"/>
              <a:t>You might lose valuable information if many rows have missing data.</a:t>
            </a:r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BB9B4F-9D02-11DE-15CB-D8D38DAE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839"/>
          <a:stretch/>
        </p:blipFill>
        <p:spPr>
          <a:xfrm>
            <a:off x="6281351" y="2806900"/>
            <a:ext cx="5334197" cy="1548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5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6D46-CD03-BDB6-4717-B6A50C2F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0" i="0" u="none" strike="noStrike" dirty="0">
                <a:effectLst/>
                <a:latin typeface="-webkit-standard"/>
              </a:rPr>
              <a:t>Simple Solution for Missing Data: Filling Numbers</a:t>
            </a:r>
            <a:endParaRPr lang="en-US" sz="4600" dirty="0"/>
          </a:p>
        </p:txBody>
      </p:sp>
      <p:sp>
        <p:nvSpPr>
          <p:cNvPr id="61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61A-C137-EB07-A476-25CBB31B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4" y="2071316"/>
            <a:ext cx="4659468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If a numerical column has missing values, we can fill them in.</a:t>
            </a:r>
          </a:p>
          <a:p>
            <a:r>
              <a:rPr lang="en-US" sz="2400" dirty="0"/>
              <a:t>Commonly, we fill with the average (mean) or median of that column.</a:t>
            </a:r>
          </a:p>
          <a:p>
            <a:r>
              <a:rPr lang="en-US" sz="2400" dirty="0"/>
              <a:t>Use </a:t>
            </a:r>
            <a:r>
              <a:rPr lang="en-US" sz="2400" b="1" dirty="0" err="1"/>
              <a:t>df</a:t>
            </a:r>
            <a:r>
              <a:rPr lang="en-US" sz="2400" b="1" dirty="0"/>
              <a:t>['Column'].</a:t>
            </a:r>
            <a:r>
              <a:rPr lang="en-US" sz="2400" b="1" dirty="0" err="1"/>
              <a:t>fillna</a:t>
            </a:r>
            <a:r>
              <a:rPr lang="en-US" sz="2400" b="1" dirty="0"/>
              <a:t>(value)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E7CF5-3E96-E93C-122F-6CBDFDCE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40051" b="-4627"/>
          <a:stretch/>
        </p:blipFill>
        <p:spPr>
          <a:xfrm>
            <a:off x="5663981" y="3072242"/>
            <a:ext cx="6092952" cy="1005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82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7565E-CCAE-1545-D36A-4E822834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536881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Common Data Problems: Duplicate Records</a:t>
            </a:r>
            <a:endParaRPr lang="en-US" sz="5400" dirty="0"/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B05F-609A-DAA2-8C65-DADED54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4431395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Sometimes, you have the </a:t>
            </a:r>
            <a:r>
              <a:rPr lang="en-US" sz="2400" b="1" dirty="0"/>
              <a:t>exact same row of data twice </a:t>
            </a:r>
            <a:r>
              <a:rPr lang="en-US" sz="2400" dirty="0"/>
              <a:t>(or more!).</a:t>
            </a:r>
          </a:p>
          <a:p>
            <a:r>
              <a:rPr lang="en-US" sz="2400" b="1" dirty="0"/>
              <a:t>Why it happens: </a:t>
            </a:r>
            <a:r>
              <a:rPr lang="en-US" sz="2400" dirty="0"/>
              <a:t>Data entry error, merging data from different sources.</a:t>
            </a:r>
          </a:p>
          <a:p>
            <a:r>
              <a:rPr lang="en-US" sz="2400" b="1" dirty="0"/>
              <a:t>Problem: </a:t>
            </a:r>
            <a:r>
              <a:rPr lang="en-US" sz="2400" dirty="0"/>
              <a:t>Duplicates can skew your counts, sums, and averages.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F1807-2041-8FB4-37EA-9EE1DB26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16" y="2994199"/>
            <a:ext cx="3246699" cy="21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2580</TotalTime>
  <Words>1479</Words>
  <Application>Microsoft Macintosh PowerPoint</Application>
  <PresentationFormat>Widescreen</PresentationFormat>
  <Paragraphs>142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-webkit-standard</vt:lpstr>
      <vt:lpstr>Aptos</vt:lpstr>
      <vt:lpstr>Aptos Display</vt:lpstr>
      <vt:lpstr>Arial</vt:lpstr>
      <vt:lpstr>Calibri</vt:lpstr>
      <vt:lpstr>Office Theme</vt:lpstr>
      <vt:lpstr>Data Representation and Analysis</vt:lpstr>
      <vt:lpstr>Welcome Back to Session 3!</vt:lpstr>
      <vt:lpstr>Today's Journey: Making Data Sparkle!</vt:lpstr>
      <vt:lpstr>Why Data Isn't Perfect?</vt:lpstr>
      <vt:lpstr>Common Data Problems: Missing Information</vt:lpstr>
      <vt:lpstr>Finding Missing Data:  df.isnull().sum()</vt:lpstr>
      <vt:lpstr>Simple Solution for Missing Data: Removing Rows</vt:lpstr>
      <vt:lpstr>Simple Solution for Missing Data: Filling Numbers</vt:lpstr>
      <vt:lpstr>Common Data Problems: Duplicate Records</vt:lpstr>
      <vt:lpstr>Simple Solution for Duplicates: df.drop_duplicates()</vt:lpstr>
      <vt:lpstr>Common Data Problems: Wrong Format</vt:lpstr>
      <vt:lpstr>Simple Solution for Wrong Format: pd.to_numeric()</vt:lpstr>
      <vt:lpstr>Sorting, Filtering, and Calculating</vt:lpstr>
      <vt:lpstr>Organizing Your Data: Sorting</vt:lpstr>
      <vt:lpstr>Filtering Data: Finding Specific Information</vt:lpstr>
      <vt:lpstr>Filtering Data: Examples</vt:lpstr>
      <vt:lpstr>Basic Calculations: Column Statistics</vt:lpstr>
      <vt:lpstr>Creating New Columns: Adding Information</vt:lpstr>
      <vt:lpstr>Creating New Columns: Examples</vt:lpstr>
      <vt:lpstr>Tasks:</vt:lpstr>
      <vt:lpstr>Task 1 and 2 Code:</vt:lpstr>
      <vt:lpstr>Tasks:</vt:lpstr>
      <vt:lpstr>Task 3 and 4 Code:</vt:lpstr>
      <vt:lpstr>Tasks:</vt:lpstr>
      <vt:lpstr>Task 5 and 6 Code:</vt:lpstr>
      <vt:lpstr>Tasks:</vt:lpstr>
      <vt:lpstr>Task 7 and 8 Code:</vt:lpstr>
      <vt:lpstr>Tasks:</vt:lpstr>
      <vt:lpstr>Task 9 and 10 Code: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5</cp:revision>
  <dcterms:created xsi:type="dcterms:W3CDTF">2025-06-08T04:31:08Z</dcterms:created>
  <dcterms:modified xsi:type="dcterms:W3CDTF">2025-06-16T05:42:29Z</dcterms:modified>
</cp:coreProperties>
</file>