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3"/>
  </p:notesMasterIdLst>
  <p:sldIdLst>
    <p:sldId id="256" r:id="rId2"/>
    <p:sldId id="258" r:id="rId3"/>
    <p:sldId id="257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91656" autoAdjust="0"/>
  </p:normalViewPr>
  <p:slideViewPr>
    <p:cSldViewPr>
      <p:cViewPr varScale="1">
        <p:scale>
          <a:sx n="64" d="100"/>
          <a:sy n="64" d="100"/>
        </p:scale>
        <p:origin x="134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D6CA2-7373-4AE2-8EE1-E3DD427F30E7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72124-277C-431E-B27E-B343D8758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37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Стремительное развитие атомной энергетики во второй половине прошлого века стимулировало разработку эффективных методов математического моделирования уравнения переноса нейтронов. После нескольких аварий на АЭС в мире, вопрос безопасности ядерных реакторов стал важнейшим. Новые стандарты безопасности поставили перед инженерами и учеными, которые занимаются эксплуатацией и проектированием ядерных реакторов, важные цели о повышении качества моделирования физических процессов в ядерном реакторе. В связи с этим, разработка новых методов и алгоритмов расчета реакторов получила дополнительное ускорение. Другим важным фактором, влияющий на развитие методов моделирования ядерных реакторов, является энергетика. Каждый день простоя АЭС из-за нештатных ситуаций ведет к финансовым потерям. Большая доля нештатных ситуаций связана с человеческих фактором, ошибками операторного персонала, число которых может быть снижено повышением квалификации. Для этого необходимо создавать новые и совершенствовать существующие тренажеры, для чего необходимы более совершенные модели и современные программные продукты. Требование работы тренажера в режиме реального времени зачастую приводит к значительному упрощению использующихся в тренажере моделей основных физических процессов. Постоянное ускорение вычислительной техники и использование параллельных вычислений позволяет применять более сложные модели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72124-277C-431E-B27E-B343D87580E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349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Существующие инженерные программы разработаны, как правило, под один тип реакторных установок (РУ): есть программы, предназначенные только для расчета реакторов типа ВВЭР. Подобная тенденция разработки программ применительно к конкретному типу РУ сохраняется до настоящего времени. Используемые в этих кодах подходы и приближения, применяемые для определенного типа РУ, как правило, заложены в саму структуру алгоритмов. Это может быть определенный тип геометрии, фиксированная расчетная сетка, ограничение на число энергетических групп и т.д. В результате, имеется набор разнородных программ, обладающих ограниченным набором возможностей. Это делает практически невозможным использование этих программ не только для другого типа РУ, обладающего своими специфическими особенностями, но также в случае модернизации проекта данного типа РУ (например, при переходе от одного типа геометрии к другой). Целью проекта является разработка универсальной программы на базе которой можно было бы проводить инженерные расчеты РУ различных типов, при этом, не видоизменяя структуры программы, а лишь используя соответствующие расчетные модули.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72124-277C-431E-B27E-B343D87580E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962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Имеется множество программ (кодов) для моделирования нейтронно-физических процессов в активной зоне реакторных установок, например: CRONOS, MAG; старые: KIKO3D, DYN3D, HEXTRAN, БИПР-8: новые усовершенствованные версии: KIKO3DMG и DYN3D/HEXNEM2; российские: SOCRAT, КАМАЗ, SCETCH-N и т.д. Основные недостатки: -почти все коды не имеют графического интерфейса для работы с пользователем; -большинство кодов написано на устаревших языках программирования(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fortran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c); -многие коды привязаны к одной реакторной установке(нельзя использовать для других реакторных установок или модифицировать существующую); -в старых версиях кодов используется устаревшие вычислительные технологии.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72124-277C-431E-B27E-B343D87580E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962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35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6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95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40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55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34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78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22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90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79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98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01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692696"/>
            <a:ext cx="8928992" cy="2907755"/>
          </a:xfrm>
        </p:spPr>
        <p:txBody>
          <a:bodyPr>
            <a:normAutofit/>
          </a:bodyPr>
          <a:lstStyle/>
          <a:p>
            <a:r>
              <a:rPr lang="ru-RU" dirty="0" smtClean="0"/>
              <a:t>Разработка вычислительных алгоритмов и программного обеспечения для решения задач диффузии нейтронов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3886200"/>
            <a:ext cx="6486294" cy="2423120"/>
          </a:xfrm>
        </p:spPr>
        <p:txBody>
          <a:bodyPr/>
          <a:lstStyle/>
          <a:p>
            <a:pPr algn="l"/>
            <a:r>
              <a:rPr lang="ru-RU" dirty="0" smtClean="0"/>
              <a:t>Васильев Александр Олегович</a:t>
            </a:r>
          </a:p>
          <a:p>
            <a:pPr algn="l"/>
            <a:r>
              <a:rPr lang="ru-RU" dirty="0" smtClean="0"/>
              <a:t>Научный сотрудник кафедры вычислительных технологий СВФУ</a:t>
            </a:r>
          </a:p>
          <a:p>
            <a:pPr algn="l"/>
            <a:r>
              <a:rPr lang="en-US" dirty="0" smtClean="0"/>
              <a:t>haska87@gmail.com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3" y="68383"/>
            <a:ext cx="1155454" cy="9628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854" y="4574975"/>
            <a:ext cx="1907704" cy="104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5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1456" y="0"/>
            <a:ext cx="8229600" cy="1143000"/>
          </a:xfrm>
        </p:spPr>
        <p:txBody>
          <a:bodyPr/>
          <a:lstStyle/>
          <a:p>
            <a:r>
              <a:rPr lang="ru-RU" dirty="0" smtClean="0"/>
              <a:t>Команда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43000"/>
            <a:ext cx="8712968" cy="55983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В текущий момент команда состоит из 1-го человека.</a:t>
            </a:r>
          </a:p>
          <a:p>
            <a:pPr marL="0" indent="0">
              <a:buNone/>
            </a:pPr>
            <a:r>
              <a:rPr lang="ru-RU" dirty="0" smtClean="0"/>
              <a:t>Васильев Александр Олегович, научный сотрудник научно-исследовательской </a:t>
            </a:r>
            <a:r>
              <a:rPr lang="ru-RU" dirty="0"/>
              <a:t>кафедры </a:t>
            </a:r>
            <a:r>
              <a:rPr lang="ru-RU" dirty="0" smtClean="0"/>
              <a:t>вычислительные технологии, ИМИ, </a:t>
            </a:r>
            <a:r>
              <a:rPr lang="ru-RU" dirty="0"/>
              <a:t>СВФУ</a:t>
            </a:r>
          </a:p>
          <a:p>
            <a:endParaRPr lang="ru-RU" sz="1600" b="1" dirty="0"/>
          </a:p>
          <a:p>
            <a:pPr marL="0" indent="0">
              <a:buNone/>
            </a:pPr>
            <a:r>
              <a:rPr lang="ru-RU" b="1" dirty="0"/>
              <a:t>Опыт </a:t>
            </a:r>
            <a:r>
              <a:rPr lang="ru-RU" b="1" dirty="0" smtClean="0"/>
              <a:t>работы:</a:t>
            </a:r>
            <a:endParaRPr lang="en-US" sz="2000" b="1" dirty="0"/>
          </a:p>
          <a:p>
            <a:r>
              <a:rPr lang="ru-RU" dirty="0" smtClean="0"/>
              <a:t>06.2011-11.2011 </a:t>
            </a:r>
            <a:r>
              <a:rPr lang="ru-RU" b="1" dirty="0"/>
              <a:t>ООО «</a:t>
            </a:r>
            <a:r>
              <a:rPr lang="ru-RU" b="1" dirty="0" smtClean="0"/>
              <a:t>ИТЭРА»</a:t>
            </a:r>
            <a:r>
              <a:rPr lang="ru-RU" dirty="0" smtClean="0"/>
              <a:t> 1С программист</a:t>
            </a:r>
          </a:p>
          <a:p>
            <a:r>
              <a:rPr lang="ru-RU" dirty="0" smtClean="0"/>
              <a:t>11.2011-02.2012 </a:t>
            </a:r>
            <a:r>
              <a:rPr lang="ru-RU" b="1" dirty="0" smtClean="0"/>
              <a:t>ОПФ РФ по РС(Я) </a:t>
            </a:r>
            <a:r>
              <a:rPr lang="ru-RU" dirty="0" smtClean="0"/>
              <a:t>Специалист-эксперт </a:t>
            </a:r>
            <a:r>
              <a:rPr lang="ru-RU" dirty="0"/>
              <a:t>отдела информационных </a:t>
            </a:r>
            <a:r>
              <a:rPr lang="ru-RU" dirty="0" smtClean="0"/>
              <a:t>технологий</a:t>
            </a:r>
            <a:endParaRPr lang="ru-RU" sz="2000" dirty="0"/>
          </a:p>
          <a:p>
            <a:r>
              <a:rPr lang="ru-RU" dirty="0" smtClean="0"/>
              <a:t>с 02.2012 </a:t>
            </a:r>
            <a:r>
              <a:rPr lang="ru-RU" b="1" dirty="0" smtClean="0"/>
              <a:t>СФВУ </a:t>
            </a:r>
            <a:r>
              <a:rPr lang="ru-RU" dirty="0" smtClean="0"/>
              <a:t>ведущий инженер, научный сотрудник</a:t>
            </a:r>
          </a:p>
          <a:p>
            <a:r>
              <a:rPr lang="ru-RU" dirty="0"/>
              <a:t>09.2015-07.2016 </a:t>
            </a:r>
            <a:r>
              <a:rPr lang="ru-RU" b="1" dirty="0"/>
              <a:t>ИБРАЭ РАН </a:t>
            </a:r>
            <a:r>
              <a:rPr lang="ru-RU" dirty="0"/>
              <a:t>инженер-программист</a:t>
            </a:r>
            <a:endParaRPr lang="ru-RU" b="1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Есть навыки разработки программ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609" y="5826921"/>
            <a:ext cx="914447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9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3047" y="2852936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947" y="5013176"/>
            <a:ext cx="2971800" cy="16287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88640"/>
            <a:ext cx="2286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9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ru-RU" dirty="0" smtClean="0"/>
              <a:t>Актуальность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6804248" cy="5661248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Стремительное </a:t>
            </a:r>
            <a:r>
              <a:rPr lang="ru-RU" dirty="0"/>
              <a:t>развитие атомной энергетики </a:t>
            </a:r>
            <a:r>
              <a:rPr lang="ru-RU" dirty="0" smtClean="0"/>
              <a:t>стимулировало </a:t>
            </a:r>
            <a:r>
              <a:rPr lang="ru-RU" dirty="0"/>
              <a:t>разработку эффективных методов математического моделирования уравнения переноса нейтронов. После нескольких аварий на АЭС в мире, вопрос безопасности ядерных реакторов стал важнейшим. </a:t>
            </a:r>
            <a:endParaRPr lang="ru-RU" dirty="0" smtClean="0"/>
          </a:p>
          <a:p>
            <a:r>
              <a:rPr lang="ru-RU" dirty="0" smtClean="0"/>
              <a:t>Другим </a:t>
            </a:r>
            <a:r>
              <a:rPr lang="ru-RU" dirty="0"/>
              <a:t>важным фактором, влияющий на развитие методов моделирования ядерных реакторов, является энергетика. Каждый день простоя АЭС из-за нештатных ситуаций ведет к финансовым потерям. </a:t>
            </a:r>
            <a:endParaRPr lang="ru-RU" dirty="0" smtClean="0"/>
          </a:p>
          <a:p>
            <a:r>
              <a:rPr lang="ru-RU" dirty="0" smtClean="0"/>
              <a:t>Большая </a:t>
            </a:r>
            <a:r>
              <a:rPr lang="ru-RU" dirty="0"/>
              <a:t>доля нештатных ситуаций связана с человеческих </a:t>
            </a:r>
            <a:r>
              <a:rPr lang="ru-RU" dirty="0" smtClean="0"/>
              <a:t>фактором. </a:t>
            </a:r>
            <a:r>
              <a:rPr lang="ru-RU" dirty="0"/>
              <a:t>Для этого необходимо создавать новые и совершенствовать существующие тренажеры, для чего необходимы более совершенные модели и современные программные продукты. </a:t>
            </a:r>
            <a:endParaRPr lang="ru-RU" dirty="0" smtClean="0"/>
          </a:p>
          <a:p>
            <a:r>
              <a:rPr lang="ru-RU" dirty="0" smtClean="0"/>
              <a:t>Постоянное </a:t>
            </a:r>
            <a:r>
              <a:rPr lang="ru-RU" dirty="0"/>
              <a:t>ускорение вычислительной техники и использование параллельных вычислений позволяет применять более сложные </a:t>
            </a:r>
            <a:r>
              <a:rPr lang="ru-RU" dirty="0" smtClean="0"/>
              <a:t>модели.</a:t>
            </a:r>
            <a:endParaRPr lang="ru-RU" dirty="0"/>
          </a:p>
        </p:txBody>
      </p:sp>
      <p:pic>
        <p:nvPicPr>
          <p:cNvPr id="2050" name="Picture 2" descr="C:\Users\haska\Desktop\umnik\Pic\Klassnyj_zhurnal_1db0f647-7e34-4458-8a04-1655ad3c14cb_(883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44" y="952113"/>
            <a:ext cx="2289816" cy="170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aska\Desktop\umnik\Pic\6878849_origin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60" y="2780928"/>
            <a:ext cx="2280300" cy="158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haska\Desktop\umnik\Pic\mini-forma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255" y="4529877"/>
            <a:ext cx="2289816" cy="170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79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6514331" cy="561662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Целью </a:t>
            </a:r>
            <a:r>
              <a:rPr lang="ru-RU" dirty="0"/>
              <a:t>проекта является </a:t>
            </a:r>
            <a:endParaRPr lang="ru-RU" dirty="0" smtClean="0"/>
          </a:p>
          <a:p>
            <a:pPr algn="just"/>
            <a:r>
              <a:rPr lang="ru-RU"/>
              <a:t>Разработка новых вычислительных алгоритмов для уравнения диффузии </a:t>
            </a:r>
            <a:r>
              <a:rPr lang="ru-RU" smtClean="0"/>
              <a:t>нейтронов</a:t>
            </a:r>
          </a:p>
          <a:p>
            <a:pPr algn="just"/>
            <a:r>
              <a:rPr lang="ru-RU" dirty="0" smtClean="0"/>
              <a:t>разработка </a:t>
            </a:r>
            <a:r>
              <a:rPr lang="ru-RU" dirty="0"/>
              <a:t>универсальной программы на базе которой можно было бы проводить инженерные расчеты реакторных установок различных типов, при этом, не видоизменяя структуры программы, а лишь используя соответствующие расчетные </a:t>
            </a:r>
            <a:r>
              <a:rPr lang="ru-RU" dirty="0" smtClean="0"/>
              <a:t>модули.</a:t>
            </a:r>
          </a:p>
          <a:p>
            <a:endParaRPr lang="ru-RU" dirty="0"/>
          </a:p>
        </p:txBody>
      </p:sp>
      <p:pic>
        <p:nvPicPr>
          <p:cNvPr id="1026" name="Picture 2" descr="C:\Users\haska\Desktop\umnik\Pic\Heterogeneous_reactor_sche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331" y="3789040"/>
            <a:ext cx="2629669" cy="296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aska\Desktop\umnik\Pic\94da2b81c7625280613b35044536382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554" y="883911"/>
            <a:ext cx="2267744" cy="292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9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0100" cy="544513"/>
          </a:xfrm>
          <a:noFill/>
          <a:ln/>
        </p:spPr>
        <p:txBody>
          <a:bodyPr>
            <a:normAutofit fontScale="90000"/>
          </a:bodyPr>
          <a:lstStyle/>
          <a:p>
            <a:r>
              <a:rPr lang="ru-RU" sz="3200" dirty="0" smtClean="0"/>
              <a:t>Техническое решение поставленной задачи</a:t>
            </a:r>
            <a:endParaRPr lang="ru-RU" altLang="ru-RU" sz="2900" dirty="0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3203575" y="898298"/>
            <a:ext cx="2270686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500" b="1" dirty="0"/>
              <a:t>Задача </a:t>
            </a:r>
            <a:r>
              <a:rPr lang="ru-RU" altLang="ru-RU" sz="2500" b="1" dirty="0" smtClean="0"/>
              <a:t>состоит</a:t>
            </a:r>
            <a:endParaRPr lang="ru-RU" altLang="ru-RU" sz="2500" b="1" dirty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07950" y="1700213"/>
            <a:ext cx="2879725" cy="11079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r>
              <a:rPr lang="ru-RU" altLang="ru-RU" sz="2200" dirty="0" smtClean="0"/>
              <a:t>Разработка алгоритмов и численных методов</a:t>
            </a:r>
            <a:endParaRPr lang="ru-RU" altLang="ru-RU" sz="2200" dirty="0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132137" y="1700213"/>
            <a:ext cx="3024187" cy="11079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lang="ru-RU" altLang="ru-RU" sz="2200" dirty="0" smtClean="0"/>
              <a:t>Численная реализация, решение </a:t>
            </a:r>
            <a:r>
              <a:rPr lang="ru-RU" altLang="ru-RU" sz="2200" dirty="0" err="1" smtClean="0"/>
              <a:t>бенчмарков</a:t>
            </a:r>
            <a:r>
              <a:rPr lang="ru-RU" altLang="ru-RU" sz="2200" dirty="0" smtClean="0"/>
              <a:t> </a:t>
            </a:r>
            <a:r>
              <a:rPr lang="en-US" altLang="ru-RU" sz="2200" dirty="0" smtClean="0"/>
              <a:t>(</a:t>
            </a:r>
            <a:r>
              <a:rPr lang="ru-RU" altLang="ru-RU" sz="2200" dirty="0" smtClean="0"/>
              <a:t>тестов</a:t>
            </a:r>
            <a:r>
              <a:rPr lang="en-US" altLang="ru-RU" sz="2200" dirty="0" smtClean="0"/>
              <a:t>)</a:t>
            </a:r>
            <a:r>
              <a:rPr lang="ru-RU" altLang="ru-RU" sz="2200" dirty="0" smtClean="0"/>
              <a:t>.</a:t>
            </a:r>
            <a:endParaRPr lang="ru-RU" altLang="ru-RU" sz="2200" dirty="0"/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6238586" y="1700213"/>
            <a:ext cx="2879725" cy="769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r>
              <a:rPr lang="ru-RU" altLang="ru-RU" sz="2200" dirty="0"/>
              <a:t>Программная </a:t>
            </a:r>
            <a:r>
              <a:rPr lang="ru-RU" altLang="ru-RU" sz="2200" dirty="0" smtClean="0"/>
              <a:t>реализация</a:t>
            </a:r>
            <a:endParaRPr lang="ru-RU" altLang="ru-RU" sz="2200" dirty="0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H="1">
            <a:off x="1403350" y="1268413"/>
            <a:ext cx="151288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4427538" y="13414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5867400" y="1196975"/>
            <a:ext cx="172878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107950" y="5203825"/>
            <a:ext cx="28082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dirty="0"/>
              <a:t>С</a:t>
            </a:r>
            <a:r>
              <a:rPr lang="ru-RU" altLang="ru-RU" dirty="0" smtClean="0"/>
              <a:t>пектральные задачи, МКЭ, </a:t>
            </a:r>
            <a:r>
              <a:rPr lang="ru-RU" altLang="ru-RU" dirty="0" err="1"/>
              <a:t>параллелизация</a:t>
            </a:r>
            <a:r>
              <a:rPr lang="ru-RU" altLang="ru-RU" dirty="0"/>
              <a:t>. </a:t>
            </a:r>
            <a:endParaRPr lang="ru-RU" altLang="ru-RU" b="1" dirty="0"/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3203575" y="5203825"/>
            <a:ext cx="280828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dirty="0"/>
              <a:t>Численное решение </a:t>
            </a:r>
            <a:r>
              <a:rPr lang="ru-RU" altLang="ru-RU" dirty="0" smtClean="0"/>
              <a:t>уравнений диффузии нейтронов</a:t>
            </a:r>
            <a:r>
              <a:rPr lang="ru-RU" altLang="ru-RU" dirty="0"/>
              <a:t>.</a:t>
            </a:r>
            <a:r>
              <a:rPr lang="ru-RU" altLang="ru-RU" dirty="0" smtClean="0"/>
              <a:t> Геометрия и сетка. Сравнение результатов. </a:t>
            </a:r>
            <a:endParaRPr lang="ru-RU" altLang="ru-RU" dirty="0"/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6227763" y="5229225"/>
            <a:ext cx="28082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dirty="0" smtClean="0"/>
              <a:t>Создание интерфейса, генератора геометрии и сетки, визуализация результатов.</a:t>
            </a:r>
            <a:endParaRPr lang="ru-RU" altLang="ru-RU" dirty="0"/>
          </a:p>
        </p:txBody>
      </p:sp>
      <p:pic>
        <p:nvPicPr>
          <p:cNvPr id="3074" name="Picture 2" descr="C:\Users\haska\Desktop\umnik\Pic\power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911" y="3284538"/>
            <a:ext cx="2920414" cy="165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aska\Desktop\disser\dissertation\tex\figs\vver2\16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98" y="3594764"/>
            <a:ext cx="1959904" cy="135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haska\Desktop\disser\dissertation\tex\figs\tetrahedr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" y="3433691"/>
            <a:ext cx="1874267" cy="64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haska\Desktop\disser\dissertation\tex\figs\geometr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220" y="3628316"/>
            <a:ext cx="2481830" cy="115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haska\Desktop\disser\dissertation\tex\figs\star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586" y="3032209"/>
            <a:ext cx="2404924" cy="112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934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1433" y="0"/>
            <a:ext cx="8229600" cy="1143000"/>
          </a:xfrm>
        </p:spPr>
        <p:txBody>
          <a:bodyPr/>
          <a:lstStyle/>
          <a:p>
            <a:r>
              <a:rPr lang="ru-RU" dirty="0" smtClean="0"/>
              <a:t>Аналоги и 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363272" cy="55446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Имеется множество программ</a:t>
            </a:r>
            <a:r>
              <a:rPr lang="ru-RU" dirty="0" smtClean="0"/>
              <a:t>: </a:t>
            </a:r>
            <a:endParaRPr lang="en-US" dirty="0"/>
          </a:p>
          <a:p>
            <a:r>
              <a:rPr lang="ru-RU" dirty="0" smtClean="0"/>
              <a:t>устаревшие: </a:t>
            </a:r>
            <a:r>
              <a:rPr lang="ru-RU" dirty="0"/>
              <a:t>KIKO3D, DYN3D, HEXTRAN, </a:t>
            </a:r>
            <a:r>
              <a:rPr lang="ru-RU" dirty="0" smtClean="0"/>
              <a:t>БИПР-8</a:t>
            </a:r>
            <a:endParaRPr lang="en-US" dirty="0" smtClean="0"/>
          </a:p>
          <a:p>
            <a:r>
              <a:rPr lang="ru-RU" dirty="0" smtClean="0"/>
              <a:t>современные: </a:t>
            </a:r>
            <a:r>
              <a:rPr lang="ru-RU" dirty="0"/>
              <a:t>CRONOS, </a:t>
            </a:r>
            <a:r>
              <a:rPr lang="ru-RU" dirty="0" smtClean="0"/>
              <a:t>MAG, KIKO3DMG и DYN3D/HEXNEM2</a:t>
            </a:r>
            <a:endParaRPr lang="en-US" dirty="0" smtClean="0"/>
          </a:p>
          <a:p>
            <a:r>
              <a:rPr lang="ru-RU" dirty="0" smtClean="0"/>
              <a:t>российские</a:t>
            </a:r>
            <a:r>
              <a:rPr lang="ru-RU" dirty="0"/>
              <a:t>: SOCRAT, КАМАЗ, </a:t>
            </a:r>
            <a:r>
              <a:rPr lang="ru-RU" dirty="0" smtClean="0"/>
              <a:t>SCETCH-N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Основные </a:t>
            </a:r>
            <a:r>
              <a:rPr lang="ru-RU" b="1" dirty="0"/>
              <a:t>недостатки: </a:t>
            </a:r>
            <a:endParaRPr lang="en-US" b="1" dirty="0" smtClean="0"/>
          </a:p>
          <a:p>
            <a:r>
              <a:rPr lang="ru-RU" dirty="0" smtClean="0"/>
              <a:t>почти </a:t>
            </a:r>
            <a:r>
              <a:rPr lang="ru-RU" dirty="0"/>
              <a:t>все </a:t>
            </a:r>
            <a:r>
              <a:rPr lang="ru-RU" dirty="0" smtClean="0"/>
              <a:t>программы не </a:t>
            </a:r>
            <a:r>
              <a:rPr lang="ru-RU" dirty="0"/>
              <a:t>имеют графического интерфейса для работы с </a:t>
            </a:r>
            <a:r>
              <a:rPr lang="ru-RU" dirty="0" smtClean="0"/>
              <a:t>пользователем</a:t>
            </a:r>
            <a:endParaRPr lang="en-US" dirty="0" smtClean="0"/>
          </a:p>
          <a:p>
            <a:r>
              <a:rPr lang="ru-RU" dirty="0" smtClean="0"/>
              <a:t>большинство программ написано </a:t>
            </a:r>
            <a:r>
              <a:rPr lang="ru-RU" dirty="0"/>
              <a:t>на </a:t>
            </a:r>
            <a:r>
              <a:rPr lang="ru-RU" dirty="0" smtClean="0"/>
              <a:t>устаревающих </a:t>
            </a:r>
            <a:r>
              <a:rPr lang="ru-RU" dirty="0"/>
              <a:t>языках </a:t>
            </a:r>
            <a:r>
              <a:rPr lang="ru-RU" dirty="0" smtClean="0"/>
              <a:t>программирования, в частности </a:t>
            </a:r>
            <a:r>
              <a:rPr lang="en-US" dirty="0" err="1" smtClean="0"/>
              <a:t>fortran</a:t>
            </a:r>
            <a:endParaRPr lang="en-US" dirty="0" smtClean="0"/>
          </a:p>
          <a:p>
            <a:r>
              <a:rPr lang="ru-RU" dirty="0" smtClean="0"/>
              <a:t>многие программы привязаны </a:t>
            </a:r>
            <a:r>
              <a:rPr lang="ru-RU" dirty="0"/>
              <a:t>к одной реакторной </a:t>
            </a:r>
            <a:r>
              <a:rPr lang="ru-RU" dirty="0" smtClean="0"/>
              <a:t>установке </a:t>
            </a:r>
            <a:endParaRPr lang="en-US" dirty="0"/>
          </a:p>
          <a:p>
            <a:r>
              <a:rPr lang="ru-RU" dirty="0" smtClean="0"/>
              <a:t>используется </a:t>
            </a:r>
            <a:r>
              <a:rPr lang="ru-RU" dirty="0"/>
              <a:t>устаревшие вычислительные технологии.</a:t>
            </a:r>
          </a:p>
        </p:txBody>
      </p:sp>
    </p:spTree>
    <p:extLst>
      <p:ext uri="{BB962C8B-B14F-4D97-AF65-F5344CB8AC3E}">
        <p14:creationId xmlns:p14="http://schemas.microsoft.com/office/powerpoint/2010/main" val="30919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1445" y="0"/>
            <a:ext cx="8229600" cy="1143000"/>
          </a:xfrm>
        </p:spPr>
        <p:txBody>
          <a:bodyPr/>
          <a:lstStyle/>
          <a:p>
            <a:r>
              <a:rPr lang="ru-RU" dirty="0"/>
              <a:t>План проведения НИОКР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9836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/>
              <a:t>П</a:t>
            </a:r>
            <a:r>
              <a:rPr lang="ru-RU" b="1" dirty="0" smtClean="0"/>
              <a:t>ервый год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Разработка алгоритмов для </a:t>
            </a:r>
            <a:r>
              <a:rPr lang="ru-RU" dirty="0"/>
              <a:t>моделирования диффузии нейтронов в </a:t>
            </a:r>
            <a:r>
              <a:rPr lang="ru-RU" dirty="0" err="1" smtClean="0"/>
              <a:t>двухгрупповом</a:t>
            </a:r>
            <a:r>
              <a:rPr lang="ru-RU" dirty="0" smtClean="0"/>
              <a:t> приближении 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Численное решение нейтронно-физических </a:t>
            </a:r>
            <a:r>
              <a:rPr lang="ru-RU" dirty="0" smtClean="0"/>
              <a:t>задач в </a:t>
            </a:r>
            <a:r>
              <a:rPr lang="ru-RU" dirty="0" err="1" smtClean="0"/>
              <a:t>двухгрупповом</a:t>
            </a:r>
            <a:r>
              <a:rPr lang="ru-RU" dirty="0" smtClean="0"/>
              <a:t> приближении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Разработка графического интерфейса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Разработка построителя гексагональной геометрии и генератора сетки.</a:t>
            </a:r>
          </a:p>
          <a:p>
            <a:pPr marL="0" indent="0">
              <a:buNone/>
            </a:pPr>
            <a:r>
              <a:rPr lang="ru-RU" b="1" dirty="0" smtClean="0"/>
              <a:t>Второй год </a:t>
            </a:r>
          </a:p>
          <a:p>
            <a:pPr marL="0" indent="0">
              <a:buNone/>
            </a:pPr>
            <a:r>
              <a:rPr lang="ru-RU" dirty="0" smtClean="0"/>
              <a:t>Разработка </a:t>
            </a:r>
            <a:r>
              <a:rPr lang="ru-RU" dirty="0"/>
              <a:t>прикладного программного обеспечение для моделирования нейтронно-физических задач в </a:t>
            </a:r>
            <a:r>
              <a:rPr lang="ru-RU" dirty="0" err="1" smtClean="0"/>
              <a:t>двухгрупповом</a:t>
            </a:r>
            <a:r>
              <a:rPr lang="ru-RU" dirty="0" smtClean="0"/>
              <a:t> приближении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538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>
                <a:latin typeface="Calibri" panose="020F0502020204030204" pitchFamily="34" charset="0"/>
              </a:rPr>
              <a:t>Оценка рисков </a:t>
            </a:r>
            <a:r>
              <a:rPr lang="ru-RU" dirty="0" smtClean="0">
                <a:latin typeface="Calibri" panose="020F0502020204030204" pitchFamily="34" charset="0"/>
              </a:rPr>
              <a:t>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54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Риски на стадии НИОКР: </a:t>
            </a:r>
            <a:endParaRPr lang="ru-RU" dirty="0" smtClean="0"/>
          </a:p>
          <a:p>
            <a:r>
              <a:rPr lang="ru-RU" dirty="0" smtClean="0"/>
              <a:t>Сроки </a:t>
            </a:r>
            <a:r>
              <a:rPr lang="ru-RU" dirty="0"/>
              <a:t>разработки </a:t>
            </a:r>
            <a:r>
              <a:rPr lang="ru-RU" dirty="0" smtClean="0"/>
              <a:t>алгоритмов и вычислительных технологий</a:t>
            </a:r>
          </a:p>
          <a:p>
            <a:pPr marL="0" indent="0">
              <a:buNone/>
            </a:pPr>
            <a:r>
              <a:rPr lang="ru-RU" b="1" dirty="0" smtClean="0"/>
              <a:t>Риски </a:t>
            </a:r>
            <a:r>
              <a:rPr lang="ru-RU" b="1" dirty="0"/>
              <a:t>на стадии реализации</a:t>
            </a:r>
            <a:r>
              <a:rPr lang="ru-RU" b="1" dirty="0" smtClean="0"/>
              <a:t>:</a:t>
            </a:r>
            <a:endParaRPr lang="ru-RU" b="1" dirty="0"/>
          </a:p>
          <a:p>
            <a:r>
              <a:rPr lang="ru-RU" dirty="0" smtClean="0">
                <a:latin typeface="Calibri" panose="020F0502020204030204" pitchFamily="34" charset="0"/>
              </a:rPr>
              <a:t>Сроки программной реализации</a:t>
            </a:r>
          </a:p>
          <a:p>
            <a:r>
              <a:rPr lang="ru-RU" dirty="0">
                <a:latin typeface="Calibri" panose="020F0502020204030204" pitchFamily="34" charset="0"/>
              </a:rPr>
              <a:t>У</a:t>
            </a:r>
            <a:r>
              <a:rPr lang="ru-RU" dirty="0" smtClean="0">
                <a:latin typeface="Calibri" panose="020F0502020204030204" pitchFamily="34" charset="0"/>
              </a:rPr>
              <a:t>сложнение </a:t>
            </a:r>
            <a:r>
              <a:rPr lang="ru-RU" dirty="0">
                <a:latin typeface="Calibri" panose="020F0502020204030204" pitchFamily="34" charset="0"/>
              </a:rPr>
              <a:t>интерфейса </a:t>
            </a:r>
            <a:endParaRPr lang="ru-RU" dirty="0" smtClean="0">
              <a:latin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</a:rPr>
              <a:t>Недостаток рабочей силы</a:t>
            </a:r>
          </a:p>
          <a:p>
            <a:pPr marL="0" indent="0">
              <a:buNone/>
            </a:pPr>
            <a:r>
              <a:rPr lang="ru-RU" b="1" dirty="0"/>
              <a:t>Риски на стадии маркетинга</a:t>
            </a:r>
            <a:r>
              <a:rPr lang="ru-RU" b="1" dirty="0" smtClean="0"/>
              <a:t>:</a:t>
            </a:r>
            <a:endParaRPr lang="ru-RU" dirty="0" smtClean="0">
              <a:latin typeface="Calibri" panose="020F0502020204030204" pitchFamily="34" charset="0"/>
            </a:endParaRPr>
          </a:p>
          <a:p>
            <a:r>
              <a:rPr lang="ru-RU" dirty="0" smtClean="0"/>
              <a:t>Малая актуальность в республике</a:t>
            </a:r>
            <a:endParaRPr lang="ru-RU" dirty="0">
              <a:latin typeface="Calibri" panose="020F0502020204030204" pitchFamily="34" charset="0"/>
            </a:endParaRPr>
          </a:p>
        </p:txBody>
      </p:sp>
      <p:pic>
        <p:nvPicPr>
          <p:cNvPr id="4" name="Picture 5" descr="ri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01" y="4686300"/>
            <a:ext cx="1658937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64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u-RU" dirty="0" smtClean="0"/>
              <a:t>Перспективы коммерциализации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114300" indent="0">
              <a:buNone/>
            </a:pPr>
            <a:r>
              <a:rPr lang="ru-RU" b="1" dirty="0"/>
              <a:t>Преимущества</a:t>
            </a:r>
          </a:p>
          <a:p>
            <a:r>
              <a:rPr lang="ru-RU" dirty="0"/>
              <a:t>и</a:t>
            </a:r>
            <a:r>
              <a:rPr lang="ru-RU" dirty="0" smtClean="0"/>
              <a:t>спользование свободного программного обеспечения</a:t>
            </a:r>
          </a:p>
          <a:p>
            <a:r>
              <a:rPr lang="ru-RU" dirty="0" smtClean="0"/>
              <a:t>дешевая </a:t>
            </a:r>
            <a:r>
              <a:rPr lang="ru-RU" dirty="0"/>
              <a:t>стоимость реализации по сравнению с аналогами</a:t>
            </a:r>
          </a:p>
          <a:p>
            <a:pPr marL="114300" indent="0">
              <a:buNone/>
            </a:pPr>
            <a:r>
              <a:rPr lang="ru-RU" b="1" dirty="0"/>
              <a:t>Потенциальные потребители</a:t>
            </a:r>
          </a:p>
          <a:p>
            <a:r>
              <a:rPr lang="ru-RU" dirty="0"/>
              <a:t>научно-исследовательские лаборатории</a:t>
            </a:r>
          </a:p>
          <a:p>
            <a:r>
              <a:rPr lang="ru-RU" dirty="0"/>
              <a:t>работники в сфере </a:t>
            </a:r>
            <a:r>
              <a:rPr lang="ru-RU" dirty="0" smtClean="0"/>
              <a:t>атомной энергетики</a:t>
            </a:r>
            <a:endParaRPr lang="ru-RU" dirty="0"/>
          </a:p>
          <a:p>
            <a:endParaRPr lang="ru-RU" dirty="0"/>
          </a:p>
        </p:txBody>
      </p:sp>
      <p:pic>
        <p:nvPicPr>
          <p:cNvPr id="5" name="Picture 6" descr="mone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512594"/>
            <a:ext cx="1054100" cy="122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04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585"/>
            <a:ext cx="8229600" cy="1143000"/>
          </a:xfrm>
        </p:spPr>
        <p:txBody>
          <a:bodyPr/>
          <a:lstStyle/>
          <a:p>
            <a:r>
              <a:rPr lang="ru-RU" dirty="0"/>
              <a:t>Текущее состояние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07942"/>
            <a:ext cx="6876256" cy="4818221"/>
          </a:xfrm>
        </p:spPr>
        <p:txBody>
          <a:bodyPr/>
          <a:lstStyle/>
          <a:p>
            <a:r>
              <a:rPr lang="ru-RU" dirty="0" smtClean="0"/>
              <a:t>Разработан новый вычислительный алгоритм</a:t>
            </a:r>
          </a:p>
          <a:p>
            <a:r>
              <a:rPr lang="ru-RU" dirty="0" smtClean="0"/>
              <a:t>Проведены численные расчеты нескольких </a:t>
            </a:r>
            <a:r>
              <a:rPr lang="ru-RU" dirty="0" err="1" smtClean="0"/>
              <a:t>бенчмарков</a:t>
            </a:r>
            <a:r>
              <a:rPr lang="ru-RU" dirty="0" smtClean="0"/>
              <a:t> (тестов), сравнение результатов</a:t>
            </a:r>
          </a:p>
          <a:p>
            <a:r>
              <a:rPr lang="ru-RU" dirty="0" smtClean="0"/>
              <a:t>Создан начальный интерфейс программы и простой генератор геометрии  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976" y="980728"/>
            <a:ext cx="2348024" cy="176101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003" y="2761951"/>
            <a:ext cx="2137692" cy="19905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973214"/>
            <a:ext cx="3923928" cy="182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3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762</Words>
  <Application>Microsoft Office PowerPoint</Application>
  <PresentationFormat>Экран (4:3)</PresentationFormat>
  <Paragraphs>77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Тема Office</vt:lpstr>
      <vt:lpstr>Разработка вычислительных алгоритмов и программного обеспечения для решения задач диффузии нейтронов</vt:lpstr>
      <vt:lpstr>Актуальность проекта</vt:lpstr>
      <vt:lpstr>Цели и задачи</vt:lpstr>
      <vt:lpstr>Техническое решение поставленной задачи</vt:lpstr>
      <vt:lpstr>Аналоги и недостатки</vt:lpstr>
      <vt:lpstr>План проведения НИОКР</vt:lpstr>
      <vt:lpstr>Оценка рисков проекта</vt:lpstr>
      <vt:lpstr>Перспективы коммерциализации</vt:lpstr>
      <vt:lpstr>Текущее состояние проекта</vt:lpstr>
      <vt:lpstr>Команда проекта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вычислительных алгоритмов и программного обеспечения для решения задач диффузии нейтронов</dc:title>
  <dc:creator>haska</dc:creator>
  <cp:lastModifiedBy>Александр Васильев</cp:lastModifiedBy>
  <cp:revision>127</cp:revision>
  <dcterms:created xsi:type="dcterms:W3CDTF">2016-10-26T14:33:56Z</dcterms:created>
  <dcterms:modified xsi:type="dcterms:W3CDTF">2016-11-16T05:37:35Z</dcterms:modified>
</cp:coreProperties>
</file>