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0" name="Уровень текста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9" name="Уровень текста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8" name="Уровень текста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3" name="Уровень текста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Текст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83" name="Рисунок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Уровень текста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.gif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Заголовок 1"/>
          <p:cNvSpPr txBox="1"/>
          <p:nvPr>
            <p:ph type="title"/>
          </p:nvPr>
        </p:nvSpPr>
        <p:spPr>
          <a:xfrm>
            <a:off x="0" y="1586194"/>
            <a:ext cx="12192000" cy="1594215"/>
          </a:xfrm>
          <a:prstGeom prst="rect">
            <a:avLst/>
          </a:prstGeom>
        </p:spPr>
        <p:txBody>
          <a:bodyPr/>
          <a:lstStyle/>
          <a:p>
            <a:pPr algn="ctr">
              <a:defRPr sz="4000">
                <a:latin typeface="Century"/>
                <a:ea typeface="Century"/>
                <a:cs typeface="Century"/>
                <a:sym typeface="Century"/>
              </a:defRPr>
            </a:pPr>
            <a:r>
              <a:t>Numerical Calculation of Spectral Problems </a:t>
            </a:r>
          </a:p>
          <a:p>
            <a:pPr algn="ctr">
              <a:defRPr sz="4000">
                <a:latin typeface="Century"/>
                <a:ea typeface="Century"/>
                <a:cs typeface="Century"/>
                <a:sym typeface="Century"/>
              </a:defRPr>
            </a:pPr>
            <a:r>
              <a:t>in SP</a:t>
            </a:r>
            <a:r>
              <a:rPr baseline="-5999"/>
              <a:t>3</a:t>
            </a:r>
            <a:r>
              <a:t> Approximation by FEM</a:t>
            </a:r>
          </a:p>
        </p:txBody>
      </p:sp>
      <p:sp>
        <p:nvSpPr>
          <p:cNvPr id="95" name="Объект 2"/>
          <p:cNvSpPr txBox="1"/>
          <p:nvPr>
            <p:ph type="body" sz="quarter" idx="1"/>
          </p:nvPr>
        </p:nvSpPr>
        <p:spPr>
          <a:xfrm>
            <a:off x="0" y="3867635"/>
            <a:ext cx="12192001" cy="531340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t>Alexander Avvakumov</a:t>
            </a:r>
            <a:r>
              <a:rPr baseline="30000"/>
              <a:t>3</a:t>
            </a:r>
            <a:r>
              <a:t>, Valery Strizhov</a:t>
            </a:r>
            <a:r>
              <a:rPr baseline="30000"/>
              <a:t>2</a:t>
            </a:r>
            <a:r>
              <a:t>, Petr Vabishchevich</a:t>
            </a:r>
            <a:r>
              <a:rPr baseline="30000"/>
              <a:t>2</a:t>
            </a:r>
          </a:p>
        </p:txBody>
      </p:sp>
      <p:sp>
        <p:nvSpPr>
          <p:cNvPr id="96" name="Заголовок 1"/>
          <p:cNvSpPr txBox="1"/>
          <p:nvPr/>
        </p:nvSpPr>
        <p:spPr>
          <a:xfrm>
            <a:off x="0" y="260534"/>
            <a:ext cx="12192000" cy="63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81000"/>
              </a:lnSpc>
              <a:defRPr sz="2200"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/>
            <a:r>
              <a:t>SCTEMM 19</a:t>
            </a:r>
          </a:p>
        </p:txBody>
      </p:sp>
      <p:sp>
        <p:nvSpPr>
          <p:cNvPr id="97" name="TextBox 4"/>
          <p:cNvSpPr txBox="1"/>
          <p:nvPr/>
        </p:nvSpPr>
        <p:spPr>
          <a:xfrm>
            <a:off x="0" y="5004004"/>
            <a:ext cx="12192001" cy="96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aseline="30000">
                <a:latin typeface="Century"/>
                <a:ea typeface="Century"/>
                <a:cs typeface="Century"/>
                <a:sym typeface="Century"/>
              </a:defRPr>
            </a:pPr>
            <a:r>
              <a:t>1</a:t>
            </a:r>
            <a:r>
              <a:rPr baseline="0"/>
              <a:t>North-Eastern Federal University, Yakutsk</a:t>
            </a:r>
          </a:p>
          <a:p>
            <a:pPr algn="ctr">
              <a:defRPr baseline="30000"/>
            </a:pPr>
            <a:r>
              <a:t>2</a:t>
            </a:r>
            <a:r>
              <a:rPr baseline="0">
                <a:latin typeface="Century"/>
                <a:ea typeface="Century"/>
                <a:cs typeface="Century"/>
                <a:sym typeface="Century"/>
              </a:rPr>
              <a:t>Nuclear Safety Institute, Russian Academy of Sciences, Moscow</a:t>
            </a:r>
            <a:endParaRPr baseline="0">
              <a:latin typeface="Century"/>
              <a:ea typeface="Century"/>
              <a:cs typeface="Century"/>
              <a:sym typeface="Century"/>
            </a:endParaRPr>
          </a:p>
          <a:p>
            <a:pPr algn="ctr">
              <a:defRPr baseline="30000"/>
            </a:pPr>
            <a:r>
              <a:t>3</a:t>
            </a:r>
            <a:r>
              <a:rPr baseline="0">
                <a:latin typeface="Century"/>
                <a:ea typeface="Century"/>
                <a:cs typeface="Century"/>
                <a:sym typeface="Century"/>
              </a:rPr>
              <a:t>National Research Center «Kurchatov Institute», Moscow</a:t>
            </a:r>
          </a:p>
        </p:txBody>
      </p:sp>
      <p:sp>
        <p:nvSpPr>
          <p:cNvPr id="98" name="TextBox 5"/>
          <p:cNvSpPr txBox="1"/>
          <p:nvPr/>
        </p:nvSpPr>
        <p:spPr>
          <a:xfrm>
            <a:off x="-1" y="6317731"/>
            <a:ext cx="121920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t>2019, June</a:t>
            </a:r>
            <a:r>
              <a:t> 19-21</a:t>
            </a:r>
            <a:r>
              <a:t>, Moscow</a:t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xfrm>
            <a:off x="11169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0" name="Объект 2"/>
          <p:cNvSpPr txBox="1"/>
          <p:nvPr/>
        </p:nvSpPr>
        <p:spPr>
          <a:xfrm>
            <a:off x="-1" y="3385960"/>
            <a:ext cx="12192001" cy="531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Font typeface="Arial"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t>Speaker: Alexander Vasilev</a:t>
            </a:r>
            <a:r>
              <a:rPr baseline="30000"/>
              <a:t>1,2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9" name="Заголовок 1"/>
          <p:cNvSpPr txBox="1"/>
          <p:nvPr/>
        </p:nvSpPr>
        <p:spPr>
          <a:xfrm>
            <a:off x="838200" y="365125"/>
            <a:ext cx="10515600" cy="697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>
              <a:lnSpc>
                <a:spcPct val="90000"/>
              </a:lnSpc>
              <a:defRPr sz="4000">
                <a:latin typeface="Century"/>
                <a:ea typeface="Century"/>
                <a:cs typeface="Century"/>
                <a:sym typeface="Century"/>
              </a:defRPr>
            </a:pPr>
            <a:r>
              <a:t>Solution of </a:t>
            </a: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lambda</a:t>
            </a:r>
            <a:r>
              <a:t> modes spectral problem</a:t>
            </a:r>
          </a:p>
        </p:txBody>
      </p:sp>
      <p:sp>
        <p:nvSpPr>
          <p:cNvPr id="170" name="TextBox 7"/>
          <p:cNvSpPr txBox="1"/>
          <p:nvPr/>
        </p:nvSpPr>
        <p:spPr>
          <a:xfrm>
            <a:off x="1974748" y="5375342"/>
            <a:ext cx="824250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entury"/>
                <a:ea typeface="Century"/>
                <a:cs typeface="Century"/>
                <a:sym typeface="Century"/>
              </a:defRPr>
            </a:pPr>
            <a:r>
              <a:t>Fig: Power and error distributions using diffusion and SP</a:t>
            </a:r>
            <a:r>
              <a:rPr baseline="-5999"/>
              <a:t>3</a:t>
            </a:r>
            <a:r>
              <a:t> models</a:t>
            </a:r>
          </a:p>
        </p:txBody>
      </p:sp>
      <p:pic>
        <p:nvPicPr>
          <p:cNvPr id="171" name="dif.png" descr="dif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7000" y="2065731"/>
            <a:ext cx="5826670" cy="31374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sp3.png" descr="sp3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6159500" y="2065731"/>
            <a:ext cx="5826670" cy="31374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5" name="Заголовок 1"/>
          <p:cNvSpPr txBox="1"/>
          <p:nvPr/>
        </p:nvSpPr>
        <p:spPr>
          <a:xfrm>
            <a:off x="838200" y="365125"/>
            <a:ext cx="10515600" cy="697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>
              <a:lnSpc>
                <a:spcPct val="90000"/>
              </a:lnSpc>
              <a:defRPr sz="4000">
                <a:latin typeface="Century"/>
                <a:ea typeface="Century"/>
                <a:cs typeface="Century"/>
                <a:sym typeface="Century"/>
              </a:defRPr>
            </a:pPr>
            <a:r>
              <a:t>Solution of </a:t>
            </a: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lambda</a:t>
            </a:r>
            <a:r>
              <a:t> modes spectral problem</a:t>
            </a:r>
          </a:p>
        </p:txBody>
      </p:sp>
      <p:sp>
        <p:nvSpPr>
          <p:cNvPr id="176" name="TextBox 7"/>
          <p:cNvSpPr txBox="1"/>
          <p:nvPr/>
        </p:nvSpPr>
        <p:spPr>
          <a:xfrm>
            <a:off x="3278405" y="1209587"/>
            <a:ext cx="563519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/>
            <a:r>
              <a:t>Table: The first 10 eigenvalues for p=3, n=96</a:t>
            </a:r>
          </a:p>
        </p:txBody>
      </p:sp>
      <p:pic>
        <p:nvPicPr>
          <p:cNvPr id="177" name="iaea2d_lambda_10.png" descr="iaea2d_lambda_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1610" y="1816233"/>
            <a:ext cx="6169015" cy="46215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0" name="Заголовок 1"/>
          <p:cNvSpPr txBox="1"/>
          <p:nvPr/>
        </p:nvSpPr>
        <p:spPr>
          <a:xfrm>
            <a:off x="838200" y="365125"/>
            <a:ext cx="10515600" cy="697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>
              <a:lnSpc>
                <a:spcPct val="90000"/>
              </a:lnSpc>
              <a:defRPr sz="4000">
                <a:latin typeface="Century"/>
                <a:ea typeface="Century"/>
                <a:cs typeface="Century"/>
                <a:sym typeface="Century"/>
              </a:defRPr>
            </a:pPr>
            <a:r>
              <a:t>Solution of </a:t>
            </a: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alpha</a:t>
            </a:r>
            <a:r>
              <a:t> modes spectral problem</a:t>
            </a:r>
          </a:p>
        </p:txBody>
      </p:sp>
      <p:sp>
        <p:nvSpPr>
          <p:cNvPr id="181" name="TextBox 7"/>
          <p:cNvSpPr txBox="1"/>
          <p:nvPr/>
        </p:nvSpPr>
        <p:spPr>
          <a:xfrm>
            <a:off x="3278405" y="1222123"/>
            <a:ext cx="563519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/>
            <a:r>
              <a:t>Table: The first 10 eigenvalues for p=3, n=96</a:t>
            </a:r>
          </a:p>
        </p:txBody>
      </p:sp>
      <p:pic>
        <p:nvPicPr>
          <p:cNvPr id="182" name="iaea2d_alpha_10.png" descr="iaea2d_alpha_10.png"/>
          <p:cNvPicPr>
            <a:picLocks noChangeAspect="1"/>
          </p:cNvPicPr>
          <p:nvPr/>
        </p:nvPicPr>
        <p:blipFill>
          <a:blip r:embed="rId2">
            <a:extLst/>
          </a:blip>
          <a:srcRect l="0" t="1559" r="0" b="1559"/>
          <a:stretch>
            <a:fillRect/>
          </a:stretch>
        </p:blipFill>
        <p:spPr>
          <a:xfrm>
            <a:off x="3166339" y="1841305"/>
            <a:ext cx="5859322" cy="4648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Заголовок 1"/>
          <p:cNvSpPr txBox="1"/>
          <p:nvPr>
            <p:ph type="title"/>
          </p:nvPr>
        </p:nvSpPr>
        <p:spPr>
          <a:xfrm>
            <a:off x="838200" y="365125"/>
            <a:ext cx="10515600" cy="685200"/>
          </a:xfrm>
          <a:prstGeom prst="rect">
            <a:avLst/>
          </a:prstGeom>
        </p:spPr>
        <p:txBody>
          <a:bodyPr/>
          <a:lstStyle>
            <a:lvl1pPr algn="ctr" defTabSz="896111">
              <a:defRPr sz="3920"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/>
            <a:r>
              <a:t>HWR test problem</a:t>
            </a:r>
          </a:p>
        </p:txBody>
      </p:sp>
      <p:sp>
        <p:nvSpPr>
          <p:cNvPr id="18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6" name="hwr.png" descr="hw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201" y="1186705"/>
            <a:ext cx="6083898" cy="5591818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TextBox 4"/>
          <p:cNvSpPr txBox="1"/>
          <p:nvPr/>
        </p:nvSpPr>
        <p:spPr>
          <a:xfrm>
            <a:off x="6877543" y="2094229"/>
            <a:ext cx="5207093" cy="2669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entury"/>
                <a:ea typeface="Century"/>
                <a:cs typeface="Century"/>
                <a:sym typeface="Century"/>
              </a:defRPr>
            </a:pPr>
            <a:r>
              <a:t>2 groups of </a:t>
            </a: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instantaneous</a:t>
            </a:r>
            <a:r>
              <a:rPr>
                <a:solidFill>
                  <a:srgbClr val="FF0000"/>
                </a:solidFill>
              </a:rPr>
              <a:t> </a:t>
            </a:r>
            <a:r>
              <a:t>(G=2) </a:t>
            </a:r>
            <a:r>
              <a:t>neutrons</a:t>
            </a:r>
          </a:p>
          <a:p>
            <a:pPr>
              <a:defRPr sz="2400">
                <a:latin typeface="Century"/>
                <a:ea typeface="Century"/>
                <a:cs typeface="Century"/>
                <a:sym typeface="Century"/>
              </a:defRPr>
            </a:pPr>
          </a:p>
          <a:p>
            <a:pPr>
              <a:defRPr sz="2400">
                <a:latin typeface="Century"/>
                <a:ea typeface="Century"/>
                <a:cs typeface="Century"/>
                <a:sym typeface="Century"/>
              </a:defRPr>
            </a:pP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Lambda</a:t>
            </a:r>
            <a:r>
              <a:t>- and </a:t>
            </a: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alpha</a:t>
            </a:r>
            <a:r>
              <a:t>- spectral problems</a:t>
            </a:r>
          </a:p>
          <a:p>
            <a:pPr>
              <a:defRPr sz="2400">
                <a:latin typeface="Century"/>
                <a:ea typeface="Century"/>
                <a:cs typeface="Century"/>
                <a:sym typeface="Century"/>
              </a:defRPr>
            </a:pPr>
          </a:p>
          <a:p>
            <a:pPr>
              <a:defRPr sz="2400">
                <a:latin typeface="Century"/>
                <a:ea typeface="Century"/>
                <a:cs typeface="Century"/>
                <a:sym typeface="Century"/>
              </a:defRPr>
            </a:pP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Varied</a:t>
            </a:r>
            <a:r>
              <a:t>: </a:t>
            </a:r>
          </a:p>
          <a:p>
            <a:pPr>
              <a:defRPr sz="2400">
                <a:latin typeface="Century"/>
                <a:ea typeface="Century"/>
                <a:cs typeface="Century"/>
                <a:sym typeface="Century"/>
              </a:defRPr>
            </a:pPr>
            <a:r>
              <a:t>n</a:t>
            </a:r>
            <a:r>
              <a:t> - number of triangles per assembly</a:t>
            </a:r>
          </a:p>
          <a:p>
            <a:pPr>
              <a:defRPr sz="2400">
                <a:latin typeface="Century"/>
                <a:ea typeface="Century"/>
                <a:cs typeface="Century"/>
                <a:sym typeface="Century"/>
              </a:defRPr>
            </a:pPr>
            <a:r>
              <a:t>p - order of finite element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Заголовок 1"/>
          <p:cNvSpPr txBox="1"/>
          <p:nvPr/>
        </p:nvSpPr>
        <p:spPr>
          <a:xfrm>
            <a:off x="838200" y="365125"/>
            <a:ext cx="10515600" cy="697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>
              <a:lnSpc>
                <a:spcPct val="90000"/>
              </a:lnSpc>
              <a:defRPr sz="4000">
                <a:latin typeface="Century"/>
                <a:ea typeface="Century"/>
                <a:cs typeface="Century"/>
                <a:sym typeface="Century"/>
              </a:defRPr>
            </a:pPr>
            <a:r>
              <a:t>Solution of </a:t>
            </a: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lambda</a:t>
            </a:r>
            <a:r>
              <a:t> modes spectral problem</a:t>
            </a:r>
          </a:p>
        </p:txBody>
      </p:sp>
      <p:pic>
        <p:nvPicPr>
          <p:cNvPr id="191" name="Снимок экрана 2019-05-06 в 19.03.55.png" descr="Снимок экрана 2019-05-06 в 19.03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1787745"/>
            <a:ext cx="10515600" cy="4663341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TextBox 7"/>
          <p:cNvSpPr txBox="1"/>
          <p:nvPr/>
        </p:nvSpPr>
        <p:spPr>
          <a:xfrm>
            <a:off x="3538036" y="1195343"/>
            <a:ext cx="511592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/>
            <a:r>
              <a:t>Table: The effective multiplication factor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5" name="Заголовок 1"/>
          <p:cNvSpPr txBox="1"/>
          <p:nvPr/>
        </p:nvSpPr>
        <p:spPr>
          <a:xfrm>
            <a:off x="838200" y="365125"/>
            <a:ext cx="10515600" cy="697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>
              <a:lnSpc>
                <a:spcPct val="90000"/>
              </a:lnSpc>
              <a:defRPr sz="4000">
                <a:latin typeface="Century"/>
                <a:ea typeface="Century"/>
                <a:cs typeface="Century"/>
                <a:sym typeface="Century"/>
              </a:defRPr>
            </a:pPr>
            <a:r>
              <a:t>Solution of </a:t>
            </a: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lambda</a:t>
            </a:r>
            <a:r>
              <a:t> modes spectral problem</a:t>
            </a:r>
          </a:p>
        </p:txBody>
      </p:sp>
      <p:sp>
        <p:nvSpPr>
          <p:cNvPr id="196" name="TextBox 7"/>
          <p:cNvSpPr txBox="1"/>
          <p:nvPr/>
        </p:nvSpPr>
        <p:spPr>
          <a:xfrm>
            <a:off x="3278405" y="1209587"/>
            <a:ext cx="563519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/>
            <a:r>
              <a:t>Table: The first 10 eigenvalues for p=3, n=96</a:t>
            </a:r>
          </a:p>
        </p:txBody>
      </p:sp>
      <p:pic>
        <p:nvPicPr>
          <p:cNvPr id="197" name="hwr_lambda_10.png" descr="hwr_lambda_10.png"/>
          <p:cNvPicPr>
            <a:picLocks noChangeAspect="1"/>
          </p:cNvPicPr>
          <p:nvPr/>
        </p:nvPicPr>
        <p:blipFill>
          <a:blip r:embed="rId2">
            <a:extLst/>
          </a:blip>
          <a:srcRect l="709" t="0" r="709" b="0"/>
          <a:stretch>
            <a:fillRect/>
          </a:stretch>
        </p:blipFill>
        <p:spPr>
          <a:xfrm>
            <a:off x="1847764" y="1816233"/>
            <a:ext cx="8727254" cy="48647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0" name="Заголовок 1"/>
          <p:cNvSpPr txBox="1"/>
          <p:nvPr/>
        </p:nvSpPr>
        <p:spPr>
          <a:xfrm>
            <a:off x="838200" y="365125"/>
            <a:ext cx="10515600" cy="697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>
              <a:lnSpc>
                <a:spcPct val="90000"/>
              </a:lnSpc>
              <a:defRPr sz="4000">
                <a:latin typeface="Century"/>
                <a:ea typeface="Century"/>
                <a:cs typeface="Century"/>
                <a:sym typeface="Century"/>
              </a:defRPr>
            </a:pPr>
            <a:r>
              <a:t>Solution of </a:t>
            </a: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alpha</a:t>
            </a:r>
            <a:r>
              <a:t> modes spectral problem</a:t>
            </a:r>
          </a:p>
        </p:txBody>
      </p:sp>
      <p:sp>
        <p:nvSpPr>
          <p:cNvPr id="201" name="TextBox 7"/>
          <p:cNvSpPr txBox="1"/>
          <p:nvPr/>
        </p:nvSpPr>
        <p:spPr>
          <a:xfrm>
            <a:off x="3278405" y="1222123"/>
            <a:ext cx="563519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/>
            <a:r>
              <a:t>Table: The first 10 eigenvalues for p=3, n=96</a:t>
            </a:r>
          </a:p>
        </p:txBody>
      </p:sp>
      <p:pic>
        <p:nvPicPr>
          <p:cNvPr id="202" name="hwr_alpha_10.png" descr="hwr_alpha_10.png"/>
          <p:cNvPicPr>
            <a:picLocks noChangeAspect="1"/>
          </p:cNvPicPr>
          <p:nvPr/>
        </p:nvPicPr>
        <p:blipFill>
          <a:blip r:embed="rId2">
            <a:extLst/>
          </a:blip>
          <a:srcRect l="173" t="0" r="173" b="0"/>
          <a:stretch>
            <a:fillRect/>
          </a:stretch>
        </p:blipFill>
        <p:spPr>
          <a:xfrm>
            <a:off x="2463800" y="1841305"/>
            <a:ext cx="7264400" cy="4648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5" name="Заголовок 1"/>
          <p:cNvSpPr txBox="1"/>
          <p:nvPr/>
        </p:nvSpPr>
        <p:spPr>
          <a:xfrm>
            <a:off x="838200" y="365125"/>
            <a:ext cx="10515600" cy="697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>
              <a:lnSpc>
                <a:spcPct val="90000"/>
              </a:lnSpc>
              <a:defRPr sz="4000">
                <a:latin typeface="Century"/>
                <a:ea typeface="Century"/>
                <a:cs typeface="Century"/>
                <a:sym typeface="Century"/>
              </a:defRPr>
            </a:pPr>
            <a:r>
              <a:t>Solution of </a:t>
            </a: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alpha</a:t>
            </a:r>
            <a:r>
              <a:t> modes spectral problem</a:t>
            </a:r>
          </a:p>
        </p:txBody>
      </p:sp>
      <p:sp>
        <p:nvSpPr>
          <p:cNvPr id="206" name="TextBox 7"/>
          <p:cNvSpPr txBox="1"/>
          <p:nvPr/>
        </p:nvSpPr>
        <p:spPr>
          <a:xfrm>
            <a:off x="3958515" y="6033512"/>
            <a:ext cx="301075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/>
            <a:r>
              <a:t>Fig: The eigenfunctions</a:t>
            </a:r>
          </a:p>
        </p:txBody>
      </p:sp>
      <p:pic>
        <p:nvPicPr>
          <p:cNvPr id="207" name="alpha_sp3_rx1_1.png" descr="alpha_sp3_rx1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" y="1460500"/>
            <a:ext cx="5826670" cy="434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alpha_sp3_rx2_1.png" descr="alpha_sp3_rx2_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59500" y="1460500"/>
            <a:ext cx="5826670" cy="4347901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Уравнение"/>
          <p:cNvSpPr txBox="1"/>
          <p:nvPr/>
        </p:nvSpPr>
        <p:spPr>
          <a:xfrm>
            <a:off x="7289112" y="6033512"/>
            <a:ext cx="944373" cy="34351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Sup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e>
                    <m:sub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Sup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e>
                    <m:sub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  <m:sup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</m:oMath>
              </m:oMathPara>
            </a14:m>
            <a:endParaRPr sz="21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2" name="Заголовок 1"/>
          <p:cNvSpPr txBox="1"/>
          <p:nvPr/>
        </p:nvSpPr>
        <p:spPr>
          <a:xfrm>
            <a:off x="838200" y="365125"/>
            <a:ext cx="10515600" cy="697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>
              <a:lnSpc>
                <a:spcPct val="90000"/>
              </a:lnSpc>
              <a:defRPr sz="4000">
                <a:latin typeface="Century"/>
                <a:ea typeface="Century"/>
                <a:cs typeface="Century"/>
                <a:sym typeface="Century"/>
              </a:defRPr>
            </a:pPr>
            <a:r>
              <a:t>Solution of </a:t>
            </a: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alpha</a:t>
            </a:r>
            <a:r>
              <a:t> modes spectral problem</a:t>
            </a:r>
          </a:p>
        </p:txBody>
      </p:sp>
      <p:sp>
        <p:nvSpPr>
          <p:cNvPr id="213" name="TextBox 7"/>
          <p:cNvSpPr txBox="1"/>
          <p:nvPr/>
        </p:nvSpPr>
        <p:spPr>
          <a:xfrm>
            <a:off x="2588340" y="6032500"/>
            <a:ext cx="586885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/>
            <a:r>
              <a:t>Fig: Real part of eigenfunctions                   and</a:t>
            </a:r>
          </a:p>
        </p:txBody>
      </p:sp>
      <p:sp>
        <p:nvSpPr>
          <p:cNvPr id="214" name="Уравнение"/>
          <p:cNvSpPr txBox="1"/>
          <p:nvPr/>
        </p:nvSpPr>
        <p:spPr>
          <a:xfrm>
            <a:off x="6739694" y="6090613"/>
            <a:ext cx="944374" cy="34351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Sup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e>
                    <m:sub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Sup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e>
                    <m:sub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  <m:sup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</m:oMath>
              </m:oMathPara>
            </a14:m>
            <a:endParaRPr sz="2100"/>
          </a:p>
        </p:txBody>
      </p:sp>
      <p:pic>
        <p:nvPicPr>
          <p:cNvPr id="215" name="alpha_sp3_rx1_2.png" descr="alpha_sp3_rx1_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" y="1460500"/>
            <a:ext cx="5866854" cy="434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alpha_sp3_rx1_4.png" descr="alpha_sp3_rx1_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58299" y="1460500"/>
            <a:ext cx="5866854" cy="4347901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Уравнение"/>
          <p:cNvSpPr txBox="1"/>
          <p:nvPr/>
        </p:nvSpPr>
        <p:spPr>
          <a:xfrm>
            <a:off x="8619539" y="6089477"/>
            <a:ext cx="944374" cy="34578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Sup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e>
                    <m:sub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Sup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e>
                    <m:sub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  <m:sup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</m:oMath>
              </m:oMathPara>
            </a14:m>
            <a:endParaRPr sz="21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0" name="Заголовок 1"/>
          <p:cNvSpPr txBox="1"/>
          <p:nvPr/>
        </p:nvSpPr>
        <p:spPr>
          <a:xfrm>
            <a:off x="838200" y="365125"/>
            <a:ext cx="10515600" cy="697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>
              <a:lnSpc>
                <a:spcPct val="90000"/>
              </a:lnSpc>
              <a:defRPr sz="4000">
                <a:latin typeface="Century"/>
                <a:ea typeface="Century"/>
                <a:cs typeface="Century"/>
                <a:sym typeface="Century"/>
              </a:defRPr>
            </a:pPr>
            <a:r>
              <a:t>Solution of </a:t>
            </a: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alpha</a:t>
            </a:r>
            <a:r>
              <a:t> modes spectral problem</a:t>
            </a:r>
          </a:p>
        </p:txBody>
      </p:sp>
      <p:sp>
        <p:nvSpPr>
          <p:cNvPr id="221" name="TextBox 7"/>
          <p:cNvSpPr txBox="1"/>
          <p:nvPr/>
        </p:nvSpPr>
        <p:spPr>
          <a:xfrm>
            <a:off x="2084326" y="6032500"/>
            <a:ext cx="6698417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/>
            <a:r>
              <a:t>Fig: imaginary part of eigenfunctions                     and</a:t>
            </a:r>
          </a:p>
        </p:txBody>
      </p:sp>
      <p:sp>
        <p:nvSpPr>
          <p:cNvPr id="222" name="Уравнение"/>
          <p:cNvSpPr txBox="1"/>
          <p:nvPr/>
        </p:nvSpPr>
        <p:spPr>
          <a:xfrm>
            <a:off x="6871050" y="6090613"/>
            <a:ext cx="1245804" cy="34351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Sup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e>
                    <m:sub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Sup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e>
                    <m:sub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  <m:sup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</m:oMath>
              </m:oMathPara>
            </a14:m>
            <a:endParaRPr sz="2100"/>
          </a:p>
        </p:txBody>
      </p:sp>
      <p:sp>
        <p:nvSpPr>
          <p:cNvPr id="223" name="Уравнение"/>
          <p:cNvSpPr txBox="1"/>
          <p:nvPr/>
        </p:nvSpPr>
        <p:spPr>
          <a:xfrm>
            <a:off x="8980434" y="6089477"/>
            <a:ext cx="1245804" cy="34578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Sup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e>
                    <m:sub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Sup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e>
                    <m:sub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  <m:sup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</m:oMath>
              </m:oMathPara>
            </a14:m>
            <a:endParaRPr sz="2100"/>
          </a:p>
        </p:txBody>
      </p:sp>
      <p:pic>
        <p:nvPicPr>
          <p:cNvPr id="224" name="alpha_sp3_cx1_2.png" descr="alpha_sp3_cx1_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" y="1460500"/>
            <a:ext cx="5866854" cy="434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alpha_sp3_cx1_4.png" descr="alpha_sp3_cx1_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59500" y="1460500"/>
            <a:ext cx="5866853" cy="4347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Заголовок 1"/>
          <p:cNvSpPr txBox="1"/>
          <p:nvPr>
            <p:ph type="title"/>
          </p:nvPr>
        </p:nvSpPr>
        <p:spPr>
          <a:xfrm>
            <a:off x="838200" y="-2940"/>
            <a:ext cx="10515600" cy="881932"/>
          </a:xfrm>
          <a:prstGeom prst="rect">
            <a:avLst/>
          </a:prstGeom>
        </p:spPr>
        <p:txBody>
          <a:bodyPr/>
          <a:lstStyle>
            <a:lvl1pPr algn="ctr">
              <a:defRPr sz="3900"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/>
            <a:r>
              <a:t>Motivation</a:t>
            </a:r>
          </a:p>
        </p:txBody>
      </p:sp>
      <p:pic>
        <p:nvPicPr>
          <p:cNvPr id="103" name="Объект 5" descr="Объект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651920" y="1335192"/>
            <a:ext cx="7778853" cy="4187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Объект 5" descr="Объект 5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36302" y="1705249"/>
            <a:ext cx="6670863" cy="3447502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Номер слайда"/>
          <p:cNvSpPr txBox="1"/>
          <p:nvPr>
            <p:ph type="sldNum" sz="quarter" idx="2"/>
          </p:nvPr>
        </p:nvSpPr>
        <p:spPr>
          <a:xfrm>
            <a:off x="11169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Заголовок 1"/>
          <p:cNvSpPr txBox="1"/>
          <p:nvPr>
            <p:ph type="title"/>
          </p:nvPr>
        </p:nvSpPr>
        <p:spPr>
          <a:xfrm>
            <a:off x="838200" y="0"/>
            <a:ext cx="10515600" cy="1075038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228" name="Объект 2"/>
          <p:cNvSpPr txBox="1"/>
          <p:nvPr>
            <p:ph type="body" idx="1"/>
          </p:nvPr>
        </p:nvSpPr>
        <p:spPr>
          <a:xfrm>
            <a:off x="838200" y="1714413"/>
            <a:ext cx="10515600" cy="3677448"/>
          </a:xfrm>
          <a:prstGeom prst="rect">
            <a:avLst/>
          </a:prstGeom>
        </p:spPr>
        <p:txBody>
          <a:bodyPr/>
          <a:lstStyle/>
          <a:p>
            <a:pPr>
              <a:defRPr sz="2400">
                <a:latin typeface="Century"/>
                <a:ea typeface="Century"/>
                <a:cs typeface="Century"/>
                <a:sym typeface="Century"/>
              </a:defRPr>
            </a:pPr>
            <a:r>
              <a:t>Compared the spectral parameters and non-stationary solutions, calculated by both the diffusion and SP</a:t>
            </a:r>
            <a:r>
              <a:rPr baseline="-5999"/>
              <a:t>3</a:t>
            </a:r>
            <a:r>
              <a:t> options using the FEM.</a:t>
            </a:r>
          </a:p>
          <a:p>
            <a:pPr>
              <a:defRPr sz="2400">
                <a:latin typeface="Century"/>
                <a:ea typeface="Century"/>
                <a:cs typeface="Century"/>
                <a:sym typeface="Century"/>
              </a:defRPr>
            </a:pPr>
          </a:p>
          <a:p>
            <a:pPr>
              <a:defRPr sz="2400">
                <a:latin typeface="Century"/>
                <a:ea typeface="Century"/>
                <a:cs typeface="Century"/>
                <a:sym typeface="Century"/>
              </a:defRPr>
            </a:pPr>
            <a:r>
              <a:t>Solution of the  lambda- and alpha- spectral problems has been tested for the IAEA-2D with reflector and HWR reactor benchmark test.</a:t>
            </a:r>
          </a:p>
          <a:p>
            <a:pPr>
              <a:defRPr sz="2400">
                <a:latin typeface="Century"/>
                <a:ea typeface="Century"/>
                <a:cs typeface="Century"/>
                <a:sym typeface="Century"/>
              </a:defRPr>
            </a:pPr>
          </a:p>
          <a:p>
            <a:pPr>
              <a:defRPr sz="2400">
                <a:latin typeface="Century"/>
                <a:ea typeface="Century"/>
                <a:cs typeface="Century"/>
                <a:sym typeface="Century"/>
              </a:defRPr>
            </a:pPr>
            <a:r>
              <a:t>Of particular interest is the problem associated with appearance of complex eigenvalues and eigenfunctions. It was found that this tendency occurs for both the diffusion and SP</a:t>
            </a:r>
            <a:r>
              <a:rPr baseline="-5999"/>
              <a:t>3</a:t>
            </a:r>
            <a:r>
              <a:t> solutions of the HWR reactor test.</a:t>
            </a:r>
          </a:p>
        </p:txBody>
      </p:sp>
      <p:sp>
        <p:nvSpPr>
          <p:cNvPr id="22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8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Заголовок 1"/>
          <p:cNvSpPr txBox="1"/>
          <p:nvPr>
            <p:ph type="title"/>
          </p:nvPr>
        </p:nvSpPr>
        <p:spPr>
          <a:xfrm>
            <a:off x="838200" y="2576984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/>
            <a:r>
              <a:t>Thank you for your attention!</a:t>
            </a:r>
          </a:p>
        </p:txBody>
      </p:sp>
      <p:sp>
        <p:nvSpPr>
          <p:cNvPr id="23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Заголовок 1"/>
          <p:cNvSpPr txBox="1"/>
          <p:nvPr>
            <p:ph type="title"/>
          </p:nvPr>
        </p:nvSpPr>
        <p:spPr>
          <a:xfrm>
            <a:off x="838200" y="365125"/>
            <a:ext cx="10515600" cy="468253"/>
          </a:xfrm>
          <a:prstGeom prst="rect">
            <a:avLst/>
          </a:prstGeom>
        </p:spPr>
        <p:txBody>
          <a:bodyPr/>
          <a:lstStyle/>
          <a:p>
            <a:pPr algn="ctr" defTabSz="365760">
              <a:defRPr sz="1560">
                <a:latin typeface="Century"/>
                <a:ea typeface="Century"/>
                <a:cs typeface="Century"/>
                <a:sym typeface="Century"/>
              </a:defRPr>
            </a:pPr>
            <a:br/>
            <a:r>
              <a:t>Math modeling</a:t>
            </a:r>
            <a:br/>
          </a:p>
        </p:txBody>
      </p:sp>
      <p:pic>
        <p:nvPicPr>
          <p:cNvPr id="108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9114" y="6787"/>
            <a:ext cx="8333772" cy="4490978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TextBox 16"/>
          <p:cNvSpPr txBox="1"/>
          <p:nvPr/>
        </p:nvSpPr>
        <p:spPr>
          <a:xfrm>
            <a:off x="1929114" y="4607220"/>
            <a:ext cx="8333771" cy="193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400">
                <a:latin typeface="Century"/>
                <a:ea typeface="Century"/>
                <a:cs typeface="Century"/>
                <a:sym typeface="Century"/>
              </a:defRPr>
            </a:pPr>
            <a:r>
              <a:t>Neutron transport equation </a:t>
            </a:r>
          </a:p>
          <a:p>
            <a:pPr lvl="1" marL="742950" indent="-285750">
              <a:buSzPct val="100000"/>
              <a:buFont typeface="Arial"/>
              <a:buChar char="•"/>
              <a:defRPr sz="2400">
                <a:latin typeface="Century"/>
                <a:ea typeface="Century"/>
                <a:cs typeface="Century"/>
                <a:sym typeface="Century"/>
              </a:defRPr>
            </a:pPr>
            <a:r>
              <a:t>time, energy, spatial and angular variables (7 unknowns)</a:t>
            </a:r>
          </a:p>
          <a:p>
            <a:pPr marL="285750" indent="-285750">
              <a:buSzPct val="100000"/>
              <a:buFont typeface="Arial"/>
              <a:buChar char="•"/>
              <a:defRPr sz="2400">
                <a:latin typeface="Century"/>
                <a:ea typeface="Century"/>
                <a:cs typeface="Century"/>
                <a:sym typeface="Century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2400">
                <a:latin typeface="Century"/>
                <a:ea typeface="Century"/>
                <a:cs typeface="Century"/>
                <a:sym typeface="Century"/>
              </a:defRPr>
            </a:pPr>
            <a:r>
              <a:t>Diffusion approximation</a:t>
            </a:r>
          </a:p>
          <a:p>
            <a:pPr marL="285750" indent="-285750">
              <a:buSzPct val="100000"/>
              <a:buFont typeface="Arial"/>
              <a:buChar char="•"/>
              <a:defRPr sz="2400">
                <a:latin typeface="Century"/>
                <a:ea typeface="Century"/>
                <a:cs typeface="Century"/>
                <a:sym typeface="Century"/>
              </a:defRPr>
            </a:pPr>
            <a:r>
              <a:t>SP</a:t>
            </a:r>
            <a:r>
              <a:rPr baseline="-5999"/>
              <a:t>3</a:t>
            </a:r>
            <a:r>
              <a:t> approximation </a:t>
            </a:r>
          </a:p>
        </p:txBody>
      </p:sp>
      <p:sp>
        <p:nvSpPr>
          <p:cNvPr id="110" name="Номер слайда"/>
          <p:cNvSpPr txBox="1"/>
          <p:nvPr>
            <p:ph type="sldNum" sz="quarter" idx="2"/>
          </p:nvPr>
        </p:nvSpPr>
        <p:spPr>
          <a:xfrm>
            <a:off x="11169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Уравнение"/>
          <p:cNvSpPr txBox="1"/>
          <p:nvPr/>
        </p:nvSpPr>
        <p:spPr>
          <a:xfrm>
            <a:off x="696472" y="3488523"/>
            <a:ext cx="8955749" cy="6817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f>
                    <m:fPr>
                      <m:ctrlP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sSub>
                        <m:e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</m:den>
                  </m:f>
                  <m:f>
                    <m:fPr>
                      <m:ctrlP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b>
                        <m:e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den>
                  </m:f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num>
                    <m:den>
                      <m:sSub>
                        <m:e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</m:den>
                  </m:f>
                  <m:f>
                    <m:fPr>
                      <m:ctrlP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b>
                        <m:e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den>
                  </m:f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∇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⋅</m:t>
                  </m:r>
                  <m:sSub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sub>
                  </m:sSub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∇</m:t>
                  </m:r>
                  <m:sSub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sub>
                  </m:sSub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sub>
                  </m:sSub>
                  <m:sSub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sub>
                  </m:sSub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sub>
                  </m:sSub>
                  <m:sSub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sub>
                  </m:sSub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β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b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χ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sub>
                  </m:sSub>
                  <m:sSub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sub>
                  </m:sSub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χ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sub>
                  </m:sSub>
                  <m:sSub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sub>
                  </m:sSub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</m:oMath>
              </m:oMathPara>
            </a14:m>
            <a:endParaRPr sz="2000"/>
          </a:p>
        </p:txBody>
      </p:sp>
      <p:sp>
        <p:nvSpPr>
          <p:cNvPr id="113" name="Заголовок 1"/>
          <p:cNvSpPr txBox="1"/>
          <p:nvPr>
            <p:ph type="title"/>
          </p:nvPr>
        </p:nvSpPr>
        <p:spPr>
          <a:xfrm>
            <a:off x="838200" y="-3175"/>
            <a:ext cx="10515600" cy="714375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/>
            <a:r>
              <a:t>Equations</a:t>
            </a:r>
          </a:p>
        </p:txBody>
      </p:sp>
      <p:sp>
        <p:nvSpPr>
          <p:cNvPr id="114" name="TextBox 7"/>
          <p:cNvSpPr txBox="1"/>
          <p:nvPr/>
        </p:nvSpPr>
        <p:spPr>
          <a:xfrm>
            <a:off x="436777" y="2503866"/>
            <a:ext cx="239857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latin typeface="Century"/>
                <a:ea typeface="Century"/>
                <a:cs typeface="Century"/>
                <a:sym typeface="Century"/>
              </a:defRPr>
            </a:pPr>
            <a:r>
              <a:t>SP</a:t>
            </a:r>
            <a:r>
              <a:rPr baseline="-5999"/>
              <a:t>3</a:t>
            </a:r>
            <a:r>
              <a:t> approximation</a:t>
            </a:r>
          </a:p>
        </p:txBody>
      </p:sp>
      <p:sp>
        <p:nvSpPr>
          <p:cNvPr id="115" name="Номер слайда"/>
          <p:cNvSpPr txBox="1"/>
          <p:nvPr>
            <p:ph type="sldNum" sz="quarter" idx="2"/>
          </p:nvPr>
        </p:nvSpPr>
        <p:spPr>
          <a:xfrm>
            <a:off x="11169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6" name="Уравнение"/>
          <p:cNvSpPr txBox="1"/>
          <p:nvPr/>
        </p:nvSpPr>
        <p:spPr>
          <a:xfrm>
            <a:off x="695794" y="1326800"/>
            <a:ext cx="5849615" cy="6817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f>
                    <m:fPr>
                      <m:ctrlP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sSub>
                        <m:e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</m:den>
                  </m:f>
                  <m:f>
                    <m:fPr>
                      <m:ctrlP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b>
                        <m:e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den>
                  </m:f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∇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⋅</m:t>
                  </m:r>
                  <m:sSub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sub>
                  </m:sSub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∇</m:t>
                  </m:r>
                  <m:sSub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sub>
                  </m:sSub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sub>
                  </m:sSub>
                  <m:sSub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sub>
                  </m:sSub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β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b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χ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sub>
                  </m:sSub>
                  <m:sSub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sub>
                  </m:sSub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limUpp>
                        <m:e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χ</m:t>
                          </m:r>
                        </m:e>
                        <m:lim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˜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sub>
                  </m:sSub>
                  <m:sSub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sub>
                  </m:sSub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</m:oMath>
              </m:oMathPara>
            </a14:m>
            <a:endParaRPr sz="2000"/>
          </a:p>
        </p:txBody>
      </p:sp>
      <p:sp>
        <p:nvSpPr>
          <p:cNvPr id="117" name="Уравнение"/>
          <p:cNvSpPr txBox="1"/>
          <p:nvPr/>
        </p:nvSpPr>
        <p:spPr>
          <a:xfrm>
            <a:off x="593333" y="4695160"/>
            <a:ext cx="10515601" cy="66366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num>
                    <m:den>
                      <m:sSub>
                        <m:e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</m:den>
                  </m:f>
                  <m:f>
                    <m:fPr>
                      <m:ctrl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b>
                        <m:e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den>
                  </m:f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num>
                    <m:den>
                      <m:sSub>
                        <m:e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</m:den>
                  </m:f>
                  <m:f>
                    <m:fPr>
                      <m:ctrl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b>
                        <m:e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den>
                  </m:f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∇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⋅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∇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5</m:t>
                  </m:r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4</m:t>
                  </m:r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sub>
                  </m:sSub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β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χ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sub>
                  </m:sSub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χ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sub>
                  </m:sSub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</m:oMath>
              </m:oMathPara>
            </a14:m>
            <a:endParaRPr sz="1900"/>
          </a:p>
        </p:txBody>
      </p:sp>
      <p:sp>
        <p:nvSpPr>
          <p:cNvPr id="118" name="Уравнение"/>
          <p:cNvSpPr txBox="1"/>
          <p:nvPr/>
        </p:nvSpPr>
        <p:spPr>
          <a:xfrm>
            <a:off x="6702617" y="1880138"/>
            <a:ext cx="5460762" cy="68176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sSup>
                            <m:e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p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lim>
                  </m:limUpp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ν</m:t>
                  </m:r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sub>
                  </m:sSub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e>
                    <m:sub>
                      <m:sSup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sub>
                  </m:sSub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sSup>
                            <m:e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p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lim>
                  </m:limUpp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sub>
                  </m:sSub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e>
                    <m:sub>
                      <m:sSup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sub>
                  </m:sSub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lim>
                  </m:limUpp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</m:sSub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</m:oMath>
              </m:oMathPara>
            </a14:m>
          </a:p>
        </p:txBody>
      </p:sp>
      <p:sp>
        <p:nvSpPr>
          <p:cNvPr id="119" name="Уравнение"/>
          <p:cNvSpPr txBox="1"/>
          <p:nvPr/>
        </p:nvSpPr>
        <p:spPr>
          <a:xfrm>
            <a:off x="4362431" y="2624120"/>
            <a:ext cx="1623831" cy="26059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sub>
                  </m:sSub>
                </m:oMath>
              </m:oMathPara>
            </a14:m>
            <a:endParaRPr sz="1900"/>
          </a:p>
        </p:txBody>
      </p:sp>
      <p:sp>
        <p:nvSpPr>
          <p:cNvPr id="120" name="Уравнение"/>
          <p:cNvSpPr txBox="1"/>
          <p:nvPr/>
        </p:nvSpPr>
        <p:spPr>
          <a:xfrm>
            <a:off x="4011897" y="5823689"/>
            <a:ext cx="5539806" cy="57983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f>
                    <m:fPr>
                      <m:ctrlP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b>
                        <m:e>
                          <m:r>
                            <a:rPr xmlns:a="http://schemas.openxmlformats.org/drawingml/2006/main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xmlns:a="http://schemas.openxmlformats.org/drawingml/2006/main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den>
                  </m:f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e>
                    <m:sub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</m:sSub>
                  <m:sSub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</m:sSub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e>
                    <m:sub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</m:sSub>
                  <m:sSub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1,2,...,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1,2,...,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</m:oMath>
              </m:oMathPara>
            </a14:m>
            <a:endParaRPr sz="2100"/>
          </a:p>
        </p:txBody>
      </p:sp>
      <p:sp>
        <p:nvSpPr>
          <p:cNvPr id="121" name="TextBox 7"/>
          <p:cNvSpPr txBox="1"/>
          <p:nvPr/>
        </p:nvSpPr>
        <p:spPr>
          <a:xfrm>
            <a:off x="391608" y="570295"/>
            <a:ext cx="312088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/>
            <a:r>
              <a:t>Diffusion approximation</a:t>
            </a:r>
          </a:p>
        </p:txBody>
      </p:sp>
      <p:sp>
        <p:nvSpPr>
          <p:cNvPr id="122" name="TextBox 7"/>
          <p:cNvSpPr txBox="1"/>
          <p:nvPr/>
        </p:nvSpPr>
        <p:spPr>
          <a:xfrm>
            <a:off x="452777" y="5883736"/>
            <a:ext cx="299855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/>
            <a:r>
              <a:t>Delayed neutron source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7" grpId="5"/>
      <p:bldP build="whole" bldLvl="1" animBg="1" rev="0" advAuto="0" spid="122" grpId="6"/>
      <p:bldP build="whole" bldLvl="1" animBg="1" rev="0" advAuto="0" spid="118" grpId="1"/>
      <p:bldP build="whole" bldLvl="1" animBg="1" rev="0" advAuto="0" spid="119" grpId="3"/>
      <p:bldP build="whole" bldLvl="1" animBg="1" rev="0" advAuto="0" spid="112" grpId="4"/>
      <p:bldP build="whole" bldLvl="1" animBg="1" rev="0" advAuto="0" spid="114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Заголовок 1"/>
          <p:cNvSpPr txBox="1"/>
          <p:nvPr>
            <p:ph type="title"/>
          </p:nvPr>
        </p:nvSpPr>
        <p:spPr>
          <a:xfrm>
            <a:off x="838200" y="-15875"/>
            <a:ext cx="10515600" cy="714375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/>
            <a:r>
              <a:t>Operator notation</a:t>
            </a:r>
          </a:p>
        </p:txBody>
      </p:sp>
      <p:sp>
        <p:nvSpPr>
          <p:cNvPr id="125" name="TextBox 7"/>
          <p:cNvSpPr txBox="1"/>
          <p:nvPr/>
        </p:nvSpPr>
        <p:spPr>
          <a:xfrm>
            <a:off x="309704" y="878166"/>
            <a:ext cx="312088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/>
            <a:r>
              <a:t>Diffusion approximation</a:t>
            </a:r>
          </a:p>
        </p:txBody>
      </p:sp>
      <p:sp>
        <p:nvSpPr>
          <p:cNvPr id="126" name="Номер слайда"/>
          <p:cNvSpPr txBox="1"/>
          <p:nvPr>
            <p:ph type="sldNum" sz="quarter" idx="2"/>
          </p:nvPr>
        </p:nvSpPr>
        <p:spPr>
          <a:xfrm>
            <a:off x="11169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7" name="Уравнение"/>
          <p:cNvSpPr txBox="1"/>
          <p:nvPr/>
        </p:nvSpPr>
        <p:spPr>
          <a:xfrm>
            <a:off x="1198928" y="1764156"/>
            <a:ext cx="3742630" cy="65135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m:rPr>
                          <m:sty m:val="b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num>
                    <m:den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den>
                  </m:f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m:rPr>
                      <m:sty m:val="b"/>
                    </m:rP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β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m:rPr>
                      <m:sty m:val="b"/>
                    </m:rP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m:rPr>
                      <m:sty m:val="b"/>
                    </m:rP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</m:oMath>
              </m:oMathPara>
            </a14:m>
            <a:endParaRPr sz="2400"/>
          </a:p>
        </p:txBody>
      </p:sp>
      <p:sp>
        <p:nvSpPr>
          <p:cNvPr id="128" name="TextBox 7"/>
          <p:cNvSpPr txBox="1"/>
          <p:nvPr/>
        </p:nvSpPr>
        <p:spPr>
          <a:xfrm>
            <a:off x="275967" y="2967559"/>
            <a:ext cx="239857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latin typeface="Century"/>
                <a:ea typeface="Century"/>
                <a:cs typeface="Century"/>
                <a:sym typeface="Century"/>
              </a:defRPr>
            </a:pPr>
            <a:r>
              <a:t>SP</a:t>
            </a:r>
            <a:r>
              <a:rPr baseline="-5999"/>
              <a:t>3</a:t>
            </a:r>
            <a:r>
              <a:t> approximation</a:t>
            </a:r>
          </a:p>
        </p:txBody>
      </p:sp>
      <p:sp>
        <p:nvSpPr>
          <p:cNvPr id="129" name="Уравнение"/>
          <p:cNvSpPr txBox="1"/>
          <p:nvPr/>
        </p:nvSpPr>
        <p:spPr>
          <a:xfrm>
            <a:off x="5456237" y="1104338"/>
            <a:ext cx="4333838" cy="24041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sSub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sub>
                  </m:sSub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m:rPr>
                      <m:sty m:val="b"/>
                    </m:rP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sSub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</m:sSub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</m:oMath>
              </m:oMathPara>
            </a14:m>
            <a:endParaRPr sz="2000"/>
          </a:p>
        </p:txBody>
      </p:sp>
      <p:sp>
        <p:nvSpPr>
          <p:cNvPr id="130" name="Уравнение"/>
          <p:cNvSpPr txBox="1"/>
          <p:nvPr/>
        </p:nvSpPr>
        <p:spPr>
          <a:xfrm>
            <a:off x="5217400" y="3179539"/>
            <a:ext cx="5209332" cy="24946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m:rPr>
                          <m:sty m:val="b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e>
                    <m:sub>
                      <m:r>
                        <m:rPr>
                          <m:sty m:val="b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0,1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0,2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⋯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m:rPr>
                          <m:sty m:val="b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e>
                    <m:sub>
                      <m:r>
                        <m:rPr>
                          <m:sty m:val="b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2,1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2,2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⋯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</m:oMath>
              </m:oMathPara>
            </a14:m>
            <a:endParaRPr sz="1900"/>
          </a:p>
        </p:txBody>
      </p:sp>
      <p:sp>
        <p:nvSpPr>
          <p:cNvPr id="131" name="Уравнение"/>
          <p:cNvSpPr txBox="1"/>
          <p:nvPr/>
        </p:nvSpPr>
        <p:spPr>
          <a:xfrm>
            <a:off x="648788" y="3979344"/>
            <a:ext cx="7105111" cy="65887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b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b"/>
                            </m:r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den>
                  </m:f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b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b"/>
                            </m:r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den>
                  </m:f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e>
                      <m:r>
                        <m:rPr>
                          <m:sty m:val="b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e>
                    <m:sub>
                      <m:r>
                        <m:rPr>
                          <m:sty m:val="b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sSub>
                    <m:e>
                      <m:r>
                        <m:rPr>
                          <m:sty m:val="b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e>
                    <m:sub>
                      <m:r>
                        <m:rPr>
                          <m:sty m:val="b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β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m:rPr>
                          <m:sty m:val="b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e>
                    <m:sub>
                      <m:r>
                        <m:rPr>
                          <m:sty m:val="b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sSub>
                    <m:e>
                      <m:r>
                        <m:rPr>
                          <m:sty m:val="b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e>
                    <m:sub>
                      <m:r>
                        <m:rPr>
                          <m:sty m:val="b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m:rPr>
                      <m:sty m:val="b"/>
                    </m:rP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</m:oMath>
              </m:oMathPara>
            </a14:m>
            <a:endParaRPr sz="2400"/>
          </a:p>
        </p:txBody>
      </p:sp>
      <p:sp>
        <p:nvSpPr>
          <p:cNvPr id="132" name="Уравнение"/>
          <p:cNvSpPr txBox="1"/>
          <p:nvPr/>
        </p:nvSpPr>
        <p:spPr>
          <a:xfrm>
            <a:off x="288454" y="5316060"/>
            <a:ext cx="8083192" cy="66071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b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b"/>
                            </m:r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den>
                  </m:f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9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b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b"/>
                            </m:r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den>
                  </m:f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sSub>
                    <m:e>
                      <m:r>
                        <m:rPr>
                          <m:sty m:val="b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e>
                    <m:sub>
                      <m:r>
                        <m:rPr>
                          <m:sty m:val="b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sSub>
                    <m:e>
                      <m:r>
                        <m:rPr>
                          <m:sty m:val="b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e>
                    <m:sub>
                      <m:r>
                        <m:rPr>
                          <m:sty m:val="b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β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m:rPr>
                          <m:sty m:val="b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e>
                    <m:sub>
                      <m:r>
                        <m:rPr>
                          <m:sty m:val="b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sSub>
                    <m:e>
                      <m:r>
                        <m:rPr>
                          <m:sty m:val="b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e>
                    <m:sub>
                      <m:r>
                        <m:rPr>
                          <m:sty m:val="b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m:rPr>
                      <m:sty m:val="b"/>
                    </m:rP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</m:oMath>
              </m:oMathPara>
            </a14:m>
            <a:endParaRPr sz="2400"/>
          </a:p>
        </p:txBody>
      </p:sp>
      <p:sp>
        <p:nvSpPr>
          <p:cNvPr id="133" name="Уравнение"/>
          <p:cNvSpPr txBox="1"/>
          <p:nvPr/>
        </p:nvSpPr>
        <p:spPr>
          <a:xfrm>
            <a:off x="8503313" y="4437124"/>
            <a:ext cx="3079632" cy="65135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m:rPr>
                          <m:sty m:val="b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num>
                    <m:den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den>
                  </m:f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m:rPr>
                      <m:sty m:val="p"/>
                    </m:rP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Λ</m:t>
                  </m:r>
                  <m:r>
                    <m:rPr>
                      <m:sty m:val="b"/>
                    </m:rP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Q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m:rPr>
                          <m:sty m:val="b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e>
                    <m:sub>
                      <m:r>
                        <m:rPr>
                          <m:sty m:val="b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sSub>
                    <m:e>
                      <m:r>
                        <m:rPr>
                          <m:sty m:val="b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e>
                    <m:sub>
                      <m:r>
                        <m:rPr>
                          <m:sty m:val="b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</m:oMath>
              </m:oMathPara>
            </a14:m>
            <a:endParaRPr sz="2400"/>
          </a:p>
        </p:txBody>
      </p:sp>
      <p:sp>
        <p:nvSpPr>
          <p:cNvPr id="134" name="Уравнение"/>
          <p:cNvSpPr txBox="1"/>
          <p:nvPr/>
        </p:nvSpPr>
        <p:spPr>
          <a:xfrm>
            <a:off x="8368043" y="1750585"/>
            <a:ext cx="2090209" cy="6784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f>
                    <m:fPr>
                      <m:ctrlP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m:rPr>
                          <m:sty m:val="b"/>
                        </m:rP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num>
                    <m:den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den>
                  </m:f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m:rPr>
                      <m:sty m:val="p"/>
                    </m:rP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Λ</m:t>
                  </m:r>
                  <m:r>
                    <m:rPr>
                      <m:sty m:val="b"/>
                    </m:rP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Q</m:t>
                  </m:r>
                  <m:r>
                    <m:rPr>
                      <m:sty m:val="b"/>
                    </m:rP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</m:oMath>
              </m:oMathPara>
            </a14:m>
            <a:endParaRPr sz="25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" grpId="4"/>
      <p:bldP build="whole" bldLvl="1" animBg="1" rev="0" advAuto="0" spid="131" grpId="2"/>
      <p:bldP build="whole" bldLvl="1" animBg="1" rev="0" advAuto="0" spid="132" grpId="3"/>
      <p:bldP build="whole" bldLvl="1" animBg="1" rev="0" advAuto="0" spid="13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Заголовок 1"/>
          <p:cNvSpPr txBox="1"/>
          <p:nvPr>
            <p:ph type="title"/>
          </p:nvPr>
        </p:nvSpPr>
        <p:spPr>
          <a:xfrm>
            <a:off x="838200" y="365125"/>
            <a:ext cx="10515600" cy="685200"/>
          </a:xfrm>
          <a:prstGeom prst="rect">
            <a:avLst/>
          </a:prstGeom>
        </p:spPr>
        <p:txBody>
          <a:bodyPr/>
          <a:lstStyle>
            <a:lvl1pPr algn="ctr" defTabSz="896111">
              <a:defRPr sz="3920"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/>
            <a:r>
              <a:t>Spectral problems</a:t>
            </a:r>
          </a:p>
        </p:txBody>
      </p:sp>
      <p:sp>
        <p:nvSpPr>
          <p:cNvPr id="137" name="TextBox 4"/>
          <p:cNvSpPr txBox="1"/>
          <p:nvPr/>
        </p:nvSpPr>
        <p:spPr>
          <a:xfrm>
            <a:off x="227323" y="2549137"/>
            <a:ext cx="124411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chemeClr val="accent1">
                    <a:satOff val="-3547"/>
                    <a:lumOff val="-10352"/>
                  </a:schemeClr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/>
            <a:r>
              <a:t>Lambda-</a:t>
            </a:r>
          </a:p>
        </p:txBody>
      </p:sp>
      <p:sp>
        <p:nvSpPr>
          <p:cNvPr id="138" name="Номер слайда"/>
          <p:cNvSpPr txBox="1"/>
          <p:nvPr>
            <p:ph type="sldNum" sz="quarter" idx="2"/>
          </p:nvPr>
        </p:nvSpPr>
        <p:spPr>
          <a:xfrm>
            <a:off x="11169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9" name="TextBox 4"/>
          <p:cNvSpPr txBox="1"/>
          <p:nvPr/>
        </p:nvSpPr>
        <p:spPr>
          <a:xfrm>
            <a:off x="262938" y="3768205"/>
            <a:ext cx="124411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chemeClr val="accent1">
                    <a:satOff val="-3547"/>
                    <a:lumOff val="-10352"/>
                  </a:schemeClr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/>
            <a:r>
              <a:t>Alpha-</a:t>
            </a:r>
          </a:p>
        </p:txBody>
      </p:sp>
      <p:sp>
        <p:nvSpPr>
          <p:cNvPr id="140" name="Уравнение"/>
          <p:cNvSpPr txBox="1"/>
          <p:nvPr/>
        </p:nvSpPr>
        <p:spPr>
          <a:xfrm>
            <a:off x="2458909" y="2592103"/>
            <a:ext cx="1710083" cy="37380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m:rPr>
                      <m:sty m:val="b"/>
                    </m:rP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e>
                    <m:sup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m:rPr>
                      <m:sty m:val="b"/>
                    </m:rP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</m:oMath>
              </m:oMathPara>
            </a14:m>
            <a:endParaRPr sz="2800"/>
          </a:p>
        </p:txBody>
      </p:sp>
      <p:sp>
        <p:nvSpPr>
          <p:cNvPr id="141" name="TextBox 7"/>
          <p:cNvSpPr txBox="1"/>
          <p:nvPr/>
        </p:nvSpPr>
        <p:spPr>
          <a:xfrm>
            <a:off x="1733084" y="1496270"/>
            <a:ext cx="312088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/>
            <a:r>
              <a:t>Diffusion approximation</a:t>
            </a:r>
          </a:p>
        </p:txBody>
      </p:sp>
      <p:sp>
        <p:nvSpPr>
          <p:cNvPr id="142" name="TextBox 7"/>
          <p:cNvSpPr txBox="1"/>
          <p:nvPr/>
        </p:nvSpPr>
        <p:spPr>
          <a:xfrm>
            <a:off x="7719379" y="1496270"/>
            <a:ext cx="239857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latin typeface="Century"/>
                <a:ea typeface="Century"/>
                <a:cs typeface="Century"/>
                <a:sym typeface="Century"/>
              </a:defRPr>
            </a:pPr>
            <a:r>
              <a:t>SP</a:t>
            </a:r>
            <a:r>
              <a:rPr baseline="-5999"/>
              <a:t>3</a:t>
            </a:r>
            <a:r>
              <a:t> approximation</a:t>
            </a:r>
          </a:p>
        </p:txBody>
      </p:sp>
      <p:sp>
        <p:nvSpPr>
          <p:cNvPr id="143" name="Уравнение"/>
          <p:cNvSpPr txBox="1"/>
          <p:nvPr/>
        </p:nvSpPr>
        <p:spPr>
          <a:xfrm>
            <a:off x="1892516" y="3830441"/>
            <a:ext cx="3873474" cy="3352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m:rPr>
                      <m:sty m:val="b"/>
                    </m:rP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β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m:rPr>
                      <m:sty m:val="b"/>
                    </m:rP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m:rPr>
                      <m:sty m:val="b"/>
                    </m:rP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e>
                    <m:sup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m:rPr>
                      <m:sty m:val="b"/>
                    </m:rP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</m:oMath>
              </m:oMathPara>
            </a14:m>
            <a:endParaRPr sz="2500"/>
          </a:p>
        </p:txBody>
      </p:sp>
      <p:sp>
        <p:nvSpPr>
          <p:cNvPr id="144" name="Уравнение"/>
          <p:cNvSpPr txBox="1"/>
          <p:nvPr/>
        </p:nvSpPr>
        <p:spPr>
          <a:xfrm>
            <a:off x="2786776" y="4516436"/>
            <a:ext cx="2084954" cy="33526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Λ</m:t>
                  </m:r>
                  <m:r>
                    <m:rPr>
                      <m:sty m:val="b"/>
                    </m:rP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Q</m:t>
                  </m:r>
                  <m:r>
                    <m:rPr>
                      <m:sty m:val="b"/>
                    </m:rP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e>
                    <m:sup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m:rPr>
                      <m:sty m:val="b"/>
                    </m:rP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</m:oMath>
              </m:oMathPara>
            </a14:m>
            <a:endParaRPr sz="2500"/>
          </a:p>
        </p:txBody>
      </p:sp>
      <p:sp>
        <p:nvSpPr>
          <p:cNvPr id="145" name="Уравнение"/>
          <p:cNvSpPr txBox="1"/>
          <p:nvPr/>
        </p:nvSpPr>
        <p:spPr>
          <a:xfrm>
            <a:off x="8158551" y="2590374"/>
            <a:ext cx="1852632" cy="37726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φ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e>
                    <m:sup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φ</m:t>
                  </m:r>
                </m:oMath>
              </m:oMathPara>
            </a14:m>
            <a:endParaRPr sz="2800"/>
          </a:p>
        </p:txBody>
      </p:sp>
      <p:sp>
        <p:nvSpPr>
          <p:cNvPr id="146" name="Уравнение"/>
          <p:cNvSpPr txBox="1"/>
          <p:nvPr/>
        </p:nvSpPr>
        <p:spPr>
          <a:xfrm>
            <a:off x="217770" y="6040140"/>
            <a:ext cx="11756460" cy="65634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φ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sSub>
                    <m:e>
                      <m:r>
                        <m:rPr>
                          <m:sty m:val="b"/>
                        </m:rP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m:rPr>
                          <m:sty m:val="b"/>
                        </m:rP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m:rPr>
                          <m:sty m:val="b"/>
                        </m:rP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m:rPr>
                          <m:sty m:val="b"/>
                        </m:rP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ctrlPr>
                            <a:rPr xmlns:a="http://schemas.openxmlformats.org/drawingml/2006/main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xmlns:a="http://schemas.openxmlformats.org/drawingml/2006/main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e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</m:m>
                    </m:e>
                  </m:d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ctrlPr>
                            <a:rPr xmlns:a="http://schemas.openxmlformats.org/drawingml/2006/main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a:rPr xmlns:a="http://schemas.openxmlformats.org/drawingml/2006/main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e>
                            <m:r>
                              <a:rPr xmlns:a="http://schemas.openxmlformats.org/drawingml/2006/main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xmlns:a="http://schemas.openxmlformats.org/drawingml/2006/main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xmlns:a="http://schemas.openxmlformats.org/drawingml/2006/main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e>
                            <m:r>
                              <a:rPr xmlns:a="http://schemas.openxmlformats.org/drawingml/2006/main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xmlns:a="http://schemas.openxmlformats.org/drawingml/2006/main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</m:mr>
                      </m:m>
                    </m:e>
                  </m:d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eqArr>
                        <m:eqArrPr>
                          <m:ctrlPr>
                            <a:rPr xmlns:a="http://schemas.openxmlformats.org/drawingml/2006/main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xmlns:a="http://schemas.openxmlformats.org/drawingml/2006/main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e>
                          <m:r>
                            <a:rPr xmlns:a="http://schemas.openxmlformats.org/drawingml/2006/main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</m:eqArr>
                    </m:e>
                  </m:d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ctrlPr>
                            <a:rPr xmlns:a="http://schemas.openxmlformats.org/drawingml/2006/main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a:rPr xmlns:a="http://schemas.openxmlformats.org/drawingml/2006/main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e>
                            <m:r>
                              <a:rPr xmlns:a="http://schemas.openxmlformats.org/drawingml/2006/main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xmlns:a="http://schemas.openxmlformats.org/drawingml/2006/main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</m:mr>
                      </m:m>
                    </m:e>
                  </m:d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W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ctrlPr>
                            <a:rPr xmlns:a="http://schemas.openxmlformats.org/drawingml/2006/main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a:rPr xmlns:a="http://schemas.openxmlformats.org/drawingml/2006/main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e>
                            <m:r>
                              <a:rPr xmlns:a="http://schemas.openxmlformats.org/drawingml/2006/main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xmlns:a="http://schemas.openxmlformats.org/drawingml/2006/main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xmlns:a="http://schemas.openxmlformats.org/drawingml/2006/main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e>
                            <m:r>
                              <a:rPr xmlns:a="http://schemas.openxmlformats.org/drawingml/2006/main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xmlns:a="http://schemas.openxmlformats.org/drawingml/2006/main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 sz="2100"/>
          </a:p>
        </p:txBody>
      </p:sp>
      <p:sp>
        <p:nvSpPr>
          <p:cNvPr id="147" name="Уравнение"/>
          <p:cNvSpPr txBox="1"/>
          <p:nvPr/>
        </p:nvSpPr>
        <p:spPr>
          <a:xfrm>
            <a:off x="6924634" y="3830441"/>
            <a:ext cx="4130522" cy="3352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φ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β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φ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m:rPr>
                      <m:sty m:val="b"/>
                    </m:rP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e>
                    <m:sup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W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φ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</m:oMath>
              </m:oMathPara>
            </a14:m>
            <a:endParaRPr sz="2500"/>
          </a:p>
        </p:txBody>
      </p:sp>
      <p:sp>
        <p:nvSpPr>
          <p:cNvPr id="148" name="Уравнение"/>
          <p:cNvSpPr txBox="1"/>
          <p:nvPr/>
        </p:nvSpPr>
        <p:spPr>
          <a:xfrm>
            <a:off x="7880239" y="4503025"/>
            <a:ext cx="2409256" cy="36209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Λ</m:t>
                  </m:r>
                  <m:r>
                    <m:rPr>
                      <m:sty m:val="b"/>
                    </m:rP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φ</m:t>
                  </m:r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e>
                    <m:sup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m:rPr>
                      <m:sty m:val="b"/>
                    </m:rP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</m:oMath>
              </m:oMathPara>
            </a14:m>
            <a:endParaRPr sz="27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Заголовок 1"/>
          <p:cNvSpPr txBox="1"/>
          <p:nvPr>
            <p:ph type="title"/>
          </p:nvPr>
        </p:nvSpPr>
        <p:spPr>
          <a:xfrm>
            <a:off x="838200" y="365125"/>
            <a:ext cx="10515600" cy="697558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/>
            <a:r>
              <a:t>Software</a:t>
            </a:r>
          </a:p>
        </p:txBody>
      </p:sp>
      <p:pic>
        <p:nvPicPr>
          <p:cNvPr id="151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2180" y="1828236"/>
            <a:ext cx="3197527" cy="17310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Рисунок 7" descr="Рисунок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72180" y="4324865"/>
            <a:ext cx="4347044" cy="1510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Рисунок 8" descr="Рисунок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31658" y="4460314"/>
            <a:ext cx="4735413" cy="1374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Рисунок 9" descr="Рисунок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31658" y="2139571"/>
            <a:ext cx="4356630" cy="128325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Номер слайда"/>
          <p:cNvSpPr txBox="1"/>
          <p:nvPr>
            <p:ph type="sldNum" sz="quarter" idx="2"/>
          </p:nvPr>
        </p:nvSpPr>
        <p:spPr>
          <a:xfrm>
            <a:off x="11169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Заголовок 1"/>
          <p:cNvSpPr txBox="1"/>
          <p:nvPr>
            <p:ph type="title"/>
          </p:nvPr>
        </p:nvSpPr>
        <p:spPr>
          <a:xfrm>
            <a:off x="838200" y="365125"/>
            <a:ext cx="10515600" cy="685200"/>
          </a:xfrm>
          <a:prstGeom prst="rect">
            <a:avLst/>
          </a:prstGeom>
        </p:spPr>
        <p:txBody>
          <a:bodyPr/>
          <a:lstStyle>
            <a:lvl1pPr algn="ctr" defTabSz="896111">
              <a:defRPr sz="3920"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/>
            <a:r>
              <a:t>IAEA-2D with reflector</a:t>
            </a:r>
          </a:p>
        </p:txBody>
      </p:sp>
      <p:sp>
        <p:nvSpPr>
          <p:cNvPr id="158" name="TextBox 4"/>
          <p:cNvSpPr txBox="1"/>
          <p:nvPr/>
        </p:nvSpPr>
        <p:spPr>
          <a:xfrm>
            <a:off x="6865842" y="1910080"/>
            <a:ext cx="5207093" cy="303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entury"/>
                <a:ea typeface="Century"/>
                <a:cs typeface="Century"/>
                <a:sym typeface="Century"/>
              </a:defRPr>
            </a:pPr>
            <a:r>
              <a:t>2 groups of </a:t>
            </a: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instantaneous</a:t>
            </a:r>
            <a:r>
              <a:rPr>
                <a:solidFill>
                  <a:srgbClr val="FF0000"/>
                </a:solidFill>
              </a:rPr>
              <a:t> </a:t>
            </a:r>
            <a:r>
              <a:t>(G=2) </a:t>
            </a:r>
            <a:r>
              <a:t>and </a:t>
            </a:r>
          </a:p>
          <a:p>
            <a:pPr>
              <a:defRPr sz="2400">
                <a:latin typeface="Century"/>
                <a:ea typeface="Century"/>
                <a:cs typeface="Century"/>
                <a:sym typeface="Century"/>
              </a:defRPr>
            </a:pPr>
            <a:r>
              <a:t>1 group of </a:t>
            </a: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delayed</a:t>
            </a:r>
            <a:r>
              <a:t> (M=1) neutrons</a:t>
            </a:r>
          </a:p>
          <a:p>
            <a:pPr>
              <a:defRPr sz="2400">
                <a:latin typeface="Century"/>
                <a:ea typeface="Century"/>
                <a:cs typeface="Century"/>
                <a:sym typeface="Century"/>
              </a:defRPr>
            </a:pPr>
          </a:p>
          <a:p>
            <a:pPr>
              <a:defRPr sz="2400">
                <a:latin typeface="Century"/>
                <a:ea typeface="Century"/>
                <a:cs typeface="Century"/>
                <a:sym typeface="Century"/>
              </a:defRPr>
            </a:pP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Lambda</a:t>
            </a:r>
            <a:r>
              <a:t>- and </a:t>
            </a: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alpha</a:t>
            </a:r>
            <a:r>
              <a:t>- spectral problems</a:t>
            </a:r>
          </a:p>
          <a:p>
            <a:pPr>
              <a:defRPr sz="2400">
                <a:latin typeface="Century"/>
                <a:ea typeface="Century"/>
                <a:cs typeface="Century"/>
                <a:sym typeface="Century"/>
              </a:defRPr>
            </a:pPr>
          </a:p>
          <a:p>
            <a:pPr>
              <a:defRPr sz="2400">
                <a:latin typeface="Century"/>
                <a:ea typeface="Century"/>
                <a:cs typeface="Century"/>
                <a:sym typeface="Century"/>
              </a:defRPr>
            </a:pP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Varied</a:t>
            </a:r>
            <a:r>
              <a:t>: </a:t>
            </a:r>
          </a:p>
          <a:p>
            <a:pPr>
              <a:defRPr sz="2400">
                <a:latin typeface="Century"/>
                <a:ea typeface="Century"/>
                <a:cs typeface="Century"/>
                <a:sym typeface="Century"/>
              </a:defRPr>
            </a:pPr>
            <a:r>
              <a:t>n</a:t>
            </a:r>
            <a:r>
              <a:t> - number of triangles per assembly</a:t>
            </a:r>
          </a:p>
          <a:p>
            <a:pPr>
              <a:defRPr sz="2400">
                <a:latin typeface="Century"/>
                <a:ea typeface="Century"/>
                <a:cs typeface="Century"/>
                <a:sym typeface="Century"/>
              </a:defRPr>
            </a:pPr>
            <a:r>
              <a:t>p - order of finite element</a:t>
            </a:r>
          </a:p>
        </p:txBody>
      </p:sp>
      <p:sp>
        <p:nvSpPr>
          <p:cNvPr id="159" name="Номер слайда"/>
          <p:cNvSpPr txBox="1"/>
          <p:nvPr>
            <p:ph type="sldNum" sz="quarter" idx="2"/>
          </p:nvPr>
        </p:nvSpPr>
        <p:spPr>
          <a:xfrm>
            <a:off x="11169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0" name="iaea_reflector.png" descr="iaea_reflecto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865" y="1336904"/>
            <a:ext cx="5770516" cy="51115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Номер слайда"/>
          <p:cNvSpPr txBox="1"/>
          <p:nvPr>
            <p:ph type="sldNum" sz="quarter" idx="2"/>
          </p:nvPr>
        </p:nvSpPr>
        <p:spPr>
          <a:xfrm>
            <a:off x="11169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3" name="Заголовок 1"/>
          <p:cNvSpPr txBox="1"/>
          <p:nvPr/>
        </p:nvSpPr>
        <p:spPr>
          <a:xfrm>
            <a:off x="838200" y="365125"/>
            <a:ext cx="10515600" cy="697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>
              <a:lnSpc>
                <a:spcPct val="90000"/>
              </a:lnSpc>
              <a:defRPr sz="4000">
                <a:latin typeface="Century"/>
                <a:ea typeface="Century"/>
                <a:cs typeface="Century"/>
                <a:sym typeface="Century"/>
              </a:defRPr>
            </a:pPr>
            <a:r>
              <a:t>Solution of </a:t>
            </a: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lambda</a:t>
            </a:r>
            <a:r>
              <a:t> modes spectral problem</a:t>
            </a:r>
          </a:p>
        </p:txBody>
      </p:sp>
      <p:sp>
        <p:nvSpPr>
          <p:cNvPr id="164" name="TextBox 7"/>
          <p:cNvSpPr txBox="1"/>
          <p:nvPr/>
        </p:nvSpPr>
        <p:spPr>
          <a:xfrm>
            <a:off x="3538036" y="1199691"/>
            <a:ext cx="511592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/>
            <a:r>
              <a:t>Table: The effective multiplication factor</a:t>
            </a:r>
          </a:p>
        </p:txBody>
      </p:sp>
      <p:pic>
        <p:nvPicPr>
          <p:cNvPr id="165" name="iaea2d_lambda.png" descr="iaea2d_lambd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5050" y="1796440"/>
            <a:ext cx="10121900" cy="4152901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TextBox 7"/>
          <p:cNvSpPr txBox="1"/>
          <p:nvPr/>
        </p:nvSpPr>
        <p:spPr>
          <a:xfrm>
            <a:off x="887184" y="6203355"/>
            <a:ext cx="1041763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latin typeface="Century"/>
                <a:ea typeface="Century"/>
                <a:cs typeface="Century"/>
                <a:sym typeface="Century"/>
              </a:defRPr>
            </a:pPr>
            <a:r>
              <a:t>Ref: MCNP4C code (Bahabadi M.H. at el 2016 Annals of Nuclear Energy </a:t>
            </a:r>
            <a:r>
              <a:rPr b="1"/>
              <a:t>98</a:t>
            </a:r>
            <a:r>
              <a:t> 74-80)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