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4"/>
  </p:notesMasterIdLst>
  <p:handoutMasterIdLst>
    <p:handoutMasterId r:id="rId25"/>
  </p:handoutMasterIdLst>
  <p:sldIdLst>
    <p:sldId id="281" r:id="rId2"/>
    <p:sldId id="263" r:id="rId3"/>
    <p:sldId id="261" r:id="rId4"/>
    <p:sldId id="265" r:id="rId5"/>
    <p:sldId id="270" r:id="rId6"/>
    <p:sldId id="267" r:id="rId7"/>
    <p:sldId id="282" r:id="rId8"/>
    <p:sldId id="256" r:id="rId9"/>
    <p:sldId id="257" r:id="rId10"/>
    <p:sldId id="258" r:id="rId11"/>
    <p:sldId id="259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B11CB51-9EE4-E043-8FD7-068C9C8E7611}">
          <p14:sldIdLst>
            <p14:sldId id="281"/>
          </p14:sldIdLst>
        </p14:section>
        <p14:section name="Introduction" id="{47801EAC-833A-474C-AE17-2AC7335E8B93}">
          <p14:sldIdLst>
            <p14:sldId id="263"/>
            <p14:sldId id="261"/>
            <p14:sldId id="265"/>
          </p14:sldIdLst>
        </p14:section>
        <p14:section name="Time step control" id="{8F891499-2248-F648-AF69-87BCE7486688}">
          <p14:sldIdLst>
            <p14:sldId id="270"/>
            <p14:sldId id="267"/>
            <p14:sldId id="282"/>
          </p14:sldIdLst>
        </p14:section>
        <p14:section name="Algorithm" id="{DF0FF79C-31D1-0C46-A82F-88486D78B686}">
          <p14:sldIdLst>
            <p14:sldId id="256"/>
            <p14:sldId id="257"/>
            <p14:sldId id="258"/>
            <p14:sldId id="259"/>
          </p14:sldIdLst>
        </p14:section>
        <p14:section name="Neutron diffusion" id="{162E714C-B99F-8547-84BF-69D34907B39B}">
          <p14:sldIdLst>
            <p14:sldId id="269"/>
            <p14:sldId id="271"/>
          </p14:sldIdLst>
        </p14:section>
        <p14:section name="Benchmark" id="{089FA3FE-BA41-374C-80E4-46315DD00C38}">
          <p14:sldIdLst>
            <p14:sldId id="272"/>
            <p14:sldId id="273"/>
            <p14:sldId id="274"/>
          </p14:sldIdLst>
        </p14:section>
        <p14:section name="Results" id="{9EE4087A-CE2E-3B40-B5F5-15B599F76787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0"/>
  </p:normalViewPr>
  <p:slideViewPr>
    <p:cSldViewPr snapToGrid="0" snapToObjects="1">
      <p:cViewPr>
        <p:scale>
          <a:sx n="103" d="100"/>
          <a:sy n="103" d="100"/>
        </p:scale>
        <p:origin x="896" y="5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326CF-E268-8348-A23F-2FA761D9B2CC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A9D5-431B-A74F-BD52-F0C1D1088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6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DC4C-D412-F247-94C0-B75CFB9D7C45}" type="datetimeFigureOut">
              <a:rPr lang="ru-RU" smtClean="0"/>
              <a:t>14.08.2018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48B41-AF84-2F43-A3FD-35DD7E9A7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8B41-AF84-2F43-A3FD-35DD7E9A7B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4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8B41-AF84-2F43-A3FD-35DD7E9A7B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7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8B41-AF84-2F43-A3FD-35DD7E9A7B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8B41-AF84-2F43-A3FD-35DD7E9A7B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9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8B41-AF84-2F43-A3FD-35DD7E9A7B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1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8B41-AF84-2F43-A3FD-35DD7E9A7B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2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8B41-AF84-2F43-A3FD-35DD7E9A7BA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B712-6248-CC41-9010-E85F856C9789}" type="datetime1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1912-87CB-EF4C-895C-178D0D570174}" type="datetime1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6378-EF08-424F-89F5-E6054527B7E8}" type="datetime1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BBD0-E02F-F54C-9D5D-05E46B7441FA}" type="datetime1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6E6-BF4D-AA4E-AD8F-A7159F20602D}" type="datetime1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E9A5-B62C-4D48-B2EE-5FFAF64C23EB}" type="datetime1">
              <a:rPr lang="ru-RU" smtClean="0"/>
              <a:t>14.08.2018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D840-DE61-8444-B6F5-B76FE71DB84D}" type="datetime1">
              <a:rPr lang="ru-RU" smtClean="0"/>
              <a:t>14.08.2018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EDAE-0AA9-E249-8512-1BA5A5EB84F3}" type="datetime1">
              <a:rPr lang="ru-RU" smtClean="0"/>
              <a:t>14.08.2018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E423-836D-F046-A2BF-B336CB5F3D07}" type="datetime1">
              <a:rPr lang="ru-RU" smtClean="0"/>
              <a:t>14.08.2018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8C62-2DFE-7F4A-AE41-8F3D08621C0A}" type="datetime1">
              <a:rPr lang="ru-RU" smtClean="0"/>
              <a:t>14.08.2018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3B45-0EFA-BF4D-923C-355452DC8A0A}" type="datetime1">
              <a:rPr lang="ru-RU" smtClean="0"/>
              <a:t>14.08.2018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5011-87C5-1E40-888A-4F54BA93B8CD}" type="datetime1">
              <a:rPr lang="ru-RU" smtClean="0"/>
              <a:t>14.08.2018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1D50-D31E-FC43-8C00-EACAE497F1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3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9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89684"/>
            <a:ext cx="12192000" cy="187822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Automatic </a:t>
            </a:r>
            <a:r>
              <a:rPr lang="en-US" sz="4000" dirty="0">
                <a:latin typeface="Century" charset="0"/>
                <a:ea typeface="Century" charset="0"/>
                <a:cs typeface="Century" charset="0"/>
              </a:rPr>
              <a:t>Time Step Selection </a:t>
            </a:r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for Numerical Solution of </a:t>
            </a:r>
            <a:r>
              <a:rPr lang="en-US" sz="4000" dirty="0">
                <a:latin typeface="Century" charset="0"/>
                <a:ea typeface="Century" charset="0"/>
                <a:cs typeface="Century" charset="0"/>
              </a:rPr>
              <a:t>Neutron </a:t>
            </a:r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Diffusion Problems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958628"/>
            <a:ext cx="12192000" cy="53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dirty="0" smtClean="0">
                <a:latin typeface="Century" charset="0"/>
                <a:ea typeface="Century" charset="0"/>
                <a:cs typeface="Century" charset="0"/>
              </a:rPr>
              <a:t>Petr Vabishchevich</a:t>
            </a:r>
            <a:r>
              <a:rPr lang="cs-CZ" baseline="30000" dirty="0" smtClean="0">
                <a:latin typeface="Century" charset="0"/>
                <a:ea typeface="Century" charset="0"/>
                <a:cs typeface="Century" charset="0"/>
              </a:rPr>
              <a:t>1,2</a:t>
            </a:r>
            <a:r>
              <a:rPr lang="cs-CZ" dirty="0">
                <a:latin typeface="Century" charset="0"/>
                <a:ea typeface="Century" charset="0"/>
                <a:cs typeface="Century" charset="0"/>
              </a:rPr>
              <a:t>  </a:t>
            </a:r>
            <a:r>
              <a:rPr lang="cs-CZ" dirty="0" smtClean="0">
                <a:latin typeface="Century" charset="0"/>
                <a:ea typeface="Century" charset="0"/>
                <a:cs typeface="Century" charset="0"/>
              </a:rPr>
              <a:t>      </a:t>
            </a:r>
            <a:r>
              <a:rPr lang="cs-CZ" u="sng" dirty="0" smtClean="0">
                <a:latin typeface="Century" charset="0"/>
                <a:ea typeface="Century" charset="0"/>
                <a:cs typeface="Century" charset="0"/>
              </a:rPr>
              <a:t>Aleksandr Vasilev</a:t>
            </a:r>
            <a:r>
              <a:rPr lang="cs-CZ" u="sng" baseline="30000" dirty="0" smtClean="0">
                <a:latin typeface="Century" charset="0"/>
                <a:ea typeface="Century" charset="0"/>
                <a:cs typeface="Century" charset="0"/>
              </a:rPr>
              <a:t>1,2</a:t>
            </a:r>
          </a:p>
          <a:p>
            <a:pPr marL="0" indent="0" algn="ctr">
              <a:buNone/>
            </a:pPr>
            <a:endParaRPr lang="cs-CZ" baseline="30000" dirty="0">
              <a:latin typeface="Century" charset="0"/>
              <a:ea typeface="Century" charset="0"/>
              <a:cs typeface="Century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60535"/>
            <a:ext cx="12192000" cy="63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2200" dirty="0" smtClean="0">
                <a:latin typeface="Century" charset="0"/>
                <a:ea typeface="Century" charset="0"/>
                <a:cs typeface="Century" charset="0"/>
              </a:rPr>
              <a:t>II International </a:t>
            </a:r>
            <a:r>
              <a:rPr lang="cs-CZ" sz="2200" dirty="0" err="1" smtClean="0">
                <a:latin typeface="Century" charset="0"/>
                <a:ea typeface="Century" charset="0"/>
                <a:cs typeface="Century" charset="0"/>
              </a:rPr>
              <a:t>conference</a:t>
            </a:r>
            <a:endParaRPr lang="cs-CZ" sz="2200" dirty="0" smtClean="0">
              <a:latin typeface="Century" charset="0"/>
              <a:ea typeface="Century" charset="0"/>
              <a:cs typeface="Century" charset="0"/>
            </a:endParaRPr>
          </a:p>
          <a:p>
            <a:pPr algn="ctr"/>
            <a:r>
              <a:rPr lang="cs-CZ" sz="2200" dirty="0" err="1" smtClean="0">
                <a:latin typeface="Century" charset="0"/>
                <a:ea typeface="Century" charset="0"/>
                <a:cs typeface="Century" charset="0"/>
              </a:rPr>
              <a:t>Multiscale</a:t>
            </a:r>
            <a:r>
              <a:rPr lang="cs-CZ" sz="22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cs-CZ" sz="2200" dirty="0" err="1" smtClean="0">
                <a:latin typeface="Century" charset="0"/>
                <a:ea typeface="Century" charset="0"/>
                <a:cs typeface="Century" charset="0"/>
              </a:rPr>
              <a:t>methods</a:t>
            </a:r>
            <a:r>
              <a:rPr lang="cs-CZ" sz="2200" dirty="0" smtClean="0">
                <a:latin typeface="Century" charset="0"/>
                <a:ea typeface="Century" charset="0"/>
                <a:cs typeface="Century" charset="0"/>
              </a:rPr>
              <a:t> and </a:t>
            </a:r>
            <a:r>
              <a:rPr lang="cs-CZ" sz="2200" dirty="0" err="1" smtClean="0">
                <a:latin typeface="Century" charset="0"/>
                <a:ea typeface="Century" charset="0"/>
                <a:cs typeface="Century" charset="0"/>
              </a:rPr>
              <a:t>Large-scale</a:t>
            </a:r>
            <a:r>
              <a:rPr lang="cs-CZ" sz="22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cs-CZ" sz="2200" dirty="0" err="1" smtClean="0">
                <a:latin typeface="Century" charset="0"/>
                <a:ea typeface="Century" charset="0"/>
                <a:cs typeface="Century" charset="0"/>
              </a:rPr>
              <a:t>Scientific</a:t>
            </a:r>
            <a:r>
              <a:rPr lang="cs-CZ" sz="22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cs-CZ" sz="2200" dirty="0" err="1" smtClean="0">
                <a:latin typeface="Century" charset="0"/>
                <a:ea typeface="Century" charset="0"/>
                <a:cs typeface="Century" charset="0"/>
              </a:rPr>
              <a:t>Computing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806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aseline="30000" dirty="0"/>
              <a:t>1</a:t>
            </a:r>
            <a:r>
              <a:rPr lang="cs-CZ" dirty="0">
                <a:latin typeface="Century" charset="0"/>
                <a:ea typeface="Century" charset="0"/>
                <a:cs typeface="Century" charset="0"/>
              </a:rPr>
              <a:t>Nuclear </a:t>
            </a:r>
            <a:r>
              <a:rPr lang="cs-CZ" dirty="0" err="1">
                <a:latin typeface="Century" charset="0"/>
                <a:ea typeface="Century" charset="0"/>
                <a:cs typeface="Century" charset="0"/>
              </a:rPr>
              <a:t>Safety</a:t>
            </a:r>
            <a:r>
              <a:rPr lang="cs-CZ" dirty="0">
                <a:latin typeface="Century" charset="0"/>
                <a:ea typeface="Century" charset="0"/>
                <a:cs typeface="Century" charset="0"/>
              </a:rPr>
              <a:t> Institute, </a:t>
            </a:r>
            <a:r>
              <a:rPr lang="cs-CZ" dirty="0" err="1">
                <a:latin typeface="Century" charset="0"/>
                <a:ea typeface="Century" charset="0"/>
                <a:cs typeface="Century" charset="0"/>
              </a:rPr>
              <a:t>Russian</a:t>
            </a:r>
            <a:r>
              <a:rPr lang="cs-CZ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cs-CZ" dirty="0" err="1">
                <a:latin typeface="Century" charset="0"/>
                <a:ea typeface="Century" charset="0"/>
                <a:cs typeface="Century" charset="0"/>
              </a:rPr>
              <a:t>Academy</a:t>
            </a:r>
            <a:r>
              <a:rPr lang="cs-CZ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cs-CZ" dirty="0" err="1">
                <a:latin typeface="Century" charset="0"/>
                <a:ea typeface="Century" charset="0"/>
                <a:cs typeface="Century" charset="0"/>
              </a:rPr>
              <a:t>of</a:t>
            </a:r>
            <a:r>
              <a:rPr lang="cs-CZ" dirty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cs-CZ" dirty="0" err="1">
                <a:latin typeface="Century" charset="0"/>
                <a:ea typeface="Century" charset="0"/>
                <a:cs typeface="Century" charset="0"/>
              </a:rPr>
              <a:t>Sciences</a:t>
            </a:r>
            <a:r>
              <a:rPr lang="cs-CZ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cs-CZ" dirty="0" err="1" smtClean="0">
                <a:latin typeface="Century" charset="0"/>
                <a:ea typeface="Century" charset="0"/>
                <a:cs typeface="Century" charset="0"/>
              </a:rPr>
              <a:t>Moscow</a:t>
            </a:r>
            <a:endParaRPr lang="cs-CZ" dirty="0">
              <a:latin typeface="Century" charset="0"/>
              <a:ea typeface="Century" charset="0"/>
              <a:cs typeface="Century" charset="0"/>
            </a:endParaRPr>
          </a:p>
          <a:p>
            <a:pPr algn="ctr"/>
            <a:r>
              <a:rPr lang="cs-CZ" baseline="30000" dirty="0">
                <a:latin typeface="Century" charset="0"/>
                <a:ea typeface="Century" charset="0"/>
                <a:cs typeface="Century" charset="0"/>
              </a:rPr>
              <a:t>2</a:t>
            </a:r>
            <a:r>
              <a:rPr lang="cs-CZ" dirty="0">
                <a:latin typeface="Century" charset="0"/>
                <a:ea typeface="Century" charset="0"/>
                <a:cs typeface="Century" charset="0"/>
              </a:rPr>
              <a:t>North-Eastern </a:t>
            </a:r>
            <a:r>
              <a:rPr lang="cs-CZ" dirty="0" err="1">
                <a:latin typeface="Century" charset="0"/>
                <a:ea typeface="Century" charset="0"/>
                <a:cs typeface="Century" charset="0"/>
              </a:rPr>
              <a:t>Federal</a:t>
            </a:r>
            <a:r>
              <a:rPr lang="cs-CZ" dirty="0">
                <a:latin typeface="Century" charset="0"/>
                <a:ea typeface="Century" charset="0"/>
                <a:cs typeface="Century" charset="0"/>
              </a:rPr>
              <a:t> University, </a:t>
            </a:r>
            <a:r>
              <a:rPr lang="cs-CZ" dirty="0" err="1" smtClean="0">
                <a:latin typeface="Century" charset="0"/>
                <a:ea typeface="Century" charset="0"/>
                <a:cs typeface="Century" charset="0"/>
              </a:rPr>
              <a:t>Yakutsk</a:t>
            </a:r>
            <a:endParaRPr lang="cs-CZ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1773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entury" charset="0"/>
                <a:ea typeface="Century" charset="0"/>
                <a:cs typeface="Century" charset="0"/>
              </a:rPr>
              <a:t>2018, August</a:t>
            </a:r>
            <a:r>
              <a:rPr lang="ru-RU" dirty="0">
                <a:latin typeface="Century" charset="0"/>
                <a:ea typeface="Century" charset="0"/>
                <a:cs typeface="Century" charset="0"/>
              </a:rPr>
              <a:t> 15-17</a:t>
            </a:r>
            <a:r>
              <a:rPr lang="en-US" dirty="0">
                <a:latin typeface="Century" charset="0"/>
                <a:ea typeface="Century" charset="0"/>
                <a:cs typeface="Century" charset="0"/>
              </a:rPr>
              <a:t>,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Moscow</a:t>
            </a:r>
            <a:endParaRPr lang="cs-CZ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3092115" y="3344779"/>
            <a:ext cx="557062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814484" y="3254779"/>
            <a:ext cx="180000" cy="180000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856622" y="32547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кругленная соединительная линия 16"/>
          <p:cNvCxnSpPr>
            <a:stCxn id="11" idx="0"/>
            <a:endCxn id="12" idx="0"/>
          </p:cNvCxnSpPr>
          <p:nvPr/>
        </p:nvCxnSpPr>
        <p:spPr>
          <a:xfrm rot="5400000" flipH="1" flipV="1">
            <a:off x="5925553" y="1233710"/>
            <a:ext cx="12700" cy="4042138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33604" y="3428430"/>
                <a:ext cx="493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04" y="3428430"/>
                <a:ext cx="49346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47658" y="2562200"/>
                <a:ext cx="7546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 dirty="0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</m:acc>
                        </m:e>
                        <m:sup>
                          <m:r>
                            <a:rPr lang="en-US" sz="2000" b="0" i="1" dirty="0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658" y="2562200"/>
                <a:ext cx="75463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84370" y="3459208"/>
                <a:ext cx="71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370" y="3459208"/>
                <a:ext cx="71974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111067" y="2975447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Explicit scheme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897" y="390607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Implicit scheme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3" name="Скругленная соединительная линия 2"/>
          <p:cNvCxnSpPr>
            <a:stCxn id="12" idx="6"/>
          </p:cNvCxnSpPr>
          <p:nvPr/>
        </p:nvCxnSpPr>
        <p:spPr>
          <a:xfrm>
            <a:off x="8036622" y="3344779"/>
            <a:ext cx="481973" cy="1491916"/>
          </a:xfrm>
          <a:prstGeom prst="curved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58798" y="4836694"/>
                <a:ext cx="749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ru-RU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98" y="4836694"/>
                <a:ext cx="74956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Скругленная соединительная линия 3"/>
          <p:cNvCxnSpPr>
            <a:stCxn id="5" idx="2"/>
            <a:endCxn id="25" idx="2"/>
          </p:cNvCxnSpPr>
          <p:nvPr/>
        </p:nvCxnSpPr>
        <p:spPr>
          <a:xfrm rot="5400000">
            <a:off x="7205503" y="3877949"/>
            <a:ext cx="12700" cy="2656154"/>
          </a:xfrm>
          <a:prstGeom prst="curvedConnector3">
            <a:avLst>
              <a:gd name="adj1" fmla="val 180000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99671" y="5498770"/>
                <a:ext cx="142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ru-RU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ru-RU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ru-RU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71" y="5498770"/>
                <a:ext cx="142436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28805" y="4836694"/>
                <a:ext cx="697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05" y="4836694"/>
                <a:ext cx="69724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/>
          <p:cNvSpPr/>
          <p:nvPr/>
        </p:nvSpPr>
        <p:spPr>
          <a:xfrm>
            <a:off x="4671878" y="217743"/>
            <a:ext cx="27061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Algorithm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908362" y="925629"/>
                <a:ext cx="2163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en-US" dirty="0" smtClean="0">
                    <a:latin typeface="+mj-lt"/>
                  </a:rPr>
                  <a:t>- </a:t>
                </a:r>
                <a:r>
                  <a:rPr lang="en-US" dirty="0" smtClean="0">
                    <a:latin typeface="Century" charset="0"/>
                    <a:ea typeface="Century" charset="0"/>
                    <a:cs typeface="Century" charset="0"/>
                  </a:rPr>
                  <a:t>error parameter</a:t>
                </a:r>
                <a:endParaRPr lang="ru-RU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362" y="925629"/>
                <a:ext cx="2163797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3333" r="-253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1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3092115" y="3344779"/>
            <a:ext cx="557062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814484" y="3254779"/>
            <a:ext cx="180000" cy="180000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856622" y="32547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кругленная соединительная линия 16"/>
          <p:cNvCxnSpPr>
            <a:stCxn id="11" idx="0"/>
            <a:endCxn id="12" idx="0"/>
          </p:cNvCxnSpPr>
          <p:nvPr/>
        </p:nvCxnSpPr>
        <p:spPr>
          <a:xfrm rot="5400000" flipH="1" flipV="1">
            <a:off x="5925553" y="1233710"/>
            <a:ext cx="12700" cy="4042138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33604" y="3428430"/>
                <a:ext cx="493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04" y="3428430"/>
                <a:ext cx="49346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47658" y="2562200"/>
                <a:ext cx="7546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 dirty="0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</m:acc>
                        </m:e>
                        <m:sup>
                          <m:r>
                            <a:rPr lang="en-US" sz="2000" b="0" i="1" dirty="0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658" y="2562200"/>
                <a:ext cx="75463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84370" y="3459208"/>
                <a:ext cx="71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370" y="3459208"/>
                <a:ext cx="71974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111067" y="2975447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Explicit scheme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897" y="390607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Implicit scheme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3" name="Скругленная соединительная линия 2"/>
          <p:cNvCxnSpPr>
            <a:stCxn id="12" idx="6"/>
          </p:cNvCxnSpPr>
          <p:nvPr/>
        </p:nvCxnSpPr>
        <p:spPr>
          <a:xfrm>
            <a:off x="8036622" y="3344779"/>
            <a:ext cx="481973" cy="1491916"/>
          </a:xfrm>
          <a:prstGeom prst="curved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58798" y="4836694"/>
                <a:ext cx="749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ru-RU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98" y="4836694"/>
                <a:ext cx="74956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Скругленная соединительная линия 3"/>
          <p:cNvCxnSpPr>
            <a:stCxn id="5" idx="2"/>
            <a:endCxn id="25" idx="2"/>
          </p:cNvCxnSpPr>
          <p:nvPr/>
        </p:nvCxnSpPr>
        <p:spPr>
          <a:xfrm rot="5400000">
            <a:off x="7205503" y="3877949"/>
            <a:ext cx="12700" cy="2656154"/>
          </a:xfrm>
          <a:prstGeom prst="curvedConnector3">
            <a:avLst>
              <a:gd name="adj1" fmla="val 180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99671" y="5498770"/>
                <a:ext cx="142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ru-RU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ru-RU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ru-RU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71" y="5498770"/>
                <a:ext cx="142436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28805" y="4836694"/>
                <a:ext cx="697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05" y="4836694"/>
                <a:ext cx="69724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566056" y="436563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Implicit scheme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71" name="Скругленная соединительная линия 70"/>
          <p:cNvCxnSpPr>
            <a:stCxn id="145" idx="3"/>
          </p:cNvCxnSpPr>
          <p:nvPr/>
        </p:nvCxnSpPr>
        <p:spPr>
          <a:xfrm flipV="1">
            <a:off x="7275946" y="3797760"/>
            <a:ext cx="627651" cy="668351"/>
          </a:xfrm>
          <a:prstGeom prst="curvedConnector2">
            <a:avLst/>
          </a:prstGeom>
          <a:ln w="25400">
            <a:prstDash val="sysDot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кругленная соединительная линия 81"/>
          <p:cNvCxnSpPr/>
          <p:nvPr/>
        </p:nvCxnSpPr>
        <p:spPr>
          <a:xfrm rot="16200000" flipV="1">
            <a:off x="6582603" y="3754110"/>
            <a:ext cx="918588" cy="505414"/>
          </a:xfrm>
          <a:prstGeom prst="curvedConnector3">
            <a:avLst>
              <a:gd name="adj1" fmla="val 50000"/>
            </a:avLst>
          </a:prstGeom>
          <a:ln w="25400">
            <a:prstDash val="sysDot"/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Полилиния 144"/>
          <p:cNvSpPr/>
          <p:nvPr/>
        </p:nvSpPr>
        <p:spPr>
          <a:xfrm>
            <a:off x="3733604" y="3424295"/>
            <a:ext cx="3542342" cy="1406049"/>
          </a:xfrm>
          <a:custGeom>
            <a:avLst/>
            <a:gdLst>
              <a:gd name="connsiteX0" fmla="*/ 169555 w 3542342"/>
              <a:gd name="connsiteY0" fmla="*/ 0 h 1406049"/>
              <a:gd name="connsiteX1" fmla="*/ 184545 w 3542342"/>
              <a:gd name="connsiteY1" fmla="*/ 1154242 h 1406049"/>
              <a:gd name="connsiteX2" fmla="*/ 2050820 w 3542342"/>
              <a:gd name="connsiteY2" fmla="*/ 1401580 h 1406049"/>
              <a:gd name="connsiteX3" fmla="*/ 3542342 w 3542342"/>
              <a:gd name="connsiteY3" fmla="*/ 1041816 h 140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42" h="1406049">
                <a:moveTo>
                  <a:pt x="169555" y="0"/>
                </a:moveTo>
                <a:cubicBezTo>
                  <a:pt x="20278" y="460322"/>
                  <a:pt x="-128999" y="920645"/>
                  <a:pt x="184545" y="1154242"/>
                </a:cubicBezTo>
                <a:cubicBezTo>
                  <a:pt x="498089" y="1387839"/>
                  <a:pt x="1491187" y="1420318"/>
                  <a:pt x="2050820" y="1401580"/>
                </a:cubicBezTo>
                <a:cubicBezTo>
                  <a:pt x="2610453" y="1382842"/>
                  <a:pt x="3271270" y="1130508"/>
                  <a:pt x="3542342" y="104181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60"/>
          <p:cNvSpPr/>
          <p:nvPr/>
        </p:nvSpPr>
        <p:spPr>
          <a:xfrm>
            <a:off x="4671878" y="217743"/>
            <a:ext cx="27061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Algorithm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908362" y="925629"/>
                <a:ext cx="2525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ru-RU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362" y="925629"/>
                <a:ext cx="252543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7114729" y="4466111"/>
                <a:ext cx="719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729" y="4466111"/>
                <a:ext cx="71974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Neutron diffusion equation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34" y="1897041"/>
            <a:ext cx="6075424" cy="1556022"/>
          </a:xfrm>
        </p:spPr>
      </p:pic>
      <p:sp>
        <p:nvSpPr>
          <p:cNvPr id="6" name="TextBox 5"/>
          <p:cNvSpPr txBox="1"/>
          <p:nvPr/>
        </p:nvSpPr>
        <p:spPr>
          <a:xfrm>
            <a:off x="602219" y="3882608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Boundary condition</a:t>
            </a:r>
            <a:endParaRPr lang="ru-RU" sz="24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65" y="4270604"/>
            <a:ext cx="2346009" cy="768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219" y="1403691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D</a:t>
            </a: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iffusion approximation</a:t>
            </a:r>
            <a:endParaRPr lang="en-US" sz="24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68" y="5856488"/>
            <a:ext cx="3016756" cy="59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219" y="5038947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Initial condition</a:t>
            </a:r>
            <a:endParaRPr lang="ru-RU" sz="2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Calculated formulas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19" y="1920209"/>
            <a:ext cx="4970271" cy="554768"/>
          </a:xfrm>
        </p:spPr>
      </p:pic>
      <p:sp>
        <p:nvSpPr>
          <p:cNvPr id="5" name="TextBox 4"/>
          <p:cNvSpPr txBox="1"/>
          <p:nvPr/>
        </p:nvSpPr>
        <p:spPr>
          <a:xfrm>
            <a:off x="838200" y="1205522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The needed time step</a:t>
            </a:r>
            <a:endParaRPr lang="ru-RU" sz="24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727999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Calculated </a:t>
            </a: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formula</a:t>
            </a:r>
            <a:endParaRPr lang="ru-RU" sz="24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85" y="3471831"/>
            <a:ext cx="7132938" cy="9617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63" y="5293920"/>
            <a:ext cx="7429142" cy="771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715743"/>
                <a:ext cx="2139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entury" charset="0"/>
                        <a:cs typeface="Century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≥0:</m:t>
                    </m:r>
                  </m:oMath>
                </a14:m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 </a:t>
                </a:r>
                <a:endParaRPr lang="ru-RU" sz="24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15743"/>
                <a:ext cx="213956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571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98" y="5488721"/>
            <a:ext cx="1787971" cy="3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7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IAEA-2D benchmark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313"/>
            <a:ext cx="5735595" cy="5078392"/>
          </a:xfrm>
        </p:spPr>
      </p:pic>
      <p:sp>
        <p:nvSpPr>
          <p:cNvPr id="5" name="TextBox 4"/>
          <p:cNvSpPr txBox="1"/>
          <p:nvPr/>
        </p:nvSpPr>
        <p:spPr>
          <a:xfrm>
            <a:off x="7203989" y="2412015"/>
            <a:ext cx="4815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Without reflector</a:t>
            </a:r>
          </a:p>
          <a:p>
            <a:endParaRPr lang="en-US" sz="2400" dirty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One group of </a:t>
            </a:r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 </a:t>
            </a:r>
            <a:r>
              <a:rPr lang="en-US" sz="2400" i="1" dirty="0" smtClean="0">
                <a:solidFill>
                  <a:srgbClr val="FF0000"/>
                </a:solidFill>
                <a:latin typeface="Century" charset="0"/>
                <a:ea typeface="Century" charset="0"/>
                <a:cs typeface="Century" charset="0"/>
              </a:rPr>
              <a:t>instantaneous </a:t>
            </a:r>
          </a:p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and </a:t>
            </a:r>
            <a:r>
              <a:rPr lang="en-US" sz="2400" i="1" dirty="0" smtClean="0">
                <a:solidFill>
                  <a:srgbClr val="0070C0"/>
                </a:solidFill>
                <a:latin typeface="Century" charset="0"/>
                <a:ea typeface="Century" charset="0"/>
                <a:cs typeface="Century" charset="0"/>
              </a:rPr>
              <a:t>delayed</a:t>
            </a:r>
            <a:r>
              <a:rPr lang="en-US" sz="2400" dirty="0" smtClean="0">
                <a:solidFill>
                  <a:srgbClr val="0070C0"/>
                </a:solidFill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neutrons</a:t>
            </a:r>
          </a:p>
          <a:p>
            <a:endParaRPr lang="en-US" sz="2400" dirty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Modeling effect </a:t>
            </a:r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Century" charset="0"/>
                <a:ea typeface="Century" charset="0"/>
                <a:cs typeface="Century" charset="0"/>
              </a:rPr>
              <a:t>immersion</a:t>
            </a:r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  or</a:t>
            </a:r>
          </a:p>
          <a:p>
            <a:r>
              <a:rPr lang="en-US" sz="2400" dirty="0">
                <a:solidFill>
                  <a:srgbClr val="0070C0"/>
                </a:solidFill>
                <a:latin typeface="Century" charset="0"/>
                <a:ea typeface="Century" charset="0"/>
                <a:cs typeface="Century" charset="0"/>
              </a:rPr>
              <a:t>extraction</a:t>
            </a:r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  of control rods</a:t>
            </a:r>
          </a:p>
          <a:p>
            <a:endParaRPr lang="en-US" sz="2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19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Scenario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855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Define </a:t>
                </a:r>
                <a:r>
                  <a:rPr lang="en-US" sz="2400" dirty="0">
                    <a:latin typeface="Century" charset="0"/>
                    <a:ea typeface="Century" charset="0"/>
                    <a:cs typeface="Century" charset="0"/>
                  </a:rPr>
                  <a:t>the scenario of </a:t>
                </a:r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process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latin typeface="Century" charset="0"/>
                    <a:ea typeface="Century" charset="0"/>
                    <a:cs typeface="Century" charset="0"/>
                  </a:rPr>
                  <a:t>The spectral problem is solved (initial condition</a:t>
                </a:r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Calculation </a:t>
                </a:r>
                <a:r>
                  <a:rPr lang="en-US" sz="2400" dirty="0">
                    <a:latin typeface="Century" charset="0"/>
                    <a:ea typeface="Century" charset="0"/>
                    <a:cs typeface="Century" charset="0"/>
                  </a:rPr>
                  <a:t>for the </a:t>
                </a:r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nonstationary </a:t>
                </a:r>
                <a:r>
                  <a:rPr lang="en-US" sz="2400" dirty="0">
                    <a:latin typeface="Century" charset="0"/>
                    <a:ea typeface="Century" charset="0"/>
                    <a:cs typeface="Century" charset="0"/>
                  </a:rPr>
                  <a:t>model in the range 0 to 0.5 </a:t>
                </a:r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sec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latin typeface="Century" charset="0"/>
                    <a:ea typeface="Century" charset="0"/>
                    <a:cs typeface="Century" charset="0"/>
                  </a:rPr>
                  <a:t>At a moment of 0.1 sec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charset="0"/>
                            <a:ea typeface="Century" charset="0"/>
                            <a:cs typeface="Century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 charset="0"/>
                            <a:ea typeface="Century" charset="0"/>
                            <a:cs typeface="Century" charset="0"/>
                          </a:rPr>
                          <m:t>Σ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charset="0"/>
                            <a:ea typeface="Century" charset="0"/>
                            <a:cs typeface="Century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 for </a:t>
                </a:r>
                <a:r>
                  <a:rPr lang="en-US" sz="2400" dirty="0">
                    <a:latin typeface="Century" charset="0"/>
                    <a:ea typeface="Century" charset="0"/>
                    <a:cs typeface="Century" charset="0"/>
                  </a:rPr>
                  <a:t>the zone 3 </a:t>
                </a:r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changes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entury" charset="0"/>
                        <a:cs typeface="Century" charset="0"/>
                      </a:rPr>
                      <m:t>±</m:t>
                    </m:r>
                  </m:oMath>
                </a14:m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0.000625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8556"/>
                <a:ext cx="10515600" cy="4351338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0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Software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80" y="1828236"/>
            <a:ext cx="3197527" cy="1731074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80" y="4324865"/>
            <a:ext cx="4347044" cy="15100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58" y="4460314"/>
            <a:ext cx="4735412" cy="13745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58" y="2139572"/>
            <a:ext cx="4356630" cy="1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1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268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Nuclear power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6" y="1062682"/>
            <a:ext cx="4900333" cy="378503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94" y="1080006"/>
            <a:ext cx="4932406" cy="37677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34" y="5344032"/>
            <a:ext cx="3572532" cy="1055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4519" y="4865043"/>
            <a:ext cx="82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Nuclear power for immersion (left) and extraction (right)</a:t>
            </a:r>
            <a:endParaRPr lang="ru-RU" sz="2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268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Error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1" y="1062682"/>
            <a:ext cx="4893362" cy="378503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94" y="1079747"/>
            <a:ext cx="4932406" cy="37509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53" y="5430612"/>
            <a:ext cx="2597693" cy="5937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9728" y="4834675"/>
            <a:ext cx="6952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Error for immersion (left) and extraction (right)</a:t>
            </a:r>
            <a:endParaRPr lang="ru-RU" sz="2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268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Time step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1" y="1094489"/>
            <a:ext cx="4893362" cy="372142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32" y="1079747"/>
            <a:ext cx="4932130" cy="3750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9728" y="4834675"/>
            <a:ext cx="7709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Time steps for immersion (left) and extraction (right)</a:t>
            </a:r>
            <a:endParaRPr lang="ru-RU" sz="2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/>
            </a:r>
            <a:br>
              <a:rPr lang="en-US" dirty="0" smtClean="0">
                <a:latin typeface="Century" charset="0"/>
                <a:ea typeface="Century" charset="0"/>
                <a:cs typeface="Century" charset="0"/>
              </a:rPr>
            </a:b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Nuclear power station</a:t>
            </a:r>
            <a:br>
              <a:rPr lang="en-US" dirty="0" smtClean="0">
                <a:latin typeface="Century" charset="0"/>
                <a:ea typeface="Century" charset="0"/>
                <a:cs typeface="Century" charset="0"/>
              </a:rPr>
            </a:b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1" y="1118548"/>
            <a:ext cx="9317619" cy="5015985"/>
          </a:xfrm>
        </p:spPr>
      </p:pic>
      <p:sp>
        <p:nvSpPr>
          <p:cNvPr id="7" name="TextBox 6"/>
          <p:cNvSpPr txBox="1"/>
          <p:nvPr/>
        </p:nvSpPr>
        <p:spPr>
          <a:xfrm>
            <a:off x="9514390" y="1608880"/>
            <a:ext cx="256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Nuclear reactor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14390" y="2386878"/>
            <a:ext cx="256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Steam turbine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4390" y="3164876"/>
            <a:ext cx="256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Generator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14390" y="3942874"/>
            <a:ext cx="256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Cooling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14390" y="4720872"/>
            <a:ext cx="256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O</a:t>
            </a: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ther systems</a:t>
            </a:r>
          </a:p>
        </p:txBody>
      </p:sp>
    </p:spTree>
    <p:extLst>
      <p:ext uri="{BB962C8B-B14F-4D97-AF65-F5344CB8AC3E}">
        <p14:creationId xmlns:p14="http://schemas.microsoft.com/office/powerpoint/2010/main" val="7516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268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Counting time and number of steps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9000" y="4625658"/>
                <a:ext cx="9929257" cy="84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Reference solution: fixed time step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  <a:ea typeface="Century" charset="0"/>
                            <a:cs typeface="Century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entury" charset="0"/>
                            <a:cs typeface="Century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entury" charset="0"/>
                            <a:cs typeface="Century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, number of steps is 50000, </a:t>
                </a:r>
              </a:p>
              <a:p>
                <a:r>
                  <a:rPr lang="en-US" sz="2400" dirty="0" smtClean="0">
                    <a:latin typeface="Century" charset="0"/>
                    <a:ea typeface="Century" charset="0"/>
                    <a:cs typeface="Century" charset="0"/>
                  </a:rPr>
                  <a:t>counting time is 2130 sec.</a:t>
                </a:r>
                <a:endParaRPr lang="ru-RU" sz="24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4625658"/>
                <a:ext cx="9929257" cy="844783"/>
              </a:xfrm>
              <a:prstGeom prst="rect">
                <a:avLst/>
              </a:prstGeom>
              <a:blipFill rotWithShape="0">
                <a:blip r:embed="rId3"/>
                <a:stretch>
                  <a:fillRect l="-982" t="-4348" r="-798" b="-15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97" y="1573828"/>
            <a:ext cx="9301205" cy="2608875"/>
          </a:xfrm>
        </p:spPr>
      </p:pic>
    </p:spTree>
    <p:extLst>
      <p:ext uri="{BB962C8B-B14F-4D97-AF65-F5344CB8AC3E}">
        <p14:creationId xmlns:p14="http://schemas.microsoft.com/office/powerpoint/2010/main" val="20836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Conclusion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441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An algorithm for automatic time step selection for numerical solution of neutron diffusion problems has been </a:t>
            </a: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developed.</a:t>
            </a:r>
          </a:p>
          <a:p>
            <a:endParaRPr lang="en-US" sz="2400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The solution is obtained using guaranteed stable implicit schemes, and the step choice is performed with the use of the solution obtained by an explicit scheme</a:t>
            </a: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.</a:t>
            </a:r>
          </a:p>
          <a:p>
            <a:endParaRPr lang="en-US" sz="2400" dirty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Calculation results obtained for a neutron diffusion problems demonstrate reliability of the proposed algorithm for time step choice.</a:t>
            </a:r>
            <a:endParaRPr lang="ru-RU" sz="2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769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Thank you for your attention!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/>
            </a:r>
            <a:br>
              <a:rPr lang="en-US" dirty="0" smtClean="0">
                <a:latin typeface="Century" charset="0"/>
                <a:ea typeface="Century" charset="0"/>
                <a:cs typeface="Century" charset="0"/>
              </a:rPr>
            </a:b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Nuclear power station</a:t>
            </a:r>
            <a:br>
              <a:rPr lang="en-US" dirty="0" smtClean="0">
                <a:latin typeface="Century" charset="0"/>
                <a:ea typeface="Century" charset="0"/>
                <a:cs typeface="Century" charset="0"/>
              </a:rPr>
            </a:b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89" y="1453645"/>
            <a:ext cx="9357477" cy="4835944"/>
          </a:xfrm>
        </p:spPr>
      </p:pic>
    </p:spTree>
    <p:extLst>
      <p:ext uri="{BB962C8B-B14F-4D97-AF65-F5344CB8AC3E}">
        <p14:creationId xmlns:p14="http://schemas.microsoft.com/office/powerpoint/2010/main" val="733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/>
            </a:r>
            <a:br>
              <a:rPr lang="en-US" dirty="0" smtClean="0">
                <a:latin typeface="Century" charset="0"/>
                <a:ea typeface="Century" charset="0"/>
                <a:cs typeface="Century" charset="0"/>
              </a:rPr>
            </a:b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Math modeling</a:t>
            </a:r>
            <a:br>
              <a:rPr lang="en-US" dirty="0" smtClean="0">
                <a:latin typeface="Century" charset="0"/>
                <a:ea typeface="Century" charset="0"/>
                <a:cs typeface="Century" charset="0"/>
              </a:rPr>
            </a:b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15" y="989636"/>
            <a:ext cx="8333770" cy="4490977"/>
          </a:xfrm>
        </p:spPr>
      </p:pic>
      <p:sp>
        <p:nvSpPr>
          <p:cNvPr id="17" name="TextBox 16"/>
          <p:cNvSpPr txBox="1"/>
          <p:nvPr/>
        </p:nvSpPr>
        <p:spPr>
          <a:xfrm>
            <a:off x="551727" y="5636871"/>
            <a:ext cx="11088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Neutron transport equation (time</a:t>
            </a:r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, energy, spatial and angular </a:t>
            </a:r>
            <a:r>
              <a:rPr lang="en-US" sz="2400" dirty="0" smtClean="0">
                <a:latin typeface="Century" charset="0"/>
                <a:ea typeface="Century" charset="0"/>
                <a:cs typeface="Century" charset="0"/>
              </a:rPr>
              <a:t>variables)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>
                <a:latin typeface="Century" charset="0"/>
                <a:ea typeface="Century" charset="0"/>
                <a:cs typeface="Century" charset="0"/>
              </a:rPr>
              <a:t>Mutigroup</a:t>
            </a:r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 diffusion equation</a:t>
            </a:r>
            <a:endParaRPr lang="ru-RU" sz="24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682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Time step control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95168"/>
            <a:ext cx="10937789" cy="49179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Cauchy problem 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The 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problem of the time step control is relatively well developed for the Cauchy problem solution of differential equations 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systems (</a:t>
            </a:r>
            <a:r>
              <a:rPr lang="en-US" sz="2000" dirty="0" err="1" smtClean="0">
                <a:latin typeface="Century" charset="0"/>
                <a:ea typeface="Century" charset="0"/>
                <a:cs typeface="Century" charset="0"/>
              </a:rPr>
              <a:t>Ascher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 1998, Gear 1971, </a:t>
            </a:r>
            <a:r>
              <a:rPr lang="en-US" sz="2000" dirty="0" err="1" smtClean="0">
                <a:latin typeface="Century" charset="0"/>
                <a:ea typeface="Century" charset="0"/>
                <a:cs typeface="Century" charset="0"/>
              </a:rPr>
              <a:t>Hairer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 1987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). The basic approach is to use additional 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calculations at 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a new time step to estimate the approximate 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solution.</a:t>
            </a:r>
            <a:endParaRPr lang="ru-RU" sz="2000" dirty="0" smtClean="0">
              <a:latin typeface="Century" charset="0"/>
              <a:ea typeface="Century" charset="0"/>
              <a:cs typeface="Century" charset="0"/>
            </a:endParaRPr>
          </a:p>
          <a:p>
            <a:endParaRPr lang="en-US" dirty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Additional calculation 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Additional calculations for estimating the error of the approximate solution can be carried out in different ways. The 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best-known strategy is connected with the solution of the problem on a separate time interval using the given 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step (the </a:t>
            </a: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first solution) and with a step two times smaller (the second solution)</a:t>
            </a:r>
          </a:p>
          <a:p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A posteriori</a:t>
            </a:r>
          </a:p>
          <a:p>
            <a:pPr marL="457200" lvl="1" indent="0">
              <a:buNone/>
            </a:pPr>
            <a:r>
              <a:rPr lang="en-US" sz="2000" dirty="0">
                <a:latin typeface="Century" charset="0"/>
                <a:ea typeface="Century" charset="0"/>
                <a:cs typeface="Century" charset="0"/>
              </a:rPr>
              <a:t>This way of selecting the time step is related to the class of a posteriori accuracy estimation 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methods. 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The 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decision as to suitable the time step or the re-calculation is accepted only after the calculation is completed</a:t>
            </a:r>
            <a:r>
              <a:rPr lang="en-US" sz="2000" dirty="0" smtClean="0">
                <a:latin typeface="Century" charset="0"/>
                <a:ea typeface="Century" charset="0"/>
                <a:cs typeface="Century" charset="0"/>
              </a:rPr>
              <a:t>.</a:t>
            </a:r>
            <a:endParaRPr lang="en-US" sz="2000" dirty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46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Motivation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50" y="1134688"/>
            <a:ext cx="5633500" cy="4351337"/>
          </a:xfrm>
          <a:noFill/>
        </p:spPr>
      </p:pic>
      <p:sp>
        <p:nvSpPr>
          <p:cNvPr id="21" name="Овал 20"/>
          <p:cNvSpPr>
            <a:spLocks noChangeAspect="1"/>
          </p:cNvSpPr>
          <p:nvPr/>
        </p:nvSpPr>
        <p:spPr>
          <a:xfrm>
            <a:off x="3573562" y="2176040"/>
            <a:ext cx="416688" cy="416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3001478" y="312568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Power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4977" y="520860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time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2002420" y="2487168"/>
            <a:ext cx="1571142" cy="7537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14456" y="3240911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nstability</a:t>
            </a:r>
            <a:r>
              <a:rPr lang="ru-RU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due to</a:t>
            </a:r>
            <a:endParaRPr lang="ru-RU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initial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data</a:t>
            </a: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46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" charset="0"/>
                <a:ea typeface="Century" charset="0"/>
                <a:cs typeface="Century" charset="0"/>
              </a:rPr>
              <a:t>Motivation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50" y="1134688"/>
            <a:ext cx="5633500" cy="4351337"/>
          </a:xfrm>
          <a:noFill/>
        </p:spPr>
      </p:pic>
      <p:sp>
        <p:nvSpPr>
          <p:cNvPr id="23" name="TextBox 22"/>
          <p:cNvSpPr txBox="1"/>
          <p:nvPr/>
        </p:nvSpPr>
        <p:spPr>
          <a:xfrm rot="16200000">
            <a:off x="3001478" y="312568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Power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4977" y="520860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time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2112" y="248716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Fast change </a:t>
            </a:r>
          </a:p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of solution</a:t>
            </a:r>
          </a:p>
        </p:txBody>
      </p:sp>
      <p:sp>
        <p:nvSpPr>
          <p:cNvPr id="10" name="Овал 9"/>
          <p:cNvSpPr>
            <a:spLocks noChangeAspect="1"/>
          </p:cNvSpPr>
          <p:nvPr/>
        </p:nvSpPr>
        <p:spPr>
          <a:xfrm>
            <a:off x="4564162" y="1759352"/>
            <a:ext cx="416688" cy="416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980850" y="1967697"/>
            <a:ext cx="1978750" cy="5194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>
            <a:spLocks noChangeAspect="1"/>
          </p:cNvSpPr>
          <p:nvPr/>
        </p:nvSpPr>
        <p:spPr>
          <a:xfrm>
            <a:off x="3573562" y="2176040"/>
            <a:ext cx="416688" cy="416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2002420" y="2487168"/>
            <a:ext cx="1571142" cy="7537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4456" y="3240911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nstability</a:t>
            </a:r>
            <a:r>
              <a:rPr lang="ru-RU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due to</a:t>
            </a:r>
            <a:endParaRPr lang="ru-RU" dirty="0" smtClean="0">
              <a:latin typeface="Century" charset="0"/>
              <a:ea typeface="Century" charset="0"/>
              <a:cs typeface="Century" charset="0"/>
            </a:endParaRPr>
          </a:p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initial </a:t>
            </a:r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data</a:t>
            </a:r>
            <a:endParaRPr lang="en-US" dirty="0" smtClean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3092115" y="3344779"/>
            <a:ext cx="557062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814484" y="32547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856622" y="32547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кругленная соединительная линия 16"/>
          <p:cNvCxnSpPr>
            <a:stCxn id="11" idx="0"/>
            <a:endCxn id="12" idx="0"/>
          </p:cNvCxnSpPr>
          <p:nvPr/>
        </p:nvCxnSpPr>
        <p:spPr>
          <a:xfrm rot="5400000" flipH="1" flipV="1">
            <a:off x="5925553" y="1233710"/>
            <a:ext cx="12700" cy="4042138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33604" y="3428430"/>
                <a:ext cx="493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04" y="3428430"/>
                <a:ext cx="49346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47658" y="2562200"/>
                <a:ext cx="7546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 dirty="0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</m:acc>
                        </m:e>
                        <m:sup>
                          <m:r>
                            <a:rPr lang="en-US" sz="2000" b="0" i="1" dirty="0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658" y="2562200"/>
                <a:ext cx="75463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84370" y="3459208"/>
                <a:ext cx="71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370" y="3459208"/>
                <a:ext cx="71974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111067" y="2975447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Explicit scheme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4671878" y="217743"/>
            <a:ext cx="27061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Algorithm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414615" y="925629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sSup>
                      <m:sSupPr>
                        <m:ctrlPr>
                          <a:rPr lang="ru-RU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ru-RU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ru-RU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=1.5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615" y="925629"/>
                <a:ext cx="218085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0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3092115" y="3344779"/>
            <a:ext cx="557062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814484" y="3254779"/>
            <a:ext cx="180000" cy="180000"/>
          </a:xfrm>
          <a:prstGeom prst="ellipse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856622" y="32547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Скругленная соединительная линия 16"/>
          <p:cNvCxnSpPr>
            <a:stCxn id="11" idx="0"/>
            <a:endCxn id="12" idx="0"/>
          </p:cNvCxnSpPr>
          <p:nvPr/>
        </p:nvCxnSpPr>
        <p:spPr>
          <a:xfrm rot="5400000" flipH="1" flipV="1">
            <a:off x="5925553" y="1233710"/>
            <a:ext cx="12700" cy="4042138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33604" y="3428430"/>
                <a:ext cx="493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04" y="3428430"/>
                <a:ext cx="49346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47658" y="2562200"/>
                <a:ext cx="7546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 dirty="0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</m:acc>
                        </m:e>
                        <m:sup>
                          <m:r>
                            <a:rPr lang="en-US" sz="2000" b="0" i="1" dirty="0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658" y="2562200"/>
                <a:ext cx="75463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84370" y="3459208"/>
                <a:ext cx="71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370" y="3459208"/>
                <a:ext cx="71974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111067" y="2975447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Explicit scheme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897" y="390607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" charset="0"/>
                <a:ea typeface="Century" charset="0"/>
                <a:cs typeface="Century" charset="0"/>
              </a:rPr>
              <a:t>Implicit scheme</a:t>
            </a:r>
            <a:endParaRPr lang="ru-RU" dirty="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3" name="Скругленная соединительная линия 2"/>
          <p:cNvCxnSpPr>
            <a:stCxn id="12" idx="6"/>
          </p:cNvCxnSpPr>
          <p:nvPr/>
        </p:nvCxnSpPr>
        <p:spPr>
          <a:xfrm>
            <a:off x="8036622" y="3344779"/>
            <a:ext cx="481973" cy="1491916"/>
          </a:xfrm>
          <a:prstGeom prst="curved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58798" y="4836694"/>
                <a:ext cx="749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ru-RU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98" y="4836694"/>
                <a:ext cx="74956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4671878" y="217743"/>
            <a:ext cx="27061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entury" charset="0"/>
                <a:ea typeface="Century" charset="0"/>
                <a:cs typeface="Century" charset="0"/>
              </a:rPr>
              <a:t>Algorithm</a:t>
            </a:r>
            <a:endParaRPr lang="ru-RU" sz="4000" dirty="0">
              <a:latin typeface="Century" charset="0"/>
              <a:ea typeface="Century" charset="0"/>
              <a:cs typeface="Century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08362" y="925629"/>
                <a:ext cx="3033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- </a:t>
                </a:r>
                <a:r>
                  <a:rPr lang="en-US" dirty="0" smtClean="0">
                    <a:latin typeface="Century" charset="0"/>
                    <a:ea typeface="Century" charset="0"/>
                    <a:cs typeface="Century" charset="0"/>
                  </a:rPr>
                  <a:t>approximation error</a:t>
                </a:r>
                <a:endParaRPr lang="ru-RU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362" y="925629"/>
                <a:ext cx="303384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02" t="-98333" r="-1205" b="-1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16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533</Words>
  <Application>Microsoft Macintosh PowerPoint</Application>
  <PresentationFormat>Широкоэкранный</PresentationFormat>
  <Paragraphs>119</Paragraphs>
  <Slides>22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Century</vt:lpstr>
      <vt:lpstr>Arial</vt:lpstr>
      <vt:lpstr>Тема Office</vt:lpstr>
      <vt:lpstr>Automatic Time Step Selection for Numerical Solution of Neutron Diffusion Problems</vt:lpstr>
      <vt:lpstr> Nuclear power station </vt:lpstr>
      <vt:lpstr> Nuclear power station </vt:lpstr>
      <vt:lpstr> Math modeling </vt:lpstr>
      <vt:lpstr>Time step control</vt:lpstr>
      <vt:lpstr>Motivation</vt:lpstr>
      <vt:lpstr>Motivation</vt:lpstr>
      <vt:lpstr>Презентация PowerPoint</vt:lpstr>
      <vt:lpstr>Презентация PowerPoint</vt:lpstr>
      <vt:lpstr>Презентация PowerPoint</vt:lpstr>
      <vt:lpstr>Презентация PowerPoint</vt:lpstr>
      <vt:lpstr>Neutron diffusion equation</vt:lpstr>
      <vt:lpstr>Calculated formulas</vt:lpstr>
      <vt:lpstr>IAEA-2D benchmark</vt:lpstr>
      <vt:lpstr>Scenario</vt:lpstr>
      <vt:lpstr>Software</vt:lpstr>
      <vt:lpstr>Nuclear power</vt:lpstr>
      <vt:lpstr>Error</vt:lpstr>
      <vt:lpstr>Time step</vt:lpstr>
      <vt:lpstr>Counting time and number of steps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Алгоритм </dc:title>
  <dc:creator>пользователь Microsoft Office</dc:creator>
  <cp:lastModifiedBy>пользователь Microsoft Office</cp:lastModifiedBy>
  <cp:revision>111</cp:revision>
  <cp:lastPrinted>2018-08-15T07:52:46Z</cp:lastPrinted>
  <dcterms:created xsi:type="dcterms:W3CDTF">2018-08-10T10:01:45Z</dcterms:created>
  <dcterms:modified xsi:type="dcterms:W3CDTF">2018-08-15T07:59:24Z</dcterms:modified>
</cp:coreProperties>
</file>