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3.png" ContentType="image/png"/>
  <Override PartName="/ppt/media/image2.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cmcmsu.no-ip.info/download/programming.systems.course.pdf" TargetMode="External"/><Relationship Id="rId2" Type="http://schemas.openxmlformats.org/officeDocument/2006/relationships/hyperlink" Target="http://cmcmsu.no-ip.info/download/cpp.base.oop.pdf" TargetMode="External"/><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mailto:ao.vasiliev@s-vfu.ru" TargetMode="External"/><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0" y="2160000"/>
            <a:ext cx="9142920" cy="2338920"/>
          </a:xfrm>
          <a:prstGeom prst="rect">
            <a:avLst/>
          </a:prstGeom>
          <a:noFill/>
          <a:ln w="0">
            <a:noFill/>
          </a:ln>
        </p:spPr>
        <p:style>
          <a:lnRef idx="0"/>
          <a:fillRef idx="0"/>
          <a:effectRef idx="0"/>
          <a:fontRef idx="minor"/>
        </p:style>
        <p:txBody>
          <a:bodyPr lIns="90000" rIns="90000" tIns="45000" bIns="45000">
            <a:normAutofit/>
          </a:bodyPr>
          <a:p>
            <a:pPr algn="ctr">
              <a:lnSpc>
                <a:spcPct val="100000"/>
              </a:lnSpc>
            </a:pPr>
            <a:br/>
            <a:r>
              <a:rPr b="0" lang="ru-RU" sz="3900" spc="-1" strike="noStrike">
                <a:solidFill>
                  <a:srgbClr val="000000"/>
                </a:solidFill>
                <a:latin typeface="Calibri"/>
                <a:ea typeface="DejaVu Sans"/>
              </a:rPr>
              <a:t>Системы программирования</a:t>
            </a:r>
            <a:endParaRPr b="0" lang="ru-RU" sz="3900" spc="-1" strike="noStrike">
              <a:latin typeface="Arial"/>
            </a:endParaRPr>
          </a:p>
          <a:p>
            <a:pPr algn="ctr">
              <a:lnSpc>
                <a:spcPct val="100000"/>
              </a:lnSpc>
            </a:pPr>
            <a:r>
              <a:rPr b="0" lang="ru-RU" sz="3900" spc="-1" strike="noStrike">
                <a:solidFill>
                  <a:srgbClr val="000000"/>
                </a:solidFill>
                <a:latin typeface="Calibri"/>
                <a:ea typeface="DejaVu Sans"/>
              </a:rPr>
              <a:t>Лекция 1</a:t>
            </a:r>
            <a:endParaRPr b="0" lang="ru-RU" sz="3900" spc="-1" strike="noStrike">
              <a:latin typeface="Arial"/>
            </a:endParaRPr>
          </a:p>
        </p:txBody>
      </p:sp>
      <p:sp>
        <p:nvSpPr>
          <p:cNvPr id="77" name="CustomShape 2"/>
          <p:cNvSpPr/>
          <p:nvPr/>
        </p:nvSpPr>
        <p:spPr>
          <a:xfrm>
            <a:off x="0" y="4857840"/>
            <a:ext cx="9142560" cy="1031040"/>
          </a:xfrm>
          <a:prstGeom prst="rect">
            <a:avLst/>
          </a:prstGeom>
          <a:noFill/>
          <a:ln w="0">
            <a:noFill/>
          </a:ln>
        </p:spPr>
        <p:style>
          <a:lnRef idx="0"/>
          <a:fillRef idx="0"/>
          <a:effectRef idx="0"/>
          <a:fontRef idx="minor"/>
        </p:style>
        <p:txBody>
          <a:bodyPr lIns="90000" rIns="90000" tIns="45000" bIns="45000">
            <a:noAutofit/>
          </a:bodyPr>
          <a:p>
            <a:pPr algn="ctr">
              <a:lnSpc>
                <a:spcPct val="100000"/>
              </a:lnSpc>
              <a:spcBef>
                <a:spcPts val="499"/>
              </a:spcBef>
              <a:tabLst>
                <a:tab algn="l" pos="0"/>
              </a:tabLst>
            </a:pPr>
            <a:r>
              <a:rPr b="0" lang="en-US" sz="2500" spc="-1" strike="noStrike">
                <a:solidFill>
                  <a:srgbClr val="8b8b8b"/>
                </a:solidFill>
                <a:latin typeface="Calibri"/>
                <a:ea typeface="DejaVu Sans"/>
              </a:rPr>
              <a:t>Institute of Mathematics and Informatics</a:t>
            </a:r>
            <a:endParaRPr b="0" lang="ru-RU" sz="2500" spc="-1" strike="noStrike">
              <a:latin typeface="Arial"/>
            </a:endParaRPr>
          </a:p>
          <a:p>
            <a:pPr algn="ctr">
              <a:lnSpc>
                <a:spcPct val="100000"/>
              </a:lnSpc>
              <a:spcBef>
                <a:spcPts val="499"/>
              </a:spcBef>
              <a:tabLst>
                <a:tab algn="l" pos="0"/>
              </a:tabLst>
            </a:pPr>
            <a:r>
              <a:rPr b="0" lang="en-US" sz="2500" spc="-1" strike="noStrike">
                <a:solidFill>
                  <a:srgbClr val="8b8b8b"/>
                </a:solidFill>
                <a:latin typeface="Calibri"/>
                <a:ea typeface="DejaVu Sans"/>
              </a:rPr>
              <a:t>M.K.Ammosov North-Eastern Federal University</a:t>
            </a:r>
            <a:endParaRPr b="0" lang="ru-RU" sz="2500" spc="-1" strike="noStrike">
              <a:latin typeface="Arial"/>
            </a:endParaRPr>
          </a:p>
        </p:txBody>
      </p:sp>
      <p:sp>
        <p:nvSpPr>
          <p:cNvPr id="78" name="CustomShape 3"/>
          <p:cNvSpPr/>
          <p:nvPr/>
        </p:nvSpPr>
        <p:spPr>
          <a:xfrm>
            <a:off x="0" y="5733000"/>
            <a:ext cx="9142560" cy="909360"/>
          </a:xfrm>
          <a:prstGeom prst="rect">
            <a:avLst/>
          </a:prstGeom>
          <a:noFill/>
          <a:ln w="9525">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42960" y="571320"/>
            <a:ext cx="7770960" cy="1468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Жизненный цикл программного продукта</a:t>
            </a:r>
            <a:endParaRPr b="0" lang="ru-RU" sz="4400" spc="-1" strike="noStrike">
              <a:latin typeface="Arial"/>
            </a:endParaRPr>
          </a:p>
        </p:txBody>
      </p:sp>
      <p:sp>
        <p:nvSpPr>
          <p:cNvPr id="101" name="CustomShape 2"/>
          <p:cNvSpPr/>
          <p:nvPr/>
        </p:nvSpPr>
        <p:spPr>
          <a:xfrm>
            <a:off x="214200" y="2571840"/>
            <a:ext cx="8785440" cy="179640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ru-RU" sz="2800" spc="-1" strike="noStrike">
                <a:solidFill>
                  <a:srgbClr val="000000"/>
                </a:solidFill>
                <a:latin typeface="Calibri"/>
                <a:ea typeface="DejaVu Sans"/>
              </a:rPr>
              <a:t>Определение: системой программирования называется комплекс программных средств, предназначенных для поддержки программного продукта на протяжении всего жизненного цикла этого продукта.</a:t>
            </a:r>
            <a:endParaRPr b="0" lang="ru-RU"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Результаты труда программиста</a:t>
            </a:r>
            <a:endParaRPr b="0" lang="ru-RU" sz="4400" spc="-1" strike="noStrike">
              <a:latin typeface="Arial"/>
            </a:endParaRPr>
          </a:p>
        </p:txBody>
      </p:sp>
      <p:sp>
        <p:nvSpPr>
          <p:cNvPr id="103" name="CustomShape 2"/>
          <p:cNvSpPr/>
          <p:nvPr/>
        </p:nvSpPr>
        <p:spPr>
          <a:xfrm>
            <a:off x="500040" y="1428840"/>
            <a:ext cx="8228160" cy="24274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программа </a:t>
            </a:r>
            <a:endParaRPr b="0" lang="ru-RU" sz="3200" spc="-1" strike="noStrike">
              <a:latin typeface="Arial"/>
            </a:endParaRPr>
          </a:p>
          <a:p>
            <a:pPr marL="343080" indent="-3416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программный продукт  </a:t>
            </a:r>
            <a:endParaRPr b="0" lang="ru-RU" sz="3200" spc="-1" strike="noStrike">
              <a:latin typeface="Arial"/>
            </a:endParaRPr>
          </a:p>
          <a:p>
            <a:pPr marL="343080" indent="-3416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системный (или интегрированный) программный продукт.</a:t>
            </a:r>
            <a:endParaRPr b="0" lang="ru-RU" sz="3200" spc="-1" strike="noStrike">
              <a:latin typeface="Arial"/>
            </a:endParaRPr>
          </a:p>
        </p:txBody>
      </p:sp>
      <p:sp>
        <p:nvSpPr>
          <p:cNvPr id="104" name="CustomShape 3"/>
          <p:cNvSpPr/>
          <p:nvPr/>
        </p:nvSpPr>
        <p:spPr>
          <a:xfrm>
            <a:off x="285840" y="4214880"/>
            <a:ext cx="8571240" cy="1552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ru-RU" sz="2400" spc="-1" strike="noStrike">
                <a:solidFill>
                  <a:srgbClr val="000000"/>
                </a:solidFill>
                <a:latin typeface="Calibri"/>
                <a:ea typeface="DejaVu Sans"/>
              </a:rPr>
              <a:t>Программа создается для решения</a:t>
            </a:r>
            <a:endParaRPr b="0" lang="ru-RU" sz="2400" spc="-1" strike="noStrike">
              <a:latin typeface="Arial"/>
            </a:endParaRPr>
          </a:p>
          <a:p>
            <a:pPr>
              <a:lnSpc>
                <a:spcPct val="100000"/>
              </a:lnSpc>
            </a:pPr>
            <a:r>
              <a:rPr b="0" lang="ru-RU" sz="2400" spc="-1" strike="noStrike">
                <a:solidFill>
                  <a:srgbClr val="000000"/>
                </a:solidFill>
                <a:latin typeface="Calibri"/>
                <a:ea typeface="DejaVu Sans"/>
              </a:rPr>
              <a:t>отдельной задачи автором программы и используется в некоторой конкретной операционной среде. Программа неотделима от ее автора.</a:t>
            </a: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Результаты труда программиста</a:t>
            </a:r>
            <a:endParaRPr b="0" lang="ru-RU" sz="4400" spc="-1" strike="noStrike">
              <a:latin typeface="Arial"/>
            </a:endParaRPr>
          </a:p>
        </p:txBody>
      </p:sp>
      <p:sp>
        <p:nvSpPr>
          <p:cNvPr id="106" name="CustomShape 2"/>
          <p:cNvSpPr/>
          <p:nvPr/>
        </p:nvSpPr>
        <p:spPr>
          <a:xfrm>
            <a:off x="457200" y="1600200"/>
            <a:ext cx="8228160" cy="42562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400"/>
              </a:spcBef>
              <a:buClr>
                <a:srgbClr val="000000"/>
              </a:buClr>
              <a:buFont typeface="Arial"/>
              <a:buChar char="•"/>
            </a:pPr>
            <a:r>
              <a:rPr b="1" i="1" lang="ru-RU" sz="2000" spc="-1" strike="noStrike">
                <a:solidFill>
                  <a:srgbClr val="000000"/>
                </a:solidFill>
                <a:latin typeface="Calibri"/>
                <a:ea typeface="DejaVu Sans"/>
              </a:rPr>
              <a:t>Программным продуктом</a:t>
            </a:r>
            <a:endParaRPr b="0" lang="ru-RU" sz="2000" spc="-1" strike="noStrike">
              <a:latin typeface="Arial"/>
            </a:endParaRPr>
          </a:p>
          <a:p>
            <a:pPr marL="343080" indent="-341640">
              <a:lnSpc>
                <a:spcPct val="100000"/>
              </a:lnSpc>
              <a:spcBef>
                <a:spcPts val="400"/>
              </a:spcBef>
              <a:buClr>
                <a:srgbClr val="000000"/>
              </a:buClr>
              <a:buFont typeface="Arial"/>
              <a:buChar char="•"/>
            </a:pPr>
            <a:r>
              <a:rPr b="0" lang="ru-RU" sz="2000" spc="-1" strike="noStrike">
                <a:solidFill>
                  <a:srgbClr val="000000"/>
                </a:solidFill>
                <a:latin typeface="Calibri"/>
                <a:ea typeface="DejaVu Sans"/>
              </a:rPr>
              <a:t>называется такая программа, которая работает без авторского присутствия в рамках некоторого набора операционных сред. Программный продукт может исполняться, тестироваться и модифицироваться без участия автора (он отчужден от автора). Качество программного продукта должно быть существенно выше качества обычной программы. Для программных продуктов разрабатывается документация, необходимая для пользователей, чтобы они могли работать с программным продуктом в целях решения собственных задач, и разработчиков, модифицирующих продукт.</a:t>
            </a:r>
            <a:endParaRPr b="0" lang="ru-RU" sz="2000" spc="-1" strike="noStrike">
              <a:latin typeface="Arial"/>
            </a:endParaRPr>
          </a:p>
          <a:p>
            <a:pPr marL="343080" indent="-341640">
              <a:lnSpc>
                <a:spcPct val="100000"/>
              </a:lnSpc>
              <a:spcBef>
                <a:spcPts val="400"/>
              </a:spcBef>
              <a:buClr>
                <a:srgbClr val="000000"/>
              </a:buClr>
              <a:buFont typeface="Arial"/>
              <a:buChar char="•"/>
            </a:pPr>
            <a:r>
              <a:rPr b="0" lang="ru-RU" sz="2000" spc="-1" strike="noStrike">
                <a:solidFill>
                  <a:srgbClr val="000000"/>
                </a:solidFill>
                <a:latin typeface="Calibri"/>
                <a:ea typeface="DejaVu Sans"/>
              </a:rPr>
              <a:t>Программный продукт должен быть </a:t>
            </a:r>
            <a:r>
              <a:rPr b="0" i="1" lang="ru-RU" sz="2000" spc="-1" strike="noStrike">
                <a:solidFill>
                  <a:srgbClr val="000000"/>
                </a:solidFill>
                <a:latin typeface="Calibri"/>
                <a:ea typeface="DejaVu Sans"/>
              </a:rPr>
              <a:t>настраиваемым, причем эта настройка должна </a:t>
            </a:r>
            <a:r>
              <a:rPr b="0" lang="ru-RU" sz="2000" spc="-1" strike="noStrike">
                <a:solidFill>
                  <a:srgbClr val="000000"/>
                </a:solidFill>
                <a:latin typeface="Calibri"/>
                <a:ea typeface="DejaVu Sans"/>
              </a:rPr>
              <a:t>выполняться путем задания некоторых параметров настройки.</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Результаты труда программиста</a:t>
            </a:r>
            <a:endParaRPr b="0" lang="ru-RU" sz="4400" spc="-1" strike="noStrike">
              <a:latin typeface="Arial"/>
            </a:endParaRPr>
          </a:p>
        </p:txBody>
      </p:sp>
      <p:sp>
        <p:nvSpPr>
          <p:cNvPr id="108" name="CustomShape 2"/>
          <p:cNvSpPr/>
          <p:nvPr/>
        </p:nvSpPr>
        <p:spPr>
          <a:xfrm>
            <a:off x="457200" y="1600200"/>
            <a:ext cx="8228160" cy="42562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479"/>
              </a:spcBef>
              <a:buClr>
                <a:srgbClr val="000000"/>
              </a:buClr>
              <a:buFont typeface="Arial"/>
              <a:buChar char="•"/>
            </a:pPr>
            <a:r>
              <a:rPr b="1" i="1" lang="ru-RU" sz="2400" spc="-1" strike="noStrike">
                <a:solidFill>
                  <a:srgbClr val="000000"/>
                </a:solidFill>
                <a:latin typeface="Calibri"/>
                <a:ea typeface="DejaVu Sans"/>
              </a:rPr>
              <a:t>Системный (интегрированный) программный продукт есть комплекс </a:t>
            </a:r>
            <a:r>
              <a:rPr b="0" lang="ru-RU" sz="2400" spc="-1" strike="noStrike">
                <a:solidFill>
                  <a:srgbClr val="000000"/>
                </a:solidFill>
                <a:latin typeface="Calibri"/>
                <a:ea typeface="DejaVu Sans"/>
              </a:rPr>
              <a:t>программных продуктов (пакет). Примером интегрированного программного продукта может служить пакет Microsoft Office, включающий в себя около десятка программных продуктов, обладающих согласованными интерфейсами. Способы задания параметров, режимов работы и действий пользователя во всех компонентах одинаковы или похожи, хотя каждый компонент обладает собственными специализированными средствами. Между компонентами легко организовать передачу данных. Например, подготовив сложную электронную таблицу (Excel), ее легко презентовать в наглядном виде </a:t>
            </a:r>
            <a:r>
              <a:rPr b="0" lang="en-US" sz="2400" spc="-1" strike="noStrike">
                <a:solidFill>
                  <a:srgbClr val="000000"/>
                </a:solidFill>
                <a:latin typeface="Calibri"/>
                <a:ea typeface="DejaVu Sans"/>
              </a:rPr>
              <a:t>(PowerPoint).</a:t>
            </a: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Этапы жизненного цикла</a:t>
            </a:r>
            <a:endParaRPr b="0" lang="ru-RU" sz="4400" spc="-1" strike="noStrike">
              <a:latin typeface="Arial"/>
            </a:endParaRPr>
          </a:p>
        </p:txBody>
      </p:sp>
      <p:sp>
        <p:nvSpPr>
          <p:cNvPr id="110" name="CustomShape 2"/>
          <p:cNvSpPr/>
          <p:nvPr/>
        </p:nvSpPr>
        <p:spPr>
          <a:xfrm>
            <a:off x="457200" y="1600200"/>
            <a:ext cx="8228160" cy="4256280"/>
          </a:xfrm>
          <a:prstGeom prst="rect">
            <a:avLst/>
          </a:prstGeom>
          <a:noFill/>
          <a:ln w="0">
            <a:noFill/>
          </a:ln>
        </p:spPr>
        <p:style>
          <a:lnRef idx="0"/>
          <a:fillRef idx="0"/>
          <a:effectRef idx="0"/>
          <a:fontRef idx="minor"/>
        </p:style>
        <p:txBody>
          <a:bodyPr lIns="90000" rIns="90000" tIns="45000" bIns="45000">
            <a:noAutofit/>
          </a:bodyPr>
          <a:p>
            <a:pPr marL="343080" indent="-341640">
              <a:lnSpc>
                <a:spcPct val="100000"/>
              </a:lnSpc>
              <a:spcBef>
                <a:spcPts val="479"/>
              </a:spcBef>
              <a:buClr>
                <a:srgbClr val="000000"/>
              </a:buClr>
              <a:buFont typeface="Arial"/>
              <a:buChar char="•"/>
            </a:pPr>
            <a:r>
              <a:rPr b="0" lang="ru-RU" sz="2400" spc="-1" strike="noStrike">
                <a:solidFill>
                  <a:srgbClr val="000000"/>
                </a:solidFill>
                <a:latin typeface="Calibri"/>
                <a:ea typeface="DejaVu Sans"/>
              </a:rPr>
              <a:t>Работа с программой и над программой (а значит и использование системы программирования) продолжается на протяжении всей жизни программ, которая у любой из них состоит из трех фаз – </a:t>
            </a:r>
            <a:r>
              <a:rPr b="0" i="1" lang="ru-RU" sz="2400" spc="-1" strike="noStrike">
                <a:solidFill>
                  <a:srgbClr val="000000"/>
                </a:solidFill>
                <a:latin typeface="Calibri"/>
                <a:ea typeface="DejaVu Sans"/>
              </a:rPr>
              <a:t>фазы разработки, фазы использования и фазы сопровождения:</a:t>
            </a:r>
            <a:endParaRPr b="0" lang="ru-RU" sz="2400" spc="-1" strike="noStrike">
              <a:latin typeface="Arial"/>
            </a:endParaRPr>
          </a:p>
        </p:txBody>
      </p:sp>
      <p:pic>
        <p:nvPicPr>
          <p:cNvPr id="111" name="Picture 3" descr=""/>
          <p:cNvPicPr/>
          <p:nvPr/>
        </p:nvPicPr>
        <p:blipFill>
          <a:blip r:embed="rId1"/>
          <a:stretch/>
        </p:blipFill>
        <p:spPr>
          <a:xfrm>
            <a:off x="928800" y="3929040"/>
            <a:ext cx="7293240" cy="2213280"/>
          </a:xfrm>
          <a:prstGeom prst="rect">
            <a:avLst/>
          </a:prstGeom>
          <a:ln w="9525">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Этапы жизненного цикла</a:t>
            </a:r>
            <a:endParaRPr b="0" lang="ru-RU" sz="4400" spc="-1" strike="noStrike">
              <a:latin typeface="Arial"/>
            </a:endParaRPr>
          </a:p>
        </p:txBody>
      </p:sp>
      <p:sp>
        <p:nvSpPr>
          <p:cNvPr id="113" name="CustomShape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75000"/>
          </a:bodyPr>
          <a:p>
            <a:pPr marL="343080" indent="-3416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Разработка может вестись коллективом разработчиков новых продуктов. Сопровождение может передаваться другому коллективу, может быть другой организации. Использование программных продуктов часто ведется совсем другими людьми. Фаза разработки предшествует двум другим фазам, которые проходят во времени параллельно друг другу. Для больших и длительно используемых программ фазу сопровождения иногда называют </a:t>
            </a:r>
            <a:r>
              <a:rPr b="0" i="1" lang="ru-RU" sz="3200" spc="-1" strike="noStrike">
                <a:solidFill>
                  <a:srgbClr val="000000"/>
                </a:solidFill>
                <a:latin typeface="Calibri"/>
                <a:ea typeface="DejaVu Sans"/>
              </a:rPr>
              <a:t>фазой продолжающейся разработки.</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Сопровождение ПО</a:t>
            </a:r>
            <a:endParaRPr b="0" lang="ru-RU" sz="4400" spc="-1" strike="noStrike">
              <a:latin typeface="Arial"/>
            </a:endParaRPr>
          </a:p>
        </p:txBody>
      </p:sp>
      <p:sp>
        <p:nvSpPr>
          <p:cNvPr id="115" name="CustomShape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В большой программе всегда имеется некоторое количество ошибок, которые не выявляются при тестировании. </a:t>
            </a:r>
            <a:endParaRPr b="0" lang="ru-RU" sz="3200" spc="-1" strike="noStrike">
              <a:latin typeface="Arial"/>
            </a:endParaRPr>
          </a:p>
          <a:p>
            <a:pPr marL="343080" indent="-3416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Программа должна развиваться: появляются новые потребности, пожелания, к вычислительным машинам подключаются новые виды внешних устройств, с которыми программа должна научиться взаимодействовать.</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Разработка и сопровождение</a:t>
            </a:r>
            <a:endParaRPr b="0" lang="ru-RU" sz="4400" spc="-1" strike="noStrike">
              <a:latin typeface="Arial"/>
            </a:endParaRPr>
          </a:p>
        </p:txBody>
      </p:sp>
      <p:sp>
        <p:nvSpPr>
          <p:cNvPr id="117" name="CustomShape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fontScale="56000"/>
          </a:bodyPr>
          <a:p>
            <a:pPr marL="343080" indent="-341640">
              <a:lnSpc>
                <a:spcPct val="100000"/>
              </a:lnSpc>
              <a:spcBef>
                <a:spcPts val="641"/>
              </a:spcBef>
              <a:tabLst>
                <a:tab algn="l" pos="0"/>
              </a:tabLst>
            </a:pPr>
            <a:r>
              <a:rPr b="0" lang="ru-RU" sz="3200" spc="-1" strike="noStrike">
                <a:solidFill>
                  <a:srgbClr val="000000"/>
                </a:solidFill>
                <a:latin typeface="Calibri"/>
                <a:ea typeface="DejaVu Sans"/>
              </a:rPr>
              <a:t>Процессы разработки и сопровождения включают в себя этапы:</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Анализ (определение) требований</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Проектирование</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Написание текста программ (программирование, “кодирование”)</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Компоновка или интеграция программного комплекса</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Верификация, тестирование и отладка</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Документирование</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Внедрение</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Тиражирование</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Сопровождение, повторяющее все предыдущие этапы</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Разработка и сопровождение</a:t>
            </a:r>
            <a:endParaRPr b="0" lang="ru-RU" sz="4400" spc="-1" strike="noStrike">
              <a:latin typeface="Arial"/>
            </a:endParaRPr>
          </a:p>
        </p:txBody>
      </p:sp>
      <p:sp>
        <p:nvSpPr>
          <p:cNvPr id="119" name="CustomShape 2"/>
          <p:cNvSpPr/>
          <p:nvPr/>
        </p:nvSpPr>
        <p:spPr>
          <a:xfrm>
            <a:off x="457200" y="1600200"/>
            <a:ext cx="8228160" cy="4685040"/>
          </a:xfrm>
          <a:prstGeom prst="rect">
            <a:avLst/>
          </a:prstGeom>
          <a:noFill/>
          <a:ln w="0">
            <a:noFill/>
          </a:ln>
        </p:spPr>
        <p:style>
          <a:lnRef idx="0"/>
          <a:fillRef idx="0"/>
          <a:effectRef idx="0"/>
          <a:fontRef idx="minor"/>
        </p:style>
        <p:txBody>
          <a:bodyPr lIns="90000" rIns="90000" tIns="45000" bIns="45000">
            <a:normAutofit fontScale="28000"/>
          </a:bodyPr>
          <a:p>
            <a:pPr marL="343080" indent="-3416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Этап </a:t>
            </a:r>
            <a:r>
              <a:rPr b="1" i="1" lang="ru-RU" sz="3200" spc="-1" strike="noStrike">
                <a:solidFill>
                  <a:srgbClr val="000000"/>
                </a:solidFill>
                <a:latin typeface="Calibri"/>
                <a:ea typeface="DejaVu Sans"/>
              </a:rPr>
              <a:t>постановки задачи и определения и анализа требований во многом не </a:t>
            </a:r>
            <a:r>
              <a:rPr b="0" lang="ru-RU" sz="3200" spc="-1" strike="noStrike">
                <a:solidFill>
                  <a:srgbClr val="000000"/>
                </a:solidFill>
                <a:latin typeface="Calibri"/>
                <a:ea typeface="DejaVu Sans"/>
              </a:rPr>
              <a:t>формализован, но он влияет на всю разработку и качество конечного продукта. На этом этапе необходимо выяснить потребности конечного пользователя. Часто для этого приходится создавать общий с заказчиком словарь терминов – систему понятий, посредством которой можно будет общаться с пользователями. Выработанная система понятий должна использоваться для описания объектов автоматизации, их сходства с другими объектами и их своеобразия, то есть отличий от объектов, остающихся за рамками осуществляемого проекта разработки программного обеспечения.</a:t>
            </a:r>
            <a:endParaRPr b="0" lang="ru-RU" sz="3200" spc="-1" strike="noStrike">
              <a:latin typeface="Arial"/>
            </a:endParaRPr>
          </a:p>
          <a:p>
            <a:pPr marL="343080" indent="-3416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На первом этапе создаются материалы различных видов: от простого текста до частично формализованных описаний требований. Чтобы добиться хотя бы частичной формализации, разрабатываются специальные программные средства, в частности, языки описания требований. Эти языки могут быть разными:</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1" i="1" lang="ru-RU" sz="4400" spc="-1" strike="noStrike">
                <a:solidFill>
                  <a:srgbClr val="000000"/>
                </a:solidFill>
                <a:latin typeface="Calibri"/>
                <a:ea typeface="DejaVu Sans"/>
              </a:rPr>
              <a:t>Разработка и сопровождение</a:t>
            </a:r>
            <a:endParaRPr b="0" lang="ru-RU" sz="4400" spc="-1" strike="noStrike">
              <a:latin typeface="Arial"/>
            </a:endParaRPr>
          </a:p>
        </p:txBody>
      </p:sp>
      <p:pic>
        <p:nvPicPr>
          <p:cNvPr id="121" name="Picture 2" descr="http://www.gilev.ru/1c/mssql/images/programers.jpg"/>
          <p:cNvPicPr/>
          <p:nvPr/>
        </p:nvPicPr>
        <p:blipFill>
          <a:blip r:embed="rId1"/>
          <a:stretch/>
        </p:blipFill>
        <p:spPr>
          <a:xfrm>
            <a:off x="1500120" y="1357200"/>
            <a:ext cx="6475680" cy="48564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Литература</a:t>
            </a:r>
            <a:endParaRPr b="0" lang="ru-RU" sz="4400" spc="-1" strike="noStrike">
              <a:latin typeface="Arial"/>
            </a:endParaRPr>
          </a:p>
        </p:txBody>
      </p:sp>
      <p:sp>
        <p:nvSpPr>
          <p:cNvPr id="80" name="CustomShape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641"/>
              </a:spcBef>
            </a:pPr>
            <a:endParaRPr b="0" lang="ru-RU" sz="1800" spc="-1" strike="noStrike">
              <a:latin typeface="Arial"/>
            </a:endParaRPr>
          </a:p>
          <a:p>
            <a:pPr marL="343080" indent="-341640">
              <a:lnSpc>
                <a:spcPct val="100000"/>
              </a:lnSpc>
              <a:spcBef>
                <a:spcPts val="641"/>
              </a:spcBef>
              <a:buClr>
                <a:srgbClr val="000000"/>
              </a:buClr>
              <a:buFont typeface="Arial"/>
              <a:buChar char="•"/>
            </a:pPr>
            <a:r>
              <a:rPr b="1" lang="ru-RU" sz="2400" spc="-1" strike="noStrike">
                <a:solidFill>
                  <a:srgbClr val="000000"/>
                </a:solidFill>
                <a:latin typeface="Calibri"/>
                <a:ea typeface="DejaVu Sans"/>
              </a:rPr>
              <a:t>Системы программирования</a:t>
            </a:r>
            <a:endParaRPr b="0" lang="ru-RU" sz="2400" spc="-1" strike="noStrike">
              <a:latin typeface="Arial"/>
            </a:endParaRPr>
          </a:p>
          <a:p>
            <a:pPr marL="343080" indent="-341640">
              <a:lnSpc>
                <a:spcPct val="100000"/>
              </a:lnSpc>
              <a:spcBef>
                <a:spcPts val="641"/>
              </a:spcBef>
              <a:buClr>
                <a:srgbClr val="000000"/>
              </a:buClr>
              <a:buFont typeface="Arial"/>
              <a:buChar char="•"/>
            </a:pPr>
            <a:r>
              <a:rPr b="0" lang="ru-RU" sz="2400" spc="-1" strike="noStrike" u="sng">
                <a:solidFill>
                  <a:srgbClr val="0000ff"/>
                </a:solidFill>
                <a:uFillTx/>
                <a:latin typeface="Calibri"/>
                <a:ea typeface="DejaVu Sans"/>
                <a:hlinkClick r:id="rId1"/>
              </a:rPr>
              <a:t>И. А. Волкова, И. Г. Головин, Л. Е. Карпов. Системы программирования (Учебное пособие)</a:t>
            </a:r>
            <a:r>
              <a:rPr b="0" lang="ru-RU" sz="2400" spc="-1" strike="noStrike">
                <a:solidFill>
                  <a:srgbClr val="000000"/>
                </a:solidFill>
                <a:latin typeface="Calibri"/>
                <a:ea typeface="DejaVu Sans"/>
              </a:rPr>
              <a:t> (1.2 Мбайт). — М.: Издательский отдел факультета ВМиК МГУ, 2009. </a:t>
            </a:r>
            <a:endParaRPr b="0" lang="ru-RU" sz="2400" spc="-1" strike="noStrike">
              <a:latin typeface="Arial"/>
            </a:endParaRPr>
          </a:p>
          <a:p>
            <a:pPr marL="343080" indent="-341640">
              <a:lnSpc>
                <a:spcPct val="100000"/>
              </a:lnSpc>
              <a:spcBef>
                <a:spcPts val="641"/>
              </a:spcBef>
              <a:buClr>
                <a:srgbClr val="000000"/>
              </a:buClr>
              <a:buFont typeface="Arial"/>
              <a:buChar char="•"/>
            </a:pPr>
            <a:r>
              <a:rPr b="0" lang="ru-RU" sz="2400" spc="-1" strike="noStrike" u="sng">
                <a:solidFill>
                  <a:srgbClr val="0000ff"/>
                </a:solidFill>
                <a:uFillTx/>
                <a:latin typeface="Calibri"/>
                <a:ea typeface="DejaVu Sans"/>
                <a:hlinkClick r:id="rId2"/>
              </a:rPr>
              <a:t>И. А. Волкова, А. В. Иванов, Л. Е. Карпов. Основы объектно-ориентированного программирования. Язык программирования С++. Учебное пособие для студентов 2 курса</a:t>
            </a:r>
            <a:r>
              <a:rPr b="0" lang="ru-RU" sz="2400" spc="-1" strike="noStrike">
                <a:solidFill>
                  <a:srgbClr val="000000"/>
                </a:solidFill>
                <a:latin typeface="Calibri"/>
                <a:ea typeface="DejaVu Sans"/>
              </a:rPr>
              <a:t> — М.: Издательский отдел факультета ВМК МГУ, 2011.</a:t>
            </a:r>
            <a:endParaRPr b="0" lang="ru-RU" sz="2400" spc="-1" strike="noStrike">
              <a:latin typeface="Arial"/>
            </a:endParaRPr>
          </a:p>
          <a:p>
            <a:pPr>
              <a:lnSpc>
                <a:spcPct val="100000"/>
              </a:lnSpc>
              <a:spcBef>
                <a:spcPts val="641"/>
              </a:spcBef>
            </a:pP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Разработка и сопровождение</a:t>
            </a:r>
            <a:endParaRPr b="0" lang="ru-RU" sz="4400" spc="-1" strike="noStrike">
              <a:latin typeface="Arial"/>
            </a:endParaRPr>
          </a:p>
        </p:txBody>
      </p:sp>
      <p:sp>
        <p:nvSpPr>
          <p:cNvPr id="123" name="CustomShape 2"/>
          <p:cNvSpPr/>
          <p:nvPr/>
        </p:nvSpPr>
        <p:spPr>
          <a:xfrm>
            <a:off x="457200" y="1600200"/>
            <a:ext cx="8228160" cy="4685040"/>
          </a:xfrm>
          <a:prstGeom prst="rect">
            <a:avLst/>
          </a:prstGeom>
          <a:noFill/>
          <a:ln w="0">
            <a:noFill/>
          </a:ln>
        </p:spPr>
        <p:style>
          <a:lnRef idx="0"/>
          <a:fillRef idx="0"/>
          <a:effectRef idx="0"/>
          <a:fontRef idx="minor"/>
        </p:style>
        <p:txBody>
          <a:bodyPr lIns="90000" rIns="90000" tIns="45000" bIns="45000">
            <a:normAutofit fontScale="40000"/>
          </a:bodyPr>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Таблицы решений, отображающие связь входных данных с выходными. Фактически таблицы содержат условия, налагаемые на возможные входные данные, и эффекты, которые эти данные оказывают на поведение программы и выходные данные. Для их построения входные данные разбиваются на группы, представители которых обрабатываются программным продуктом практически одинаково.</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Функциональные диаграммы, представляющие собой графы с узлами, соответствующими входным данным и накладываемым на них (или их сочетания) условиями и/или ограничениями. В диаграммах также описывается эффект обработки соответствующих данных. </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Языки спецификаций, применяемые для формулирования требований (Например таких, как </a:t>
            </a:r>
            <a:r>
              <a:rPr b="0" lang="en-US" sz="3200" spc="-1" strike="noStrike">
                <a:solidFill>
                  <a:srgbClr val="000000"/>
                </a:solidFill>
                <a:latin typeface="Calibri"/>
                <a:ea typeface="DejaVu Sans"/>
              </a:rPr>
              <a:t>UML)</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Порядок сдачи ДЗ</a:t>
            </a:r>
            <a:endParaRPr b="0" lang="ru-RU" sz="4400" spc="-1" strike="noStrike">
              <a:latin typeface="Arial"/>
            </a:endParaRPr>
          </a:p>
        </p:txBody>
      </p:sp>
      <p:sp>
        <p:nvSpPr>
          <p:cNvPr id="82" name="CustomShape 2"/>
          <p:cNvSpPr/>
          <p:nvPr/>
        </p:nvSpPr>
        <p:spPr>
          <a:xfrm>
            <a:off x="457200" y="1600200"/>
            <a:ext cx="8228160" cy="45244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ru-RU" sz="3200" spc="-1" strike="noStrike">
                <a:solidFill>
                  <a:srgbClr val="000000"/>
                </a:solidFill>
                <a:latin typeface="Calibri"/>
                <a:ea typeface="DejaVu Sans"/>
              </a:rPr>
              <a:t>Домашние задания и проработки</a:t>
            </a:r>
            <a:r>
              <a:rPr b="0" lang="en-US" sz="3200" spc="-1" strike="noStrike">
                <a:solidFill>
                  <a:srgbClr val="000000"/>
                </a:solidFill>
                <a:latin typeface="Calibri"/>
                <a:ea typeface="DejaVu Sans"/>
              </a:rPr>
              <a:t> </a:t>
            </a:r>
            <a:r>
              <a:rPr b="0" lang="ru-RU" sz="3200" spc="-1" strike="noStrike">
                <a:solidFill>
                  <a:srgbClr val="000000"/>
                </a:solidFill>
                <a:latin typeface="Calibri"/>
                <a:ea typeface="DejaVu Sans"/>
              </a:rPr>
              <a:t>принимаются на адрес электронной почты</a:t>
            </a:r>
            <a:endParaRPr b="0" lang="ru-RU" sz="3200" spc="-1" strike="noStrike">
              <a:latin typeface="Arial"/>
            </a:endParaRPr>
          </a:p>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en-US" sz="3200" spc="-1" strike="noStrike" u="sng">
                <a:solidFill>
                  <a:srgbClr val="0000ff"/>
                </a:solidFill>
                <a:uFillTx/>
                <a:latin typeface="Calibri"/>
                <a:ea typeface="DejaVu Sans"/>
                <a:hlinkClick r:id="rId1"/>
              </a:rPr>
              <a:t>ao.vasiliev@s-vfu.ru</a:t>
            </a:r>
            <a:endParaRPr b="0" lang="ru-RU" sz="3200" spc="-1" strike="noStrike">
              <a:latin typeface="Arial"/>
            </a:endParaRPr>
          </a:p>
          <a:p>
            <a:pPr marL="343080" indent="-341640">
              <a:lnSpc>
                <a:spcPct val="100000"/>
              </a:lnSpc>
              <a:spcBef>
                <a:spcPts val="641"/>
              </a:spcBef>
              <a:tabLst>
                <a:tab algn="l" pos="0"/>
              </a:tabLst>
            </a:pPr>
            <a:endParaRPr b="0" lang="ru-RU" sz="3200" spc="-1" strike="noStrike">
              <a:latin typeface="Arial"/>
            </a:endParaRPr>
          </a:p>
          <a:p>
            <a:pPr marL="343080" indent="-341640">
              <a:lnSpc>
                <a:spcPct val="100000"/>
              </a:lnSpc>
              <a:spcBef>
                <a:spcPts val="641"/>
              </a:spcBef>
              <a:buClr>
                <a:srgbClr val="000000"/>
              </a:buClr>
              <a:buFont typeface="Arial"/>
              <a:buChar char="•"/>
              <a:tabLst>
                <a:tab algn="l" pos="0"/>
              </a:tabLst>
            </a:pPr>
            <a:r>
              <a:rPr b="0" lang="ru-RU" sz="3200" spc="-1" strike="noStrike">
                <a:solidFill>
                  <a:srgbClr val="000000"/>
                </a:solidFill>
                <a:latin typeface="Calibri"/>
                <a:ea typeface="DejaVu Sans"/>
              </a:rPr>
              <a:t>Тема письма должна иметь вид:</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ПМ-ХХ-_Фамилия_ИО_что_хотели_сказать</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Например:</a:t>
            </a: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ff0000"/>
                </a:solidFill>
                <a:latin typeface="Calibri"/>
                <a:ea typeface="DejaVu Sans"/>
              </a:rPr>
              <a:t>ПМ-18-2 Иванов И.И. домашнее задание 1</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Порядок сдачи ДЗ</a:t>
            </a:r>
            <a:endParaRPr b="0" lang="ru-RU" sz="4400" spc="-1" strike="noStrike">
              <a:latin typeface="Arial"/>
            </a:endParaRPr>
          </a:p>
        </p:txBody>
      </p:sp>
      <p:sp>
        <p:nvSpPr>
          <p:cNvPr id="84" name="CustomShape 2"/>
          <p:cNvSpPr/>
          <p:nvPr/>
        </p:nvSpPr>
        <p:spPr>
          <a:xfrm>
            <a:off x="214200" y="1500120"/>
            <a:ext cx="8785440" cy="49276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ru-RU" sz="3200" spc="-1" strike="noStrike" u="sng">
                <a:solidFill>
                  <a:srgbClr val="000000"/>
                </a:solidFill>
                <a:uFillTx/>
                <a:latin typeface="Calibri"/>
                <a:ea typeface="DejaVu Sans"/>
              </a:rPr>
              <a:t>Письма, написанные не по шаблону к обработке не принимаются!</a:t>
            </a:r>
            <a:endParaRPr b="0" lang="ru-RU" sz="3200" spc="-1" strike="noStrike">
              <a:latin typeface="Arial"/>
            </a:endParaRPr>
          </a:p>
          <a:p>
            <a:pPr marL="343080" indent="-341640">
              <a:lnSpc>
                <a:spcPct val="100000"/>
              </a:lnSpc>
              <a:spcBef>
                <a:spcPts val="641"/>
              </a:spcBef>
              <a:tabLst>
                <a:tab algn="l" pos="0"/>
              </a:tabLst>
            </a:pP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Если для домашнего задания и</a:t>
            </a:r>
            <a:r>
              <a:rPr b="0" lang="en-US" sz="3200" spc="-1" strike="noStrike">
                <a:solidFill>
                  <a:srgbClr val="000000"/>
                </a:solidFill>
                <a:latin typeface="Calibri"/>
                <a:ea typeface="DejaVu Sans"/>
              </a:rPr>
              <a:t>/</a:t>
            </a:r>
            <a:r>
              <a:rPr b="0" lang="ru-RU" sz="3200" spc="-1" strike="noStrike">
                <a:solidFill>
                  <a:srgbClr val="000000"/>
                </a:solidFill>
                <a:latin typeface="Calibri"/>
                <a:ea typeface="DejaVu Sans"/>
              </a:rPr>
              <a:t>или проработки установлен крайний срок сдачи, то письма, пришедшие после срока – </a:t>
            </a:r>
            <a:r>
              <a:rPr b="0" lang="ru-RU" sz="3200" spc="-1" strike="noStrike" u="sng">
                <a:solidFill>
                  <a:srgbClr val="000000"/>
                </a:solidFill>
                <a:uFillTx/>
                <a:latin typeface="Calibri"/>
                <a:ea typeface="DejaVu Sans"/>
              </a:rPr>
              <a:t>к обработке не принимаются.</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Порядок сдачи ДЗ</a:t>
            </a:r>
            <a:endParaRPr b="0" lang="ru-RU" sz="4400" spc="-1" strike="noStrike">
              <a:latin typeface="Arial"/>
            </a:endParaRPr>
          </a:p>
        </p:txBody>
      </p:sp>
      <p:sp>
        <p:nvSpPr>
          <p:cNvPr id="86" name="CustomShape 2"/>
          <p:cNvSpPr/>
          <p:nvPr/>
        </p:nvSpPr>
        <p:spPr>
          <a:xfrm>
            <a:off x="214200" y="1500120"/>
            <a:ext cx="8785440" cy="49276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ru-RU" sz="3200" spc="-1" strike="noStrike">
                <a:solidFill>
                  <a:srgbClr val="000000"/>
                </a:solidFill>
                <a:latin typeface="Calibri"/>
                <a:ea typeface="DejaVu Sans"/>
              </a:rPr>
              <a:t>Домашние задания принимаются (накопительным итогом) по форме отчета о научно-исследовательской работе, устанавливаемой </a:t>
            </a:r>
            <a:r>
              <a:rPr b="1" lang="ru-RU" sz="3200" spc="-1" strike="noStrike">
                <a:solidFill>
                  <a:srgbClr val="000000"/>
                </a:solidFill>
                <a:latin typeface="Calibri"/>
                <a:ea typeface="DejaVu Sans"/>
              </a:rPr>
              <a:t>ГОСТ № 7-31.2001.</a:t>
            </a:r>
            <a:endParaRPr b="0" lang="ru-RU" sz="3200" spc="-1" strike="noStrike">
              <a:latin typeface="Arial"/>
            </a:endParaRPr>
          </a:p>
          <a:p>
            <a:pPr marL="343080" indent="-341640">
              <a:lnSpc>
                <a:spcPct val="100000"/>
              </a:lnSpc>
              <a:spcBef>
                <a:spcPts val="641"/>
              </a:spcBef>
              <a:tabLst>
                <a:tab algn="l" pos="0"/>
              </a:tabLst>
            </a:pP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(Несоответствие форме ГОСТ может быть основанием для снижения оценки)</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Порядок сдачи ДЗ</a:t>
            </a:r>
            <a:endParaRPr b="0" lang="ru-RU" sz="4400" spc="-1" strike="noStrike">
              <a:latin typeface="Arial"/>
            </a:endParaRPr>
          </a:p>
        </p:txBody>
      </p:sp>
      <p:sp>
        <p:nvSpPr>
          <p:cNvPr id="88" name="CustomShape 2"/>
          <p:cNvSpPr/>
          <p:nvPr/>
        </p:nvSpPr>
        <p:spPr>
          <a:xfrm>
            <a:off x="214200" y="1500120"/>
            <a:ext cx="8785440" cy="49276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ru-RU" sz="3200" spc="-1" strike="noStrike">
                <a:solidFill>
                  <a:srgbClr val="000000"/>
                </a:solidFill>
                <a:latin typeface="Calibri"/>
                <a:ea typeface="DejaVu Sans"/>
              </a:rPr>
              <a:t>Каждое домашнее задание – оформляется в виде отдельной главы или глав отчета. Тексты программ помещаются или в текст отчета, или в приложение к отчету.</a:t>
            </a:r>
            <a:endParaRPr b="0" lang="ru-RU" sz="3200" spc="-1" strike="noStrike">
              <a:latin typeface="Arial"/>
            </a:endParaRPr>
          </a:p>
          <a:p>
            <a:pPr marL="343080" indent="-341640">
              <a:lnSpc>
                <a:spcPct val="100000"/>
              </a:lnSpc>
              <a:spcBef>
                <a:spcPts val="641"/>
              </a:spcBef>
              <a:tabLst>
                <a:tab algn="l" pos="0"/>
              </a:tabLst>
            </a:pP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Каждая глава должна содержать описание проделанной работы, по возможности быть проиллюстрированной материалом.</a:t>
            </a:r>
            <a:endParaRPr b="0" lang="ru-RU" sz="3200" spc="-1" strike="noStrike">
              <a:latin typeface="Arial"/>
            </a:endParaRPr>
          </a:p>
          <a:p>
            <a:pPr marL="343080" indent="-341640">
              <a:lnSpc>
                <a:spcPct val="100000"/>
              </a:lnSpc>
              <a:spcBef>
                <a:spcPts val="641"/>
              </a:spcBef>
              <a:tabLst>
                <a:tab algn="l" pos="0"/>
              </a:tabLst>
            </a:pP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Порядок сдачи ДЗ</a:t>
            </a:r>
            <a:endParaRPr b="0" lang="ru-RU" sz="4400" spc="-1" strike="noStrike">
              <a:latin typeface="Arial"/>
            </a:endParaRPr>
          </a:p>
        </p:txBody>
      </p:sp>
      <p:sp>
        <p:nvSpPr>
          <p:cNvPr id="90" name="CustomShape 2"/>
          <p:cNvSpPr/>
          <p:nvPr/>
        </p:nvSpPr>
        <p:spPr>
          <a:xfrm>
            <a:off x="214200" y="1500120"/>
            <a:ext cx="8785440" cy="49276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ru-RU" sz="3200" spc="-1" strike="noStrike">
                <a:solidFill>
                  <a:srgbClr val="000000"/>
                </a:solidFill>
                <a:latin typeface="Calibri"/>
                <a:ea typeface="DejaVu Sans"/>
              </a:rPr>
              <a:t>Основной язык программирования – С</a:t>
            </a:r>
            <a:r>
              <a:rPr b="0" lang="en-US" sz="3200" spc="-1" strike="noStrike">
                <a:solidFill>
                  <a:srgbClr val="000000"/>
                </a:solidFill>
                <a:latin typeface="Calibri"/>
                <a:ea typeface="DejaVu Sans"/>
              </a:rPr>
              <a:t>/</a:t>
            </a:r>
            <a:r>
              <a:rPr b="0" lang="ru-RU" sz="3200" spc="-1" strike="noStrike">
                <a:solidFill>
                  <a:srgbClr val="000000"/>
                </a:solidFill>
                <a:latin typeface="Calibri"/>
                <a:ea typeface="DejaVu Sans"/>
              </a:rPr>
              <a:t>С++</a:t>
            </a:r>
            <a:endParaRPr b="0" lang="ru-RU" sz="3200" spc="-1" strike="noStrike">
              <a:latin typeface="Arial"/>
            </a:endParaRPr>
          </a:p>
          <a:p>
            <a:pPr marL="343080" indent="-341640">
              <a:lnSpc>
                <a:spcPct val="100000"/>
              </a:lnSpc>
              <a:spcBef>
                <a:spcPts val="641"/>
              </a:spcBef>
              <a:tabLst>
                <a:tab algn="l" pos="0"/>
              </a:tabLst>
            </a:pP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Среда: любые </a:t>
            </a:r>
            <a:r>
              <a:rPr b="0" lang="en-US" sz="3200" spc="-1" strike="noStrike">
                <a:solidFill>
                  <a:srgbClr val="000000"/>
                </a:solidFill>
                <a:latin typeface="Calibri"/>
                <a:ea typeface="DejaVu Sans"/>
              </a:rPr>
              <a:t>IDE </a:t>
            </a:r>
            <a:r>
              <a:rPr b="0" lang="ru-RU" sz="3200" spc="-1" strike="noStrike">
                <a:solidFill>
                  <a:srgbClr val="000000"/>
                </a:solidFill>
                <a:latin typeface="Calibri"/>
                <a:ea typeface="DejaVu Sans"/>
              </a:rPr>
              <a:t>для ОС </a:t>
            </a:r>
            <a:r>
              <a:rPr b="0" lang="en-US" sz="3200" spc="-1" strike="noStrike">
                <a:solidFill>
                  <a:srgbClr val="000000"/>
                </a:solidFill>
                <a:latin typeface="Calibri"/>
                <a:ea typeface="DejaVu Sans"/>
              </a:rPr>
              <a:t>Windows/Linux, </a:t>
            </a:r>
            <a:r>
              <a:rPr b="0" lang="ru-RU" sz="3200" spc="-1" strike="noStrike">
                <a:solidFill>
                  <a:srgbClr val="000000"/>
                </a:solidFill>
                <a:latin typeface="Calibri"/>
                <a:ea typeface="DejaVu Sans"/>
              </a:rPr>
              <a:t>кроме специально оговоренных случаев.</a:t>
            </a:r>
            <a:endParaRPr b="0" lang="ru-RU" sz="3200" spc="-1" strike="noStrike">
              <a:latin typeface="Arial"/>
            </a:endParaRPr>
          </a:p>
          <a:p>
            <a:pPr marL="343080" indent="-341640">
              <a:lnSpc>
                <a:spcPct val="100000"/>
              </a:lnSpc>
              <a:spcBef>
                <a:spcPts val="641"/>
              </a:spcBef>
              <a:tabLst>
                <a:tab algn="l" pos="0"/>
              </a:tabLst>
            </a:pP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ДЗ номер 1</a:t>
            </a:r>
            <a:endParaRPr b="0" lang="ru-RU" sz="4400" spc="-1" strike="noStrike">
              <a:latin typeface="Arial"/>
            </a:endParaRPr>
          </a:p>
        </p:txBody>
      </p:sp>
      <p:sp>
        <p:nvSpPr>
          <p:cNvPr id="92" name="CustomShape 2"/>
          <p:cNvSpPr/>
          <p:nvPr/>
        </p:nvSpPr>
        <p:spPr>
          <a:xfrm>
            <a:off x="214200" y="1500120"/>
            <a:ext cx="8785440" cy="4927680"/>
          </a:xfrm>
          <a:prstGeom prst="rect">
            <a:avLst/>
          </a:prstGeom>
          <a:noFill/>
          <a:ln w="0">
            <a:noFill/>
          </a:ln>
        </p:spPr>
        <p:style>
          <a:lnRef idx="0"/>
          <a:fillRef idx="0"/>
          <a:effectRef idx="0"/>
          <a:fontRef idx="minor"/>
        </p:style>
        <p:txBody>
          <a:bodyPr lIns="90000" rIns="90000" tIns="45000" bIns="45000">
            <a:normAutofit/>
          </a:bodyPr>
          <a:p>
            <a:pPr marL="343080" indent="-341640">
              <a:lnSpc>
                <a:spcPct val="100000"/>
              </a:lnSpc>
              <a:spcBef>
                <a:spcPts val="641"/>
              </a:spcBef>
              <a:tabLst>
                <a:tab algn="l" pos="0"/>
              </a:tabLst>
            </a:pPr>
            <a:r>
              <a:rPr b="0" lang="en-US" sz="3200" spc="-1" strike="noStrike">
                <a:solidFill>
                  <a:srgbClr val="000000"/>
                </a:solidFill>
                <a:latin typeface="Calibri"/>
                <a:ea typeface="DejaVu Sans"/>
              </a:rPr>
              <a:t>	</a:t>
            </a:r>
            <a:r>
              <a:rPr b="0" lang="ru-RU" sz="3200" spc="-1" strike="noStrike">
                <a:solidFill>
                  <a:srgbClr val="000000"/>
                </a:solidFill>
                <a:latin typeface="Calibri"/>
                <a:ea typeface="DejaVu Sans"/>
              </a:rPr>
              <a:t>Срок сдачи </a:t>
            </a:r>
            <a:r>
              <a:rPr b="0" lang="ru-RU" sz="3200" spc="-1" strike="noStrike" u="sng">
                <a:solidFill>
                  <a:srgbClr val="000000"/>
                </a:solidFill>
                <a:uFillTx/>
                <a:latin typeface="Calibri"/>
                <a:ea typeface="DejaVu Sans"/>
              </a:rPr>
              <a:t>30 сентября</a:t>
            </a:r>
            <a:endParaRPr b="0" lang="ru-RU" sz="3200" spc="-1" strike="noStrike">
              <a:latin typeface="Arial"/>
            </a:endParaRPr>
          </a:p>
          <a:p>
            <a:pPr marL="343080" indent="-341640">
              <a:lnSpc>
                <a:spcPct val="100000"/>
              </a:lnSpc>
              <a:spcBef>
                <a:spcPts val="641"/>
              </a:spcBef>
              <a:tabLst>
                <a:tab algn="l" pos="0"/>
              </a:tabLst>
            </a:pPr>
            <a:endParaRPr b="0" lang="ru-RU" sz="3200" spc="-1" strike="noStrike">
              <a:latin typeface="Arial"/>
            </a:endParaRPr>
          </a:p>
          <a:p>
            <a:pPr marL="343080" indent="-341640">
              <a:lnSpc>
                <a:spcPct val="100000"/>
              </a:lnSpc>
              <a:spcBef>
                <a:spcPts val="641"/>
              </a:spcBef>
              <a:tabLst>
                <a:tab algn="l" pos="0"/>
              </a:tabLst>
            </a:pPr>
            <a:r>
              <a:rPr b="0"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Подготовить рабочее место для выполнения работы. Подготовить программу, выводящую на экран сообщение </a:t>
            </a:r>
            <a:r>
              <a:rPr b="0" lang="en-US" sz="3200" spc="-1" strike="noStrike">
                <a:solidFill>
                  <a:srgbClr val="000000"/>
                </a:solidFill>
                <a:latin typeface="Calibri"/>
                <a:ea typeface="DejaVu Sans"/>
              </a:rPr>
              <a:t>“Hello World!”</a:t>
            </a:r>
            <a:r>
              <a:rPr b="0" lang="ru-RU" sz="3200" spc="-1" strike="noStrike">
                <a:solidFill>
                  <a:srgbClr val="000000"/>
                </a:solidFill>
                <a:latin typeface="Calibri"/>
                <a:ea typeface="DejaVu Sans"/>
              </a:rPr>
              <a:t>, скомпилировать, проверить работоспособность.</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42960" y="571320"/>
            <a:ext cx="7770960" cy="1468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Иерархия программно аппаратного обеспечения</a:t>
            </a:r>
            <a:endParaRPr b="0" lang="ru-RU" sz="4400" spc="-1" strike="noStrike">
              <a:latin typeface="Arial"/>
            </a:endParaRPr>
          </a:p>
        </p:txBody>
      </p:sp>
      <p:graphicFrame>
        <p:nvGraphicFramePr>
          <p:cNvPr id="94" name="Table 2"/>
          <p:cNvGraphicFramePr/>
          <p:nvPr/>
        </p:nvGraphicFramePr>
        <p:xfrm>
          <a:off x="285840" y="2214720"/>
          <a:ext cx="6095520" cy="3111120"/>
        </p:xfrm>
        <a:graphic>
          <a:graphicData uri="http://schemas.openxmlformats.org/drawingml/2006/table">
            <a:tbl>
              <a:tblPr/>
              <a:tblGrid>
                <a:gridCol w="6095880"/>
              </a:tblGrid>
              <a:tr h="701640">
                <a:tc>
                  <a:txBody>
                    <a:bodyPr>
                      <a:noAutofit/>
                    </a:bodyPr>
                    <a:p>
                      <a:pPr>
                        <a:lnSpc>
                          <a:spcPct val="100000"/>
                        </a:lnSpc>
                        <a:tabLst>
                          <a:tab algn="l" pos="0"/>
                        </a:tabLst>
                      </a:pPr>
                      <a:r>
                        <a:rPr b="1" lang="ru-RU" sz="2400" spc="-1" strike="noStrike">
                          <a:solidFill>
                            <a:srgbClr val="ffffff"/>
                          </a:solidFill>
                          <a:latin typeface="Calibri"/>
                        </a:rPr>
                        <a:t>прикладное программное обеспечение</a:t>
                      </a:r>
                      <a:endParaRPr b="0" lang="ru-RU" sz="2400" spc="-1" strike="noStrike">
                        <a:latin typeface="Arial"/>
                      </a:endParaRPr>
                    </a:p>
                    <a:p>
                      <a:pPr>
                        <a:lnSpc>
                          <a:spcPct val="100000"/>
                        </a:lnSpc>
                        <a:tabLst>
                          <a:tab algn="l" pos="0"/>
                        </a:tabLst>
                      </a:pPr>
                      <a:endParaRPr b="0" lang="ru-RU"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701640">
                <a:tc>
                  <a:txBody>
                    <a:bodyPr>
                      <a:noAutofit/>
                    </a:bodyPr>
                    <a:p>
                      <a:pPr>
                        <a:lnSpc>
                          <a:spcPct val="100000"/>
                        </a:lnSpc>
                        <a:tabLst>
                          <a:tab algn="l" pos="0"/>
                        </a:tabLst>
                      </a:pPr>
                      <a:r>
                        <a:rPr b="0" lang="ru-RU" sz="2400" spc="-1" strike="noStrike">
                          <a:solidFill>
                            <a:srgbClr val="000000"/>
                          </a:solidFill>
                          <a:latin typeface="Calibri"/>
                        </a:rPr>
                        <a:t>системы программирования</a:t>
                      </a:r>
                      <a:endParaRPr b="0" lang="ru-RU" sz="2400" spc="-1" strike="noStrike">
                        <a:latin typeface="Arial"/>
                      </a:endParaRPr>
                    </a:p>
                    <a:p>
                      <a:pPr>
                        <a:lnSpc>
                          <a:spcPct val="100000"/>
                        </a:lnSpc>
                        <a:tabLst>
                          <a:tab algn="l" pos="0"/>
                        </a:tabLst>
                      </a:pPr>
                      <a:endParaRPr b="0" lang="ru-RU"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06560">
                <a:tc>
                  <a:txBody>
                    <a:bodyPr>
                      <a:noAutofit/>
                    </a:bodyPr>
                    <a:p>
                      <a:pPr>
                        <a:lnSpc>
                          <a:spcPct val="100000"/>
                        </a:lnSpc>
                        <a:tabLst>
                          <a:tab algn="l" pos="0"/>
                        </a:tabLst>
                      </a:pPr>
                      <a:r>
                        <a:rPr b="0" lang="ru-RU" sz="2400" spc="-1" strike="noStrike">
                          <a:solidFill>
                            <a:srgbClr val="000000"/>
                          </a:solidFill>
                          <a:latin typeface="Calibri"/>
                        </a:rPr>
                        <a:t>программы управления физическими и логическими ресурсами</a:t>
                      </a:r>
                      <a:endParaRPr b="0" lang="ru-RU" sz="2400" spc="-1" strike="noStrike">
                        <a:latin typeface="Arial"/>
                      </a:endParaRPr>
                    </a:p>
                    <a:p>
                      <a:pPr>
                        <a:lnSpc>
                          <a:spcPct val="100000"/>
                        </a:lnSpc>
                        <a:tabLst>
                          <a:tab algn="l" pos="0"/>
                        </a:tabLst>
                      </a:pPr>
                      <a:endParaRPr b="0" lang="ru-RU"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01640">
                <a:tc>
                  <a:txBody>
                    <a:bodyPr>
                      <a:noAutofit/>
                    </a:bodyPr>
                    <a:p>
                      <a:pPr>
                        <a:lnSpc>
                          <a:spcPct val="100000"/>
                        </a:lnSpc>
                        <a:tabLst>
                          <a:tab algn="l" pos="0"/>
                        </a:tabLst>
                      </a:pPr>
                      <a:r>
                        <a:rPr b="0" lang="ru-RU" sz="2400" spc="-1" strike="noStrike">
                          <a:solidFill>
                            <a:srgbClr val="000000"/>
                          </a:solidFill>
                          <a:latin typeface="Calibri"/>
                        </a:rPr>
                        <a:t>аппаратура</a:t>
                      </a:r>
                      <a:endParaRPr b="0" lang="ru-RU" sz="2400" spc="-1" strike="noStrike">
                        <a:latin typeface="Arial"/>
                      </a:endParaRPr>
                    </a:p>
                    <a:p>
                      <a:pPr>
                        <a:lnSpc>
                          <a:spcPct val="100000"/>
                        </a:lnSpc>
                        <a:tabLst>
                          <a:tab algn="l" pos="0"/>
                        </a:tabLst>
                      </a:pPr>
                      <a:endParaRPr b="0" lang="ru-RU"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pic>
        <p:nvPicPr>
          <p:cNvPr id="95" name="Picture 2" descr="https://encrypted-tbn1.gstatic.com/images?q=tbn:ANd9GcTnIZASqEpJDOUsKQ0kTP0UZ4VpKN1UvHKGznqKchxid3-Oh_bofQ"/>
          <p:cNvPicPr/>
          <p:nvPr/>
        </p:nvPicPr>
        <p:blipFill>
          <a:blip r:embed="rId1"/>
          <a:stretch/>
        </p:blipFill>
        <p:spPr>
          <a:xfrm>
            <a:off x="7286760" y="4929120"/>
            <a:ext cx="1182240" cy="1241640"/>
          </a:xfrm>
          <a:prstGeom prst="rect">
            <a:avLst/>
          </a:prstGeom>
          <a:ln w="0">
            <a:noFill/>
          </a:ln>
        </p:spPr>
      </p:pic>
      <p:sp>
        <p:nvSpPr>
          <p:cNvPr id="96" name="CustomShape 3"/>
          <p:cNvSpPr/>
          <p:nvPr/>
        </p:nvSpPr>
        <p:spPr>
          <a:xfrm rot="16200000">
            <a:off x="5857920" y="3787560"/>
            <a:ext cx="2213280" cy="355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7" name="CustomShape 4"/>
          <p:cNvSpPr/>
          <p:nvPr/>
        </p:nvSpPr>
        <p:spPr>
          <a:xfrm>
            <a:off x="155520" y="-2560680"/>
            <a:ext cx="7113600" cy="5332680"/>
          </a:xfrm>
          <a:prstGeom prst="rect">
            <a:avLst/>
          </a:prstGeom>
          <a:noFill/>
          <a:ln w="0">
            <a:noFill/>
          </a:ln>
        </p:spPr>
        <p:style>
          <a:lnRef idx="0"/>
          <a:fillRef idx="0"/>
          <a:effectRef idx="0"/>
          <a:fontRef idx="minor"/>
        </p:style>
      </p:sp>
      <p:sp>
        <p:nvSpPr>
          <p:cNvPr id="98" name="CustomShape 5"/>
          <p:cNvSpPr/>
          <p:nvPr/>
        </p:nvSpPr>
        <p:spPr>
          <a:xfrm>
            <a:off x="155520" y="-2560680"/>
            <a:ext cx="7113600" cy="5332680"/>
          </a:xfrm>
          <a:prstGeom prst="rect">
            <a:avLst/>
          </a:prstGeom>
          <a:noFill/>
          <a:ln w="0">
            <a:noFill/>
          </a:ln>
        </p:spPr>
        <p:style>
          <a:lnRef idx="0"/>
          <a:fillRef idx="0"/>
          <a:effectRef idx="0"/>
          <a:fontRef idx="minor"/>
        </p:style>
      </p:sp>
      <p:pic>
        <p:nvPicPr>
          <p:cNvPr id="99" name="Picture 8" descr="http://media.desura.com/images/articles/1/122/121099/auto/doom11.jpg"/>
          <p:cNvPicPr/>
          <p:nvPr/>
        </p:nvPicPr>
        <p:blipFill>
          <a:blip r:embed="rId2"/>
          <a:stretch/>
        </p:blipFill>
        <p:spPr>
          <a:xfrm>
            <a:off x="7286760" y="2214720"/>
            <a:ext cx="1141920" cy="855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TotalTime>
  <Application>LibreOffice/7.0.1.2$Windows_x86 LibreOffice_project/7cbcfc562f6eb6708b5ff7d7397325de9e764452</Application>
  <Words>886</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2013-01-17T03:05:23Z</dcterms:created>
  <dc:creator>Mikhail</dc:creator>
  <dc:description/>
  <dc:language>ru-RU</dc:language>
  <cp:lastModifiedBy/>
  <dcterms:modified xsi:type="dcterms:W3CDTF">2020-09-06T19:29:02Z</dcterms:modified>
  <cp:revision>46</cp:revision>
  <dc:subject/>
  <dc:title>Center of computational technologies (CCT)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