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cmcmsu.no-ip.info/download/programming.systems.course.pdf" TargetMode="External"/><Relationship Id="rId2" Type="http://schemas.openxmlformats.org/officeDocument/2006/relationships/hyperlink" Target="https://git-scm.com/book/ru/v2" TargetMode="External"/><Relationship Id="rId3" Type="http://schemas.openxmlformats.org/officeDocument/2006/relationships/hyperlink" Target="https://docs.docker.com/" TargetMode="External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2160000"/>
            <a:ext cx="9140400" cy="23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ru-RU" sz="3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Системы программирования</a:t>
            </a:r>
            <a:endParaRPr b="0" lang="ru-RU" sz="3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Введение</a:t>
            </a:r>
            <a:endParaRPr b="0" lang="ru-RU" sz="39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0" y="4857840"/>
            <a:ext cx="9140040" cy="102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500" spc="-1" strike="noStrike">
                <a:solidFill>
                  <a:srgbClr val="8b8b8b"/>
                </a:solidFill>
                <a:latin typeface="Times New Roman"/>
                <a:ea typeface="DejaVu Sans"/>
              </a:rPr>
              <a:t>Institute of Mathematics and Informatics</a:t>
            </a:r>
            <a:endParaRPr b="0" lang="ru-RU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500" spc="-1" strike="noStrike">
                <a:solidFill>
                  <a:srgbClr val="8b8b8b"/>
                </a:solidFill>
                <a:latin typeface="Times New Roman"/>
                <a:ea typeface="DejaVu Sans"/>
              </a:rPr>
              <a:t>M.K.Ammosov North-Eastern Federal University</a:t>
            </a:r>
            <a:endParaRPr b="0" lang="ru-RU" sz="25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0" y="5733000"/>
            <a:ext cx="9140040" cy="90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Литература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Системы программирования</a:t>
            </a:r>
            <a:r>
              <a:rPr b="0" lang="ru-RU" sz="24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1"/>
              </a:rPr>
              <a:t>И. А. Волкова, И. Г. Головин, Л. Е. Карпов. Системы программирования (Учебное пособие)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(1.2 Мбайт). — М.: Издательский отдел факультета ВМиК МГУ, 2009.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Документация по Git (рус)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2"/>
              </a:rPr>
              <a:t> https://git-scm.com/book/ru/v2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Документация по Docker (eng)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3"/>
              </a:rPr>
              <a:t> https://docs.docker.com/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42960" y="571320"/>
            <a:ext cx="776844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Иерархия программно аппаратного обеспечения</a:t>
            </a:r>
            <a:endParaRPr b="0" lang="ru-RU" sz="3200" spc="-1" strike="noStrike">
              <a:latin typeface="Arial"/>
            </a:endParaRPr>
          </a:p>
        </p:txBody>
      </p:sp>
      <p:graphicFrame>
        <p:nvGraphicFramePr>
          <p:cNvPr id="80" name="Table 2"/>
          <p:cNvGraphicFramePr/>
          <p:nvPr/>
        </p:nvGraphicFramePr>
        <p:xfrm>
          <a:off x="285840" y="2214720"/>
          <a:ext cx="6095520" cy="3111120"/>
        </p:xfrm>
        <a:graphic>
          <a:graphicData uri="http://schemas.openxmlformats.org/drawingml/2006/table">
            <a:tbl>
              <a:tblPr/>
              <a:tblGrid>
                <a:gridCol w="6095880"/>
              </a:tblGrid>
              <a:tr h="701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прикладное программное обеспечение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701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системы программирования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006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программы управления физическими и логическими ресурсами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701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аппаратура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pic>
        <p:nvPicPr>
          <p:cNvPr id="81" name="Picture 2" descr="https://encrypted-tbn1.gstatic.com/images?q=tbn:ANd9GcTnIZASqEpJDOUsKQ0kTP0UZ4VpKN1UvHKGznqKchxid3-Oh_bofQ"/>
          <p:cNvPicPr/>
          <p:nvPr/>
        </p:nvPicPr>
        <p:blipFill>
          <a:blip r:embed="rId1"/>
          <a:stretch/>
        </p:blipFill>
        <p:spPr>
          <a:xfrm>
            <a:off x="7286760" y="4929120"/>
            <a:ext cx="1179720" cy="1239120"/>
          </a:xfrm>
          <a:prstGeom prst="rect">
            <a:avLst/>
          </a:prstGeom>
          <a:ln w="0">
            <a:noFill/>
          </a:ln>
        </p:spPr>
      </p:pic>
      <p:sp>
        <p:nvSpPr>
          <p:cNvPr id="82" name="CustomShape 3"/>
          <p:cNvSpPr/>
          <p:nvPr/>
        </p:nvSpPr>
        <p:spPr>
          <a:xfrm rot="16200000">
            <a:off x="5857920" y="3790080"/>
            <a:ext cx="2210760" cy="353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155520" y="-2560680"/>
            <a:ext cx="7111080" cy="533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5"/>
          <p:cNvSpPr/>
          <p:nvPr/>
        </p:nvSpPr>
        <p:spPr>
          <a:xfrm>
            <a:off x="155520" y="-2560680"/>
            <a:ext cx="7111080" cy="533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Picture 8" descr="http://media.desura.com/images/articles/1/122/121099/auto/doom11.jpg"/>
          <p:cNvPicPr/>
          <p:nvPr/>
        </p:nvPicPr>
        <p:blipFill>
          <a:blip r:embed="rId2"/>
          <a:stretch/>
        </p:blipFill>
        <p:spPr>
          <a:xfrm>
            <a:off x="7286760" y="2214720"/>
            <a:ext cx="1139400" cy="85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Определение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14200" y="1500120"/>
            <a:ext cx="8782920" cy="49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3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Системы программирования – представляют собой программы, предназначенные для разработки ПО. Данные программы обеспечивают среду (технологию) разработки компьютерных программ на том или ином языке программирования.</a:t>
            </a:r>
            <a:endParaRPr b="0" lang="ru-RU" sz="26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Этапы разработки ПО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14200" y="1500120"/>
            <a:ext cx="8605440" cy="49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3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• 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Анализ (определение) требований</a:t>
            </a:r>
            <a:endParaRPr b="0" lang="ru-RU" sz="26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• 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Проектирование</a:t>
            </a:r>
            <a:endParaRPr b="0" lang="ru-RU" sz="26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• 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Написание текста программ (программирование)</a:t>
            </a:r>
            <a:endParaRPr b="0" lang="ru-RU" sz="26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• 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Компоновка или интеграция программного комплекса</a:t>
            </a:r>
            <a:endParaRPr b="0" lang="ru-RU" sz="26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• 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Верификация, тестирование и отладка</a:t>
            </a:r>
            <a:endParaRPr b="0" lang="ru-RU" sz="26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• 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Документирование</a:t>
            </a:r>
            <a:endParaRPr b="0" lang="ru-RU" sz="26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• 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Внедрение</a:t>
            </a:r>
            <a:endParaRPr b="0" lang="ru-RU" sz="26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• 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Тиражирование</a:t>
            </a:r>
            <a:endParaRPr b="0" lang="ru-RU" sz="26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• 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Сопровождение, повторяющее все предыдущие этапы</a:t>
            </a:r>
            <a:endParaRPr b="0" lang="ru-RU" sz="26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План курса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1500120"/>
            <a:ext cx="8277120" cy="49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i="1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Системы программирования ОС Linux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Команды linux, оболочка bash, ...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утилита make, компилятор gcc, …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i="1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Интегрированные среды разработки 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Microsoft Visual Studio, IntelliJ IDEA, …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Системы коллективной разработки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Система управления версиями Git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Виртуализация и Контейнеризация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VirtualBox, Docker, Kubernetes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26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26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Требования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1500120"/>
            <a:ext cx="8277120" cy="49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Языки программирования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C/С++/Python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OC Linux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Установка, работа с командной строкой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(основные команды)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Среды разработки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Опыт использования IDE, или текстовых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редакторов, например, Sublime/Atom/Vim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Литература и документация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Чтение технической литературы на англ. языке,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поиск информации в интернете</a:t>
            </a:r>
            <a:endParaRPr b="0" lang="ru-RU" sz="24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Порядок сдачи ДЗ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Домашние задания и проработки принимаются на адрес электронной почты</a:t>
            </a:r>
            <a:r>
              <a:rPr b="0" lang="ru-RU" sz="26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 </a:t>
            </a:r>
            <a:r>
              <a:rPr b="1" i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ao.vasiliev@s-vfu.ru</a:t>
            </a:r>
            <a:r>
              <a:rPr b="0" lang="ru-RU" sz="26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 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или в </a:t>
            </a:r>
            <a:r>
              <a:rPr b="1" i="1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discord</a:t>
            </a:r>
            <a:r>
              <a:rPr b="0" lang="ru-RU" sz="26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 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канал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Тема письма должна иметь вид: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ПМ-ХХ-_Фамилия_ИО_домашнее_задание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Например: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ПМ-18-2 Иванов И.И. домашнее задание по git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Порядок сдачи ДЗ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14200" y="1500120"/>
            <a:ext cx="8782920" cy="49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3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Письма, написанные не по шаблону к обработке не принимаются!</a:t>
            </a:r>
            <a:endParaRPr b="0" lang="ru-RU" sz="26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26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Если для домашнего задания и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/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или проработки установлен крайний срок сдачи, то письма, пришедшие после срока – </a:t>
            </a:r>
            <a:r>
              <a:rPr b="0" lang="ru-RU" sz="26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к обработке не принимаются.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Порядок сдачи ДЗ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14200" y="1500120"/>
            <a:ext cx="8782920" cy="49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3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Каждое домашнее задание – оформляется в виде отдельной главы или глав отчета. Тексты программ помещаются или в текст отчета, или в приложение к отчету.</a:t>
            </a:r>
            <a:endParaRPr b="0" lang="ru-RU" sz="26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26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Каждая глава должна содержать описание проделанной работы, по возможности быть проиллюстрированной материалом.</a:t>
            </a:r>
            <a:endParaRPr b="0" lang="ru-RU" sz="26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Application>LibreOffice/7.0.3.1$Windows_X86_64 LibreOffice_project/d7547858d014d4cf69878db179d326fc3483e082</Application>
  <Words>886</Words>
  <Paragraphs>105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2013-01-17T03:05:23Z</dcterms:created>
  <dc:creator>Mikhail</dc:creator>
  <dc:description/>
  <dc:language>ru-RU</dc:language>
  <cp:lastModifiedBy/>
  <dcterms:modified xsi:type="dcterms:W3CDTF">2021-01-27T14:33:23Z</dcterms:modified>
  <cp:revision>112</cp:revision>
  <dc:subject/>
  <dc:title>Center of computational technologies (CCT)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