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ru-RU" sz="4400" spc="-1" strike="noStrike">
                <a:latin typeface="Arial"/>
              </a:rPr>
              <a:t>Для перемещения страницы щёлкните мышью</a:t>
            </a:r>
            <a:endParaRPr b="0" lang="ru-RU"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EC2BE4D-FB55-455F-8EAF-19CBF816E566}"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1143000" y="685800"/>
            <a:ext cx="4570920" cy="3427920"/>
          </a:xfrm>
          <a:prstGeom prst="rect">
            <a:avLst/>
          </a:prstGeom>
        </p:spPr>
      </p:sp>
      <p:sp>
        <p:nvSpPr>
          <p:cNvPr id="157"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58"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4F0144B-18AB-4FAE-9F6C-C07F6FCD4672}" type="slidenum">
              <a:rPr b="0" lang="ru-RU" sz="1200" spc="-1" strike="noStrike">
                <a:solidFill>
                  <a:srgbClr val="000000"/>
                </a:solidFill>
                <a:latin typeface="+mn-lt"/>
                <a:ea typeface="+mn-ea"/>
              </a:rPr>
              <a:t>10</a:t>
            </a:fld>
            <a:endParaRPr b="0" lang="ru-R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1143000" y="685800"/>
            <a:ext cx="4570920" cy="3427920"/>
          </a:xfrm>
          <a:prstGeom prst="rect">
            <a:avLst/>
          </a:prstGeom>
        </p:spPr>
      </p:sp>
      <p:sp>
        <p:nvSpPr>
          <p:cNvPr id="160"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61"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47E5BD4-7E73-48D5-BB0E-FC768CAD7969}" type="slidenum">
              <a:rPr b="0" lang="ru-RU" sz="1200" spc="-1" strike="noStrike">
                <a:solidFill>
                  <a:srgbClr val="000000"/>
                </a:solidFill>
                <a:latin typeface="+mn-lt"/>
                <a:ea typeface="+mn-ea"/>
              </a:rPr>
              <a:t>11</a:t>
            </a:fld>
            <a:endParaRPr b="0" lang="ru-RU"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1143000" y="685800"/>
            <a:ext cx="4570920" cy="3427920"/>
          </a:xfrm>
          <a:prstGeom prst="rect">
            <a:avLst/>
          </a:prstGeom>
        </p:spPr>
      </p:sp>
      <p:sp>
        <p:nvSpPr>
          <p:cNvPr id="163"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64"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F25E891-0F9B-4308-AFBF-DF6F0BB81AC4}" type="slidenum">
              <a:rPr b="0" lang="ru-RU" sz="1200" spc="-1" strike="noStrike">
                <a:solidFill>
                  <a:srgbClr val="000000"/>
                </a:solidFill>
                <a:latin typeface="+mn-lt"/>
                <a:ea typeface="+mn-ea"/>
              </a:rPr>
              <a:t>12</a:t>
            </a:fld>
            <a:endParaRPr b="0" lang="ru-RU"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1143000" y="685800"/>
            <a:ext cx="4570920" cy="3427920"/>
          </a:xfrm>
          <a:prstGeom prst="rect">
            <a:avLst/>
          </a:prstGeom>
        </p:spPr>
      </p:sp>
      <p:sp>
        <p:nvSpPr>
          <p:cNvPr id="166"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280">
              <a:lnSpc>
                <a:spcPct val="100000"/>
              </a:lnSpc>
              <a:tabLst>
                <a:tab algn="l" pos="0"/>
              </a:tabLst>
            </a:pPr>
            <a:r>
              <a:rPr b="0" lang="ru-RU" sz="1200" spc="-1" strike="noStrike">
                <a:solidFill>
                  <a:srgbClr val="000000"/>
                </a:solidFill>
                <a:latin typeface="+mn-lt"/>
                <a:ea typeface="+mn-ea"/>
              </a:rPr>
              <a:t>Буквальное следование каскадной схеме разработки приводит к существенному</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запаздыванию получения результатов. Согласование результатов с пользователями</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производится только в точках, планируемых после завершения каждого этапа работ,</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требования к программному обеспечению зафиксированы в техническом задании на</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все время разработки. Это приводит к тому, что пользователи могут вносить замечания</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и пожелания по совершенствованию системы только после того, как работа над ней</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будет полностью завершена. Каскадная схема хорошо пригодна для моделирования</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процессов разработки такого программного обеспечения, для которого с самого начала</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удается достаточно точно и полно сформулировать все требования, с тем, чтобы затем</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предоставить разработчикам свободу выбора наиболее подходящих технических</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методов реализации.</a:t>
            </a:r>
            <a:endParaRPr b="0" lang="ru-RU" sz="1200" spc="-1" strike="noStrike">
              <a:latin typeface="Arial"/>
            </a:endParaRPr>
          </a:p>
        </p:txBody>
      </p:sp>
      <p:sp>
        <p:nvSpPr>
          <p:cNvPr id="167"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9CE399F-71B1-4179-B07B-2163AED6AE39}" type="slidenum">
              <a:rPr b="0" lang="ru-RU" sz="1200" spc="-1" strike="noStrike">
                <a:solidFill>
                  <a:srgbClr val="000000"/>
                </a:solidFill>
                <a:latin typeface="+mn-lt"/>
                <a:ea typeface="+mn-ea"/>
              </a:rPr>
              <a:t>13</a:t>
            </a:fld>
            <a:endParaRPr b="0" lang="ru-RU"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1143000" y="685800"/>
            <a:ext cx="4570920" cy="3427920"/>
          </a:xfrm>
          <a:prstGeom prst="rect">
            <a:avLst/>
          </a:prstGeom>
        </p:spPr>
      </p:sp>
      <p:sp>
        <p:nvSpPr>
          <p:cNvPr id="169"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70"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6B94F33-B9B3-4195-810B-CFB6773B4DCD}" type="slidenum">
              <a:rPr b="0" lang="ru-RU" sz="1200" spc="-1" strike="noStrike">
                <a:solidFill>
                  <a:srgbClr val="000000"/>
                </a:solidFill>
                <a:latin typeface="+mn-lt"/>
                <a:ea typeface="+mn-ea"/>
              </a:rPr>
              <a:t>14</a:t>
            </a:fld>
            <a:endParaRPr b="0" lang="ru-RU"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1143000" y="685800"/>
            <a:ext cx="4570920" cy="3427920"/>
          </a:xfrm>
          <a:prstGeom prst="rect">
            <a:avLst/>
          </a:prstGeom>
        </p:spPr>
      </p:sp>
      <p:sp>
        <p:nvSpPr>
          <p:cNvPr id="172"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280">
              <a:lnSpc>
                <a:spcPct val="100000"/>
              </a:lnSpc>
              <a:tabLst>
                <a:tab algn="l" pos="0"/>
              </a:tabLst>
            </a:pPr>
            <a:r>
              <a:rPr b="0" lang="ru-RU" sz="2000" spc="-1" strike="noStrike">
                <a:latin typeface="Arial"/>
              </a:rPr>
              <a:t>В начале 80-х годов Дж. Мартином были проведены исследования на предмет выявления причин кризисной ситуации, которая сложилась к этому моменту в области проектирования информационных систем. Им было проанализировано большое число разработок и построены диаграммы распределения ошибок по этапам цикла проектирования систем и затрат на их устранение (рисунок 1.3).</a:t>
            </a:r>
            <a:endParaRPr b="0" lang="ru-RU" sz="2000" spc="-1" strike="noStrike">
              <a:latin typeface="Arial"/>
            </a:endParaRPr>
          </a:p>
        </p:txBody>
      </p:sp>
      <p:sp>
        <p:nvSpPr>
          <p:cNvPr id="173"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1B3E8A1F-05A9-41BD-BE3C-F710E2F5D170}" type="slidenum">
              <a:rPr b="0" lang="ru-RU" sz="1200" spc="-1" strike="noStrike">
                <a:solidFill>
                  <a:srgbClr val="000000"/>
                </a:solidFill>
                <a:latin typeface="+mn-lt"/>
                <a:ea typeface="+mn-ea"/>
              </a:rPr>
              <a:t>15</a:t>
            </a:fld>
            <a:endParaRPr b="0" lang="ru-RU"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1143000" y="685800"/>
            <a:ext cx="4570920" cy="3427920"/>
          </a:xfrm>
          <a:prstGeom prst="rect">
            <a:avLst/>
          </a:prstGeom>
        </p:spPr>
      </p:sp>
      <p:sp>
        <p:nvSpPr>
          <p:cNvPr id="175"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76"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0CD42F8-8788-4697-AB8D-28F4D986621B}" type="slidenum">
              <a:rPr b="0" lang="ru-RU" sz="1200" spc="-1" strike="noStrike">
                <a:solidFill>
                  <a:srgbClr val="000000"/>
                </a:solidFill>
                <a:latin typeface="+mn-lt"/>
                <a:ea typeface="+mn-ea"/>
              </a:rPr>
              <a:t>16</a:t>
            </a:fld>
            <a:endParaRPr b="0" lang="ru-RU"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1143000" y="685800"/>
            <a:ext cx="4570920" cy="3427920"/>
          </a:xfrm>
          <a:prstGeom prst="rect">
            <a:avLst/>
          </a:prstGeom>
        </p:spPr>
      </p:sp>
      <p:sp>
        <p:nvSpPr>
          <p:cNvPr id="178"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79"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BAA0B01-942A-43F7-8B75-0D21237E9109}" type="slidenum">
              <a:rPr b="0" lang="ru-RU" sz="1200" spc="-1" strike="noStrike">
                <a:solidFill>
                  <a:srgbClr val="000000"/>
                </a:solidFill>
                <a:latin typeface="+mn-lt"/>
                <a:ea typeface="+mn-ea"/>
              </a:rPr>
              <a:t>17</a:t>
            </a:fld>
            <a:endParaRPr b="0" lang="ru-RU"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1143000" y="685800"/>
            <a:ext cx="4570920" cy="3427920"/>
          </a:xfrm>
          <a:prstGeom prst="rect">
            <a:avLst/>
          </a:prstGeom>
        </p:spPr>
      </p:sp>
      <p:sp>
        <p:nvSpPr>
          <p:cNvPr id="181"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82"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E1B327C-9AC9-4FA7-82A4-F01E6812D82F}" type="slidenum">
              <a:rPr b="0" lang="ru-RU" sz="1200" spc="-1" strike="noStrike">
                <a:solidFill>
                  <a:srgbClr val="000000"/>
                </a:solidFill>
                <a:latin typeface="+mn-lt"/>
                <a:ea typeface="+mn-ea"/>
              </a:rPr>
              <a:t>18</a:t>
            </a:fld>
            <a:endParaRPr b="0" lang="ru-RU"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1143000" y="685800"/>
            <a:ext cx="4570920" cy="3427920"/>
          </a:xfrm>
          <a:prstGeom prst="rect">
            <a:avLst/>
          </a:prstGeom>
        </p:spPr>
      </p:sp>
      <p:sp>
        <p:nvSpPr>
          <p:cNvPr id="184"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85"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2C49B28-3BA5-42C3-A9D9-D6505E855762}" type="slidenum">
              <a:rPr b="0" lang="ru-RU" sz="1200" spc="-1" strike="noStrike">
                <a:solidFill>
                  <a:srgbClr val="000000"/>
                </a:solidFill>
                <a:latin typeface="+mn-lt"/>
                <a:ea typeface="+mn-ea"/>
              </a:rPr>
              <a:t>19</a:t>
            </a:fld>
            <a:endParaRPr b="0" lang="ru-RU"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1143000" y="685800"/>
            <a:ext cx="4570920" cy="3427920"/>
          </a:xfrm>
          <a:prstGeom prst="rect">
            <a:avLst/>
          </a:prstGeom>
        </p:spPr>
      </p:sp>
      <p:sp>
        <p:nvSpPr>
          <p:cNvPr id="187"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640">
              <a:lnSpc>
                <a:spcPct val="100000"/>
              </a:lnSpc>
              <a:tabLst>
                <a:tab algn="l" pos="0"/>
              </a:tabLst>
            </a:pPr>
            <a:r>
              <a:rPr b="0" lang="ru-RU" sz="2000" spc="-1" strike="noStrike">
                <a:latin typeface="Arial"/>
              </a:rPr>
              <a:t>Основная проблема спирального цикла – определение момента перехода на следующий этап. Для ее решения вводят временные ограничения на каждый из этапов жизненного цикла.</a:t>
            </a:r>
            <a:endParaRPr b="0" lang="ru-RU" sz="2000" spc="-1" strike="noStrike">
              <a:latin typeface="Arial"/>
            </a:endParaRPr>
          </a:p>
          <a:p>
            <a:pPr marL="216000" indent="-215640">
              <a:lnSpc>
                <a:spcPct val="100000"/>
              </a:lnSpc>
              <a:tabLst>
                <a:tab algn="l" pos="0"/>
              </a:tabLst>
            </a:pPr>
            <a:endParaRPr b="0" lang="ru-RU" sz="2000" spc="-1" strike="noStrike">
              <a:latin typeface="Arial"/>
            </a:endParaRPr>
          </a:p>
        </p:txBody>
      </p:sp>
      <p:sp>
        <p:nvSpPr>
          <p:cNvPr id="188"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D28DE13-4B0C-4634-A38F-A4FDF59B3F0C}" type="slidenum">
              <a:rPr b="0" lang="ru-RU" sz="1200" spc="-1" strike="noStrike">
                <a:solidFill>
                  <a:srgbClr val="000000"/>
                </a:solidFill>
                <a:latin typeface="+mn-lt"/>
                <a:ea typeface="+mn-ea"/>
              </a:rPr>
              <a:t>20</a:t>
            </a:fld>
            <a:endParaRPr b="0" lang="ru-RU"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1143000" y="685800"/>
            <a:ext cx="4570920" cy="3427920"/>
          </a:xfrm>
          <a:prstGeom prst="rect">
            <a:avLst/>
          </a:prstGeom>
        </p:spPr>
      </p:sp>
      <p:sp>
        <p:nvSpPr>
          <p:cNvPr id="190"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640">
              <a:lnSpc>
                <a:spcPct val="100000"/>
              </a:lnSpc>
              <a:tabLst>
                <a:tab algn="l" pos="0"/>
              </a:tabLst>
            </a:pPr>
            <a:r>
              <a:rPr b="0" lang="ru-RU" sz="2000" spc="-1" strike="noStrike">
                <a:latin typeface="Arial"/>
              </a:rPr>
              <a:t>Основная проблема спирального цикла – определение момента перехода на следующий этап. Для ее решения вводят временные ограничения на каждый из этапов жизненного цикла.</a:t>
            </a:r>
            <a:endParaRPr b="0" lang="ru-RU" sz="2000" spc="-1" strike="noStrike">
              <a:latin typeface="Arial"/>
            </a:endParaRPr>
          </a:p>
          <a:p>
            <a:pPr marL="216000" indent="-215640">
              <a:lnSpc>
                <a:spcPct val="100000"/>
              </a:lnSpc>
              <a:tabLst>
                <a:tab algn="l" pos="0"/>
              </a:tabLst>
            </a:pPr>
            <a:r>
              <a:rPr b="0" lang="ru-RU" sz="2000" spc="-1" strike="noStrike">
                <a:latin typeface="Arial"/>
              </a:rPr>
              <a:t>План составляется на основе статистических данных, полученных в предыдущих проектах, и личного опыта разработчиков. </a:t>
            </a:r>
            <a:endParaRPr b="0" lang="ru-RU" sz="2000" spc="-1" strike="noStrike">
              <a:latin typeface="Arial"/>
            </a:endParaRPr>
          </a:p>
          <a:p>
            <a:pPr marL="216000" indent="-215640">
              <a:lnSpc>
                <a:spcPct val="100000"/>
              </a:lnSpc>
              <a:tabLst>
                <a:tab algn="l" pos="0"/>
              </a:tabLst>
            </a:pPr>
            <a:endParaRPr b="0" lang="ru-RU" sz="2000" spc="-1" strike="noStrike">
              <a:latin typeface="Arial"/>
            </a:endParaRPr>
          </a:p>
        </p:txBody>
      </p:sp>
      <p:sp>
        <p:nvSpPr>
          <p:cNvPr id="191"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B014EFA-D9A0-4DE1-A1A6-A596A75D9433}" type="slidenum">
              <a:rPr b="0" lang="ru-RU" sz="1200" spc="-1" strike="noStrike">
                <a:solidFill>
                  <a:srgbClr val="000000"/>
                </a:solidFill>
                <a:latin typeface="+mn-lt"/>
                <a:ea typeface="+mn-ea"/>
              </a:rPr>
              <a:t>21</a:t>
            </a:fld>
            <a:endParaRPr b="0" lang="ru-RU"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1143000" y="685800"/>
            <a:ext cx="4570920" cy="3427920"/>
          </a:xfrm>
          <a:prstGeom prst="rect">
            <a:avLst/>
          </a:prstGeom>
        </p:spPr>
      </p:sp>
      <p:sp>
        <p:nvSpPr>
          <p:cNvPr id="193"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640">
              <a:lnSpc>
                <a:spcPct val="100000"/>
              </a:lnSpc>
              <a:tabLst>
                <a:tab algn="l" pos="0"/>
              </a:tabLst>
            </a:pPr>
            <a:r>
              <a:rPr b="0" lang="ru-RU" sz="2000" spc="-1" strike="noStrike">
                <a:latin typeface="Arial"/>
              </a:rPr>
              <a:t>Основная проблема спирального цикла – определение момента перехода на следующий этап. Для ее решения вводят временные ограничения на каждый из этапов жизненного цикла.</a:t>
            </a:r>
            <a:endParaRPr b="0" lang="ru-RU" sz="2000" spc="-1" strike="noStrike">
              <a:latin typeface="Arial"/>
            </a:endParaRPr>
          </a:p>
          <a:p>
            <a:pPr marL="216000" indent="-215640">
              <a:lnSpc>
                <a:spcPct val="100000"/>
              </a:lnSpc>
              <a:tabLst>
                <a:tab algn="l" pos="0"/>
              </a:tabLst>
            </a:pPr>
            <a:r>
              <a:rPr b="0" lang="ru-RU" sz="2000" spc="-1" strike="noStrike">
                <a:latin typeface="Arial"/>
              </a:rPr>
              <a:t>План составляется на основе статистических данных, полученных в предыдущих проектах, и личного опыта разработчиков. </a:t>
            </a:r>
            <a:endParaRPr b="0" lang="ru-RU" sz="2000" spc="-1" strike="noStrike">
              <a:latin typeface="Arial"/>
            </a:endParaRPr>
          </a:p>
          <a:p>
            <a:pPr marL="216000" indent="-215640">
              <a:lnSpc>
                <a:spcPct val="100000"/>
              </a:lnSpc>
              <a:tabLst>
                <a:tab algn="l" pos="0"/>
              </a:tabLst>
            </a:pPr>
            <a:endParaRPr b="0" lang="ru-RU" sz="2000" spc="-1" strike="noStrike">
              <a:latin typeface="Arial"/>
            </a:endParaRPr>
          </a:p>
        </p:txBody>
      </p:sp>
      <p:sp>
        <p:nvSpPr>
          <p:cNvPr id="194"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51324D6-E72F-4184-9A0C-FC4F9DDD720B}" type="slidenum">
              <a:rPr b="0" lang="ru-RU" sz="1200" spc="-1" strike="noStrike">
                <a:solidFill>
                  <a:srgbClr val="000000"/>
                </a:solidFill>
                <a:latin typeface="+mn-lt"/>
                <a:ea typeface="+mn-ea"/>
              </a:rPr>
              <a:t>22</a:t>
            </a:fld>
            <a:endParaRPr b="0" lang="ru-RU"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1143000" y="685800"/>
            <a:ext cx="4570920" cy="3427920"/>
          </a:xfrm>
          <a:prstGeom prst="rect">
            <a:avLst/>
          </a:prstGeom>
        </p:spPr>
      </p:sp>
      <p:sp>
        <p:nvSpPr>
          <p:cNvPr id="196"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640">
              <a:lnSpc>
                <a:spcPct val="100000"/>
              </a:lnSpc>
              <a:tabLst>
                <a:tab algn="l" pos="0"/>
              </a:tabLst>
            </a:pPr>
            <a:r>
              <a:rPr b="0" lang="ru-RU" sz="2000" spc="-1" strike="noStrike">
                <a:latin typeface="Arial"/>
              </a:rPr>
              <a:t>Другие организации используют для этого недельные циклы. </a:t>
            </a:r>
            <a:endParaRPr b="0" lang="ru-RU" sz="2000" spc="-1" strike="noStrike">
              <a:latin typeface="Arial"/>
            </a:endParaRPr>
          </a:p>
        </p:txBody>
      </p:sp>
      <p:sp>
        <p:nvSpPr>
          <p:cNvPr id="197"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4FDE4BB-FE51-4BE9-ABB5-AE9F1CCF23E0}" type="slidenum">
              <a:rPr b="0" lang="ru-RU" sz="1200" spc="-1" strike="noStrike">
                <a:solidFill>
                  <a:srgbClr val="000000"/>
                </a:solidFill>
                <a:latin typeface="+mn-lt"/>
                <a:ea typeface="+mn-ea"/>
              </a:rPr>
              <a:t>23</a:t>
            </a:fld>
            <a:endParaRPr b="0" lang="ru-RU"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1143000" y="685800"/>
            <a:ext cx="4570920" cy="3427920"/>
          </a:xfrm>
          <a:prstGeom prst="rect">
            <a:avLst/>
          </a:prstGeom>
        </p:spPr>
      </p:sp>
      <p:sp>
        <p:nvSpPr>
          <p:cNvPr id="199"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640">
              <a:lnSpc>
                <a:spcPct val="100000"/>
              </a:lnSpc>
              <a:tabLst>
                <a:tab algn="l" pos="0"/>
              </a:tabLst>
            </a:pPr>
            <a:r>
              <a:rPr b="0" lang="ru-RU" sz="2000" spc="-1" strike="noStrike">
                <a:latin typeface="Arial"/>
              </a:rPr>
              <a:t>Другие организации используют для этого недельные циклы. </a:t>
            </a:r>
            <a:endParaRPr b="0" lang="ru-RU" sz="2000" spc="-1" strike="noStrike">
              <a:latin typeface="Arial"/>
            </a:endParaRPr>
          </a:p>
        </p:txBody>
      </p:sp>
      <p:sp>
        <p:nvSpPr>
          <p:cNvPr id="200"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24E5534-689E-4C70-A1A5-B3F4D44ED160}" type="slidenum">
              <a:rPr b="0" lang="ru-RU" sz="1200" spc="-1" strike="noStrike">
                <a:solidFill>
                  <a:srgbClr val="000000"/>
                </a:solidFill>
                <a:latin typeface="+mn-lt"/>
                <a:ea typeface="+mn-ea"/>
              </a:rPr>
              <a:t>24</a:t>
            </a:fld>
            <a:endParaRPr b="0" lang="ru-RU"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1143000" y="685800"/>
            <a:ext cx="4570920" cy="3427920"/>
          </a:xfrm>
          <a:prstGeom prst="rect">
            <a:avLst/>
          </a:prstGeom>
        </p:spPr>
      </p:sp>
      <p:sp>
        <p:nvSpPr>
          <p:cNvPr id="202"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203"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5D87AED-67B4-4CF9-8170-0361E1D70745}" type="slidenum">
              <a:rPr b="0" lang="ru-RU" sz="1200" spc="-1" strike="noStrike">
                <a:solidFill>
                  <a:srgbClr val="000000"/>
                </a:solidFill>
                <a:latin typeface="+mn-lt"/>
                <a:ea typeface="+mn-ea"/>
              </a:rPr>
              <a:t>25</a:t>
            </a:fld>
            <a:endParaRPr b="0" lang="ru-RU"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0920" cy="3427920"/>
          </a:xfrm>
          <a:prstGeom prst="rect">
            <a:avLst/>
          </a:prstGeom>
        </p:spPr>
      </p:sp>
      <p:sp>
        <p:nvSpPr>
          <p:cNvPr id="205"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206"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1232682-6ECF-44D5-A029-2BF7D926511E}" type="slidenum">
              <a:rPr b="0" lang="ru-RU" sz="1200" spc="-1" strike="noStrike">
                <a:solidFill>
                  <a:srgbClr val="000000"/>
                </a:solidFill>
                <a:latin typeface="+mn-lt"/>
                <a:ea typeface="+mn-ea"/>
              </a:rPr>
              <a:t>26</a:t>
            </a:fld>
            <a:endParaRPr b="0" lang="ru-R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1143000" y="685800"/>
            <a:ext cx="4570920" cy="3427920"/>
          </a:xfrm>
          <a:prstGeom prst="rect">
            <a:avLst/>
          </a:prstGeom>
        </p:spPr>
      </p:sp>
      <p:sp>
        <p:nvSpPr>
          <p:cNvPr id="136"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280">
              <a:lnSpc>
                <a:spcPct val="100000"/>
              </a:lnSpc>
              <a:tabLst>
                <a:tab algn="l" pos="0"/>
              </a:tabLst>
            </a:pPr>
            <a:r>
              <a:rPr b="0" lang="ru-RU" sz="1200" spc="-1" strike="noStrike">
                <a:solidFill>
                  <a:srgbClr val="000000"/>
                </a:solidFill>
                <a:latin typeface="+mn-lt"/>
                <a:ea typeface="+mn-ea"/>
              </a:rPr>
              <a:t>На этапе проектирования широко применяется метод “</a:t>
            </a:r>
            <a:r>
              <a:rPr b="0" i="1" lang="ru-RU" sz="1200" spc="-1" strike="noStrike">
                <a:solidFill>
                  <a:srgbClr val="000000"/>
                </a:solidFill>
                <a:latin typeface="+mn-lt"/>
                <a:ea typeface="+mn-ea"/>
              </a:rPr>
              <a:t>разделяй и властвуй”.</a:t>
            </a:r>
            <a:endParaRPr b="0" lang="ru-RU" sz="1200" spc="-1" strike="noStrike">
              <a:latin typeface="Arial"/>
            </a:endParaRPr>
          </a:p>
          <a:p>
            <a:pPr marL="216000" indent="-215280">
              <a:lnSpc>
                <a:spcPct val="100000"/>
              </a:lnSpc>
              <a:tabLst>
                <a:tab algn="l" pos="0"/>
              </a:tabLst>
            </a:pP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Выбор подсистем часто зависит от разработчика и</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существенно влияет как на сложность процесса проектирования, так и на конечное</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качество программного продукта.</a:t>
            </a:r>
            <a:endParaRPr b="0" lang="ru-RU" sz="1200" spc="-1" strike="noStrike">
              <a:latin typeface="Arial"/>
            </a:endParaRPr>
          </a:p>
        </p:txBody>
      </p:sp>
      <p:sp>
        <p:nvSpPr>
          <p:cNvPr id="137"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DC264473-C7DA-46A6-9EF3-AD57BE9CC861}" type="slidenum">
              <a:rPr b="0" lang="ru-RU" sz="1200" spc="-1" strike="noStrike">
                <a:solidFill>
                  <a:srgbClr val="000000"/>
                </a:solidFill>
                <a:latin typeface="+mn-lt"/>
                <a:ea typeface="+mn-ea"/>
              </a:rPr>
              <a:t>3</a:t>
            </a:fld>
            <a:endParaRPr b="0" lang="ru-R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1143000" y="685800"/>
            <a:ext cx="4570920" cy="3427920"/>
          </a:xfrm>
          <a:prstGeom prst="rect">
            <a:avLst/>
          </a:prstGeom>
        </p:spPr>
      </p:sp>
      <p:sp>
        <p:nvSpPr>
          <p:cNvPr id="139"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280">
              <a:lnSpc>
                <a:spcPct val="100000"/>
              </a:lnSpc>
              <a:tabLst>
                <a:tab algn="l" pos="0"/>
              </a:tabLst>
            </a:pPr>
            <a:r>
              <a:rPr b="0" lang="ru-RU" sz="1200" spc="-1" strike="noStrike">
                <a:solidFill>
                  <a:srgbClr val="000000"/>
                </a:solidFill>
                <a:latin typeface="+mn-lt"/>
                <a:ea typeface="+mn-ea"/>
              </a:rPr>
              <a:t>На этапе проектирования широко применяется метод “</a:t>
            </a:r>
            <a:r>
              <a:rPr b="0" i="1" lang="ru-RU" sz="1200" spc="-1" strike="noStrike">
                <a:solidFill>
                  <a:srgbClr val="000000"/>
                </a:solidFill>
                <a:latin typeface="+mn-lt"/>
                <a:ea typeface="+mn-ea"/>
              </a:rPr>
              <a:t>разделяй и властвуй”.</a:t>
            </a:r>
            <a:endParaRPr b="0" lang="ru-RU" sz="1200" spc="-1" strike="noStrike">
              <a:latin typeface="Arial"/>
            </a:endParaRPr>
          </a:p>
          <a:p>
            <a:pPr marL="216000" indent="-215280">
              <a:lnSpc>
                <a:spcPct val="100000"/>
              </a:lnSpc>
              <a:tabLst>
                <a:tab algn="l" pos="0"/>
              </a:tabLst>
            </a:pP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Выбор подсистем часто зависит от разработчика и</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существенно влияет как на сложность процесса проектирования, так и на конечное</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качество программного продукта.</a:t>
            </a:r>
            <a:endParaRPr b="0" lang="ru-RU" sz="1200" spc="-1" strike="noStrike">
              <a:latin typeface="Arial"/>
            </a:endParaRPr>
          </a:p>
        </p:txBody>
      </p:sp>
      <p:sp>
        <p:nvSpPr>
          <p:cNvPr id="140"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DD3394A-1433-45C8-8A46-A24E74C13F04}" type="slidenum">
              <a:rPr b="0" lang="ru-RU" sz="1200" spc="-1" strike="noStrike">
                <a:solidFill>
                  <a:srgbClr val="000000"/>
                </a:solidFill>
                <a:latin typeface="+mn-lt"/>
                <a:ea typeface="+mn-ea"/>
              </a:rPr>
              <a:t>4</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1143000" y="685800"/>
            <a:ext cx="4570920" cy="3427920"/>
          </a:xfrm>
          <a:prstGeom prst="rect">
            <a:avLst/>
          </a:prstGeom>
        </p:spPr>
      </p:sp>
      <p:sp>
        <p:nvSpPr>
          <p:cNvPr id="142"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280">
              <a:lnSpc>
                <a:spcPct val="100000"/>
              </a:lnSpc>
              <a:tabLst>
                <a:tab algn="l" pos="0"/>
              </a:tabLst>
            </a:pPr>
            <a:r>
              <a:rPr b="0" lang="ru-RU" sz="1200" spc="-1" strike="noStrike">
                <a:solidFill>
                  <a:srgbClr val="000000"/>
                </a:solidFill>
                <a:latin typeface="+mn-lt"/>
                <a:ea typeface="+mn-ea"/>
              </a:rPr>
              <a:t>На этапе проектирования широко применяется метод “</a:t>
            </a:r>
            <a:r>
              <a:rPr b="0" i="1" lang="ru-RU" sz="1200" spc="-1" strike="noStrike">
                <a:solidFill>
                  <a:srgbClr val="000000"/>
                </a:solidFill>
                <a:latin typeface="+mn-lt"/>
                <a:ea typeface="+mn-ea"/>
              </a:rPr>
              <a:t>разделяй и властвуй”.</a:t>
            </a:r>
            <a:endParaRPr b="0" lang="ru-RU" sz="1200" spc="-1" strike="noStrike">
              <a:latin typeface="Arial"/>
            </a:endParaRPr>
          </a:p>
          <a:p>
            <a:pPr marL="216000" indent="-215280">
              <a:lnSpc>
                <a:spcPct val="100000"/>
              </a:lnSpc>
              <a:tabLst>
                <a:tab algn="l" pos="0"/>
              </a:tabLst>
            </a:pP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Выбор подсистем часто зависит от разработчика и</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существенно влияет как на сложность процесса проектирования, так и на конечное</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качество программного продукта.</a:t>
            </a:r>
            <a:endParaRPr b="0" lang="ru-RU" sz="1200" spc="-1" strike="noStrike">
              <a:latin typeface="Arial"/>
            </a:endParaRPr>
          </a:p>
        </p:txBody>
      </p:sp>
      <p:sp>
        <p:nvSpPr>
          <p:cNvPr id="143"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968E153F-5E21-42AE-AA1B-AB0B12FA0995}" type="slidenum">
              <a:rPr b="0" lang="ru-RU" sz="1200" spc="-1" strike="noStrike">
                <a:solidFill>
                  <a:srgbClr val="000000"/>
                </a:solidFill>
                <a:latin typeface="+mn-lt"/>
                <a:ea typeface="+mn-ea"/>
              </a:rPr>
              <a:t>5</a:t>
            </a:fld>
            <a:endParaRPr b="0" lang="ru-R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1143000" y="685800"/>
            <a:ext cx="4570920" cy="3427920"/>
          </a:xfrm>
          <a:prstGeom prst="rect">
            <a:avLst/>
          </a:prstGeom>
        </p:spPr>
      </p:sp>
      <p:sp>
        <p:nvSpPr>
          <p:cNvPr id="145" name="PlaceHolder 2"/>
          <p:cNvSpPr>
            <a:spLocks noGrp="1"/>
          </p:cNvSpPr>
          <p:nvPr>
            <p:ph type="body"/>
          </p:nvPr>
        </p:nvSpPr>
        <p:spPr>
          <a:xfrm>
            <a:off x="685800" y="4343400"/>
            <a:ext cx="5485320" cy="4113720"/>
          </a:xfrm>
          <a:prstGeom prst="rect">
            <a:avLst/>
          </a:prstGeom>
        </p:spPr>
        <p:txBody>
          <a:bodyPr lIns="0" rIns="0" tIns="0" bIns="0">
            <a:normAutofit/>
          </a:bodyPr>
          <a:p>
            <a:pPr marL="216000" indent="-215280">
              <a:lnSpc>
                <a:spcPct val="100000"/>
              </a:lnSpc>
              <a:tabLst>
                <a:tab algn="l" pos="0"/>
              </a:tabLst>
            </a:pPr>
            <a:r>
              <a:rPr b="0" lang="ru-RU" sz="1200" spc="-1" strike="noStrike">
                <a:solidFill>
                  <a:srgbClr val="000000"/>
                </a:solidFill>
                <a:latin typeface="+mn-lt"/>
                <a:ea typeface="+mn-ea"/>
              </a:rPr>
              <a:t>На этапе проектирования широко применяется метод “</a:t>
            </a:r>
            <a:r>
              <a:rPr b="0" i="1" lang="ru-RU" sz="1200" spc="-1" strike="noStrike">
                <a:solidFill>
                  <a:srgbClr val="000000"/>
                </a:solidFill>
                <a:latin typeface="+mn-lt"/>
                <a:ea typeface="+mn-ea"/>
              </a:rPr>
              <a:t>разделяй и властвуй”.</a:t>
            </a:r>
            <a:endParaRPr b="0" lang="ru-RU" sz="1200" spc="-1" strike="noStrike">
              <a:latin typeface="Arial"/>
            </a:endParaRPr>
          </a:p>
          <a:p>
            <a:pPr marL="216000" indent="-215280">
              <a:lnSpc>
                <a:spcPct val="100000"/>
              </a:lnSpc>
              <a:tabLst>
                <a:tab algn="l" pos="0"/>
              </a:tabLst>
            </a:pP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Выбор подсистем часто зависит от разработчика и</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существенно влияет как на сложность процесса проектирования, так и на конечное</a:t>
            </a:r>
            <a:endParaRPr b="0" lang="ru-RU" sz="1200" spc="-1" strike="noStrike">
              <a:latin typeface="Arial"/>
            </a:endParaRPr>
          </a:p>
          <a:p>
            <a:pPr marL="216000" indent="-215280">
              <a:lnSpc>
                <a:spcPct val="100000"/>
              </a:lnSpc>
              <a:tabLst>
                <a:tab algn="l" pos="0"/>
              </a:tabLst>
            </a:pPr>
            <a:r>
              <a:rPr b="0" lang="ru-RU" sz="1200" spc="-1" strike="noStrike">
                <a:solidFill>
                  <a:srgbClr val="000000"/>
                </a:solidFill>
                <a:latin typeface="+mn-lt"/>
                <a:ea typeface="+mn-ea"/>
              </a:rPr>
              <a:t>качество программного продукта.</a:t>
            </a:r>
            <a:endParaRPr b="0" lang="ru-RU" sz="1200" spc="-1" strike="noStrike">
              <a:latin typeface="Arial"/>
            </a:endParaRPr>
          </a:p>
        </p:txBody>
      </p:sp>
      <p:sp>
        <p:nvSpPr>
          <p:cNvPr id="146"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24FA233-0E49-4742-8FDF-4B461C50FE58}" type="slidenum">
              <a:rPr b="0" lang="ru-RU" sz="1200" spc="-1" strike="noStrike">
                <a:solidFill>
                  <a:srgbClr val="000000"/>
                </a:solidFill>
                <a:latin typeface="+mn-lt"/>
                <a:ea typeface="+mn-ea"/>
              </a:rPr>
              <a:t>6</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1143000" y="685800"/>
            <a:ext cx="4570920" cy="3427920"/>
          </a:xfrm>
          <a:prstGeom prst="rect">
            <a:avLst/>
          </a:prstGeom>
        </p:spPr>
      </p:sp>
      <p:sp>
        <p:nvSpPr>
          <p:cNvPr id="148"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49"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30C259FD-DFEF-4CD8-96F5-6E2D3BC3A02F}" type="slidenum">
              <a:rPr b="0" lang="ru-RU" sz="1200" spc="-1" strike="noStrike">
                <a:solidFill>
                  <a:srgbClr val="000000"/>
                </a:solidFill>
                <a:latin typeface="+mn-lt"/>
                <a:ea typeface="+mn-ea"/>
              </a:rPr>
              <a:t>7</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1143000" y="685800"/>
            <a:ext cx="4570920" cy="3427920"/>
          </a:xfrm>
          <a:prstGeom prst="rect">
            <a:avLst/>
          </a:prstGeom>
        </p:spPr>
      </p:sp>
      <p:sp>
        <p:nvSpPr>
          <p:cNvPr id="151"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52"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FDC6C171-6639-4D9B-92B7-5A9C4F31D77E}" type="slidenum">
              <a:rPr b="0" lang="ru-RU" sz="1200" spc="-1" strike="noStrike">
                <a:solidFill>
                  <a:srgbClr val="000000"/>
                </a:solidFill>
                <a:latin typeface="+mn-lt"/>
                <a:ea typeface="+mn-ea"/>
              </a:rPr>
              <a:t>8</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1143000" y="685800"/>
            <a:ext cx="4570920" cy="3427920"/>
          </a:xfrm>
          <a:prstGeom prst="rect">
            <a:avLst/>
          </a:prstGeom>
        </p:spPr>
      </p:sp>
      <p:sp>
        <p:nvSpPr>
          <p:cNvPr id="154" name="PlaceHolder 2"/>
          <p:cNvSpPr>
            <a:spLocks noGrp="1"/>
          </p:cNvSpPr>
          <p:nvPr>
            <p:ph type="body"/>
          </p:nvPr>
        </p:nvSpPr>
        <p:spPr>
          <a:xfrm>
            <a:off x="685800" y="4343400"/>
            <a:ext cx="5485320" cy="4113720"/>
          </a:xfrm>
          <a:prstGeom prst="rect">
            <a:avLst/>
          </a:prstGeom>
        </p:spPr>
        <p:txBody>
          <a:bodyPr lIns="0" rIns="0" tIns="0" bIns="0">
            <a:normAutofit/>
          </a:bodyPr>
          <a:p>
            <a:endParaRPr b="0" lang="ru-RU" sz="2000" spc="-1" strike="noStrike">
              <a:latin typeface="Arial"/>
            </a:endParaRPr>
          </a:p>
        </p:txBody>
      </p:sp>
      <p:sp>
        <p:nvSpPr>
          <p:cNvPr id="155"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52830CC-8EA6-4F6E-B9F6-4C8CE32375C4}" type="slidenum">
              <a:rPr b="0" lang="ru-RU" sz="1200" spc="-1" strike="noStrike">
                <a:solidFill>
                  <a:srgbClr val="000000"/>
                </a:solidFill>
                <a:latin typeface="+mn-lt"/>
                <a:ea typeface="+mn-ea"/>
              </a:rPr>
              <a:t>9</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21040"/>
            <a:ext cx="8228880" cy="1249920"/>
          </a:xfrm>
          <a:prstGeom prst="rect">
            <a:avLst/>
          </a:prstGeom>
        </p:spPr>
        <p:txBody>
          <a:bodyPr lIns="0" rIns="0" tIns="0" bIns="0" anchor="ctr">
            <a:noAutofit/>
          </a:bodyPr>
          <a:p>
            <a:pPr algn="ctr"/>
            <a:r>
              <a:rPr b="0" lang="ru-RU" sz="1800" spc="-1" strike="noStrike">
                <a:latin typeface="Arial"/>
              </a:rPr>
              <a:t>Для правки текста заглавия щёлкните мышью</a:t>
            </a:r>
            <a:endParaRPr b="0" lang="ru-RU"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ru-RU" sz="1800" spc="-1" strike="noStrike">
                <a:latin typeface="Arial"/>
              </a:rPr>
              <a:t>Для правки структуры щёлкните мышью</a:t>
            </a:r>
            <a:endParaRPr b="0" lang="ru-RU" sz="1800" spc="-1" strike="noStrike">
              <a:latin typeface="Arial"/>
            </a:endParaRPr>
          </a:p>
          <a:p>
            <a:pPr lvl="1" marL="864000" indent="-324000" algn="ctr">
              <a:spcBef>
                <a:spcPts val="1134"/>
              </a:spcBef>
              <a:buClr>
                <a:srgbClr val="000000"/>
              </a:buClr>
              <a:buSzPct val="75000"/>
              <a:buFont typeface="Symbol" charset="2"/>
              <a:buChar char=""/>
            </a:pPr>
            <a:r>
              <a:rPr b="0" lang="ru-RU" sz="1800" spc="-1" strike="noStrike">
                <a:latin typeface="Arial"/>
              </a:rPr>
              <a:t>Второй уровень структуры</a:t>
            </a:r>
            <a:endParaRPr b="0" lang="ru-RU" sz="1800" spc="-1" strike="noStrike">
              <a:latin typeface="Arial"/>
            </a:endParaRPr>
          </a:p>
          <a:p>
            <a:pPr lvl="2" marL="1296000" indent="-288000" algn="ctr">
              <a:spcBef>
                <a:spcPts val="850"/>
              </a:spcBef>
              <a:buClr>
                <a:srgbClr val="000000"/>
              </a:buClr>
              <a:buSzPct val="45000"/>
              <a:buFont typeface="Wingdings" charset="2"/>
              <a:buChar char=""/>
            </a:pPr>
            <a:r>
              <a:rPr b="0" lang="ru-RU" sz="1800" spc="-1" strike="noStrike">
                <a:latin typeface="Arial"/>
              </a:rPr>
              <a:t>Третий уровень структуры</a:t>
            </a:r>
            <a:endParaRPr b="0" lang="ru-RU" sz="1800" spc="-1" strike="noStrike">
              <a:latin typeface="Arial"/>
            </a:endParaRPr>
          </a:p>
          <a:p>
            <a:pPr lvl="3" marL="1728000" indent="-216000" algn="ctr">
              <a:spcBef>
                <a:spcPts val="567"/>
              </a:spcBef>
              <a:buClr>
                <a:srgbClr val="000000"/>
              </a:buClr>
              <a:buSzPct val="75000"/>
              <a:buFont typeface="Symbol" charset="2"/>
              <a:buChar char=""/>
            </a:pPr>
            <a:r>
              <a:rPr b="0" lang="ru-RU" sz="1800" spc="-1" strike="noStrike">
                <a:latin typeface="Arial"/>
              </a:rPr>
              <a:t>Четвёртый уровень структуры</a:t>
            </a:r>
            <a:endParaRPr b="0" lang="ru-RU" sz="1800" spc="-1" strike="noStrike">
              <a:latin typeface="Arial"/>
            </a:endParaRPr>
          </a:p>
          <a:p>
            <a:pPr lvl="4" marL="2160000" indent="-216000" algn="ctr">
              <a:spcBef>
                <a:spcPts val="283"/>
              </a:spcBef>
              <a:buClr>
                <a:srgbClr val="000000"/>
              </a:buClr>
              <a:buSzPct val="45000"/>
              <a:buFont typeface="Wingdings" charset="2"/>
              <a:buChar char=""/>
            </a:pPr>
            <a:r>
              <a:rPr b="0" lang="ru-RU" sz="1800" spc="-1" strike="noStrike">
                <a:latin typeface="Arial"/>
              </a:rPr>
              <a:t>Пятый уровень структуры</a:t>
            </a:r>
            <a:endParaRPr b="0" lang="ru-RU" sz="1800" spc="-1" strike="noStrike">
              <a:latin typeface="Arial"/>
            </a:endParaRPr>
          </a:p>
          <a:p>
            <a:pPr lvl="5" marL="2592000" indent="-216000" algn="ctr">
              <a:spcBef>
                <a:spcPts val="283"/>
              </a:spcBef>
              <a:buClr>
                <a:srgbClr val="000000"/>
              </a:buClr>
              <a:buSzPct val="45000"/>
              <a:buFont typeface="Wingdings" charset="2"/>
              <a:buChar char=""/>
            </a:pPr>
            <a:r>
              <a:rPr b="0" lang="ru-RU" sz="1800" spc="-1" strike="noStrike">
                <a:latin typeface="Arial"/>
              </a:rPr>
              <a:t>Шестой уровень структуры</a:t>
            </a:r>
            <a:endParaRPr b="0" lang="ru-RU" sz="1800" spc="-1" strike="noStrike">
              <a:latin typeface="Arial"/>
            </a:endParaRPr>
          </a:p>
          <a:p>
            <a:pPr lvl="6" marL="3024000" indent="-216000" algn="ctr">
              <a:spcBef>
                <a:spcPts val="283"/>
              </a:spcBef>
              <a:buClr>
                <a:srgbClr val="000000"/>
              </a:buClr>
              <a:buSzPct val="45000"/>
              <a:buFont typeface="Wingdings" charset="2"/>
              <a:buChar char=""/>
            </a:pPr>
            <a:r>
              <a:rPr b="0" lang="ru-RU" sz="1800" spc="-1" strike="noStrike">
                <a:latin typeface="Arial"/>
              </a:rPr>
              <a:t>Седьмой уровень структуры</a:t>
            </a:r>
            <a:endParaRPr b="0" lang="ru-R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2310480"/>
            <a:ext cx="9143280" cy="1828800"/>
          </a:xfrm>
          <a:prstGeom prst="rect">
            <a:avLst/>
          </a:prstGeom>
          <a:noFill/>
          <a:ln w="0">
            <a:noFill/>
          </a:ln>
        </p:spPr>
        <p:style>
          <a:lnRef idx="0"/>
          <a:fillRef idx="0"/>
          <a:effectRef idx="0"/>
          <a:fontRef idx="minor"/>
        </p:style>
        <p:txBody>
          <a:bodyPr lIns="90000" rIns="90000" tIns="45000" bIns="45000">
            <a:normAutofit/>
          </a:bodyPr>
          <a:p>
            <a:pPr algn="ctr">
              <a:lnSpc>
                <a:spcPct val="100000"/>
              </a:lnSpc>
            </a:pPr>
            <a:r>
              <a:rPr b="0" lang="ru-RU" sz="3900" spc="-1" strike="noStrike">
                <a:solidFill>
                  <a:srgbClr val="000000"/>
                </a:solidFill>
                <a:latin typeface="Calibri"/>
                <a:ea typeface="DejaVu Sans"/>
              </a:rPr>
              <a:t>Системы программирования</a:t>
            </a:r>
            <a:endParaRPr b="0" lang="ru-RU" sz="3900" spc="-1" strike="noStrike">
              <a:latin typeface="Arial"/>
            </a:endParaRPr>
          </a:p>
          <a:p>
            <a:pPr algn="ctr">
              <a:lnSpc>
                <a:spcPct val="100000"/>
              </a:lnSpc>
            </a:pPr>
            <a:r>
              <a:rPr b="0" lang="ru-RU" sz="3900" spc="-1" strike="noStrike">
                <a:solidFill>
                  <a:srgbClr val="000000"/>
                </a:solidFill>
                <a:latin typeface="Calibri"/>
                <a:ea typeface="DejaVu Sans"/>
              </a:rPr>
              <a:t>Лекция 1-2</a:t>
            </a:r>
            <a:br/>
            <a:endParaRPr b="0" lang="ru-RU" sz="3900" spc="-1" strike="noStrike">
              <a:latin typeface="Arial"/>
            </a:endParaRPr>
          </a:p>
        </p:txBody>
      </p:sp>
      <p:sp>
        <p:nvSpPr>
          <p:cNvPr id="83" name="CustomShape 2"/>
          <p:cNvSpPr/>
          <p:nvPr/>
        </p:nvSpPr>
        <p:spPr>
          <a:xfrm>
            <a:off x="0" y="4857840"/>
            <a:ext cx="9142920" cy="1031400"/>
          </a:xfrm>
          <a:prstGeom prst="rect">
            <a:avLst/>
          </a:prstGeom>
          <a:noFill/>
          <a:ln w="0">
            <a:noFill/>
          </a:ln>
        </p:spPr>
        <p:style>
          <a:lnRef idx="0"/>
          <a:fillRef idx="0"/>
          <a:effectRef idx="0"/>
          <a:fontRef idx="minor"/>
        </p:style>
        <p:txBody>
          <a:bodyPr lIns="90000" rIns="90000" tIns="45000" bIns="45000">
            <a:noAutofit/>
          </a:bodyPr>
          <a:p>
            <a:pPr algn="ctr">
              <a:lnSpc>
                <a:spcPct val="100000"/>
              </a:lnSpc>
              <a:spcBef>
                <a:spcPts val="499"/>
              </a:spcBef>
              <a:tabLst>
                <a:tab algn="l" pos="0"/>
              </a:tabLst>
            </a:pPr>
            <a:r>
              <a:rPr b="0" lang="en-US" sz="2500" spc="-1" strike="noStrike">
                <a:solidFill>
                  <a:srgbClr val="8b8b8b"/>
                </a:solidFill>
                <a:latin typeface="Calibri"/>
                <a:ea typeface="DejaVu Sans"/>
              </a:rPr>
              <a:t>Institute of Mathematics and Informatics</a:t>
            </a:r>
            <a:endParaRPr b="0" lang="ru-RU" sz="2500" spc="-1" strike="noStrike">
              <a:latin typeface="Arial"/>
            </a:endParaRPr>
          </a:p>
          <a:p>
            <a:pPr algn="ctr">
              <a:lnSpc>
                <a:spcPct val="100000"/>
              </a:lnSpc>
              <a:spcBef>
                <a:spcPts val="499"/>
              </a:spcBef>
              <a:tabLst>
                <a:tab algn="l" pos="0"/>
              </a:tabLst>
            </a:pPr>
            <a:r>
              <a:rPr b="0" lang="en-US" sz="2500" spc="-1" strike="noStrike">
                <a:solidFill>
                  <a:srgbClr val="8b8b8b"/>
                </a:solidFill>
                <a:latin typeface="Calibri"/>
                <a:ea typeface="DejaVu Sans"/>
              </a:rPr>
              <a:t>M.K.Ammosov North-Eastern Federal University</a:t>
            </a:r>
            <a:endParaRPr b="0" lang="ru-RU" sz="2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Компоновка</a:t>
            </a:r>
            <a:endParaRPr b="0" lang="ru-RU" sz="4400" spc="-1" strike="noStrike">
              <a:latin typeface="Arial"/>
            </a:endParaRPr>
          </a:p>
        </p:txBody>
      </p:sp>
      <p:sp>
        <p:nvSpPr>
          <p:cNvPr id="101"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fontScale="82000"/>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Этап </a:t>
            </a:r>
            <a:r>
              <a:rPr b="1" lang="ru-RU" sz="3200" spc="-1" strike="noStrike">
                <a:solidFill>
                  <a:srgbClr val="000000"/>
                </a:solidFill>
                <a:latin typeface="Calibri"/>
                <a:ea typeface="DejaVu Sans"/>
              </a:rPr>
              <a:t>компоновки представляет собой интеграционный процесс</a:t>
            </a:r>
            <a:r>
              <a:rPr b="0" lang="ru-RU" sz="3200" spc="-1" strike="noStrike">
                <a:solidFill>
                  <a:srgbClr val="000000"/>
                </a:solidFill>
                <a:latin typeface="Calibri"/>
                <a:ea typeface="DejaVu Sans"/>
              </a:rPr>
              <a:t> связывания отдельных частей программы в одну большую систему программного обеспечения. Обычно после компоновки проводится этап </a:t>
            </a:r>
            <a:r>
              <a:rPr b="1" lang="ru-RU" sz="3200" spc="-1" strike="noStrike">
                <a:solidFill>
                  <a:srgbClr val="000000"/>
                </a:solidFill>
                <a:latin typeface="Calibri"/>
                <a:ea typeface="DejaVu Sans"/>
              </a:rPr>
              <a:t>комплексного тестирования программных систем, на котором </a:t>
            </a:r>
            <a:r>
              <a:rPr b="0" lang="ru-RU" sz="3200" spc="-1" strike="noStrike">
                <a:solidFill>
                  <a:srgbClr val="000000"/>
                </a:solidFill>
                <a:latin typeface="Calibri"/>
                <a:ea typeface="DejaVu Sans"/>
              </a:rPr>
              <a:t>проверяется правильность взаимодействия всех автономно разработанных составных частей между собой.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Правильная организация процессов верификации, тестирования и </a:t>
            </a:r>
            <a:r>
              <a:rPr b="1" lang="ru-RU" sz="3200" spc="-1" strike="noStrike">
                <a:solidFill>
                  <a:srgbClr val="000000"/>
                </a:solidFill>
                <a:latin typeface="Calibri"/>
                <a:ea typeface="DejaVu Sans"/>
              </a:rPr>
              <a:t>документирования имеет особое значение для последующего внедрения, </a:t>
            </a:r>
            <a:r>
              <a:rPr b="0" lang="ru-RU" sz="3200" spc="-1" strike="noStrike">
                <a:solidFill>
                  <a:srgbClr val="000000"/>
                </a:solidFill>
                <a:latin typeface="Calibri"/>
                <a:ea typeface="DejaVu Sans"/>
              </a:rPr>
              <a:t>тиражирования и сопровождения создаваемых программ.</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Внедрение</a:t>
            </a:r>
            <a:endParaRPr b="0" lang="ru-RU" sz="4400" spc="-1" strike="noStrike">
              <a:latin typeface="Arial"/>
            </a:endParaRPr>
          </a:p>
        </p:txBody>
      </p:sp>
      <p:sp>
        <p:nvSpPr>
          <p:cNvPr id="103"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i="1" lang="ru-RU" sz="3200" spc="-1" strike="noStrike">
                <a:solidFill>
                  <a:srgbClr val="000000"/>
                </a:solidFill>
                <a:latin typeface="Calibri"/>
                <a:ea typeface="DejaVu Sans"/>
              </a:rPr>
              <a:t>Внедрением </a:t>
            </a:r>
            <a:r>
              <a:rPr b="0" lang="ru-RU" sz="3200" spc="-1" strike="noStrike">
                <a:solidFill>
                  <a:srgbClr val="000000"/>
                </a:solidFill>
                <a:latin typeface="Calibri"/>
                <a:ea typeface="DejaVu Sans"/>
              </a:rPr>
              <a:t>называется работа по привлечению заказчика к использованию созданного программного продукта. На этом этапе возникает множество организационных проблем по обучению пользователей, тестированию работоспособности и устойчивости программы при работе в конкретной организации и конкретной операционной среде.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Если организация заказчика представляет собой разветвленную сеть рабочих мест, проводится </a:t>
            </a:r>
            <a:r>
              <a:rPr b="1" i="1" lang="ru-RU" sz="3200" spc="-1" strike="noStrike">
                <a:solidFill>
                  <a:srgbClr val="000000"/>
                </a:solidFill>
                <a:latin typeface="Calibri"/>
                <a:ea typeface="DejaVu Sans"/>
              </a:rPr>
              <a:t>тиражирование продукта.</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Сопровождение</a:t>
            </a:r>
            <a:endParaRPr b="0" lang="ru-RU" sz="4400" spc="-1" strike="noStrike">
              <a:latin typeface="Arial"/>
            </a:endParaRPr>
          </a:p>
        </p:txBody>
      </p:sp>
      <p:sp>
        <p:nvSpPr>
          <p:cNvPr id="105"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Во время </a:t>
            </a:r>
            <a:r>
              <a:rPr b="1" i="1" lang="ru-RU" sz="3200" spc="-1" strike="noStrike">
                <a:solidFill>
                  <a:srgbClr val="000000"/>
                </a:solidFill>
                <a:latin typeface="Calibri"/>
                <a:ea typeface="DejaVu Sans"/>
              </a:rPr>
              <a:t>сопровождения программного продукта </a:t>
            </a:r>
            <a:r>
              <a:rPr b="0" lang="ru-RU" sz="3200" spc="-1" strike="noStrike">
                <a:solidFill>
                  <a:srgbClr val="000000"/>
                </a:solidFill>
                <a:latin typeface="Calibri"/>
                <a:ea typeface="DejaVu Sans"/>
              </a:rPr>
              <a:t>можно наблюдать продолжение контактов пользователей и разработчиков.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Сопровождение является отражением разработки и внутри себя может содержать все этапы фазы разработки (от определения требований до документирования, внедрения и тиражирования).</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Схемы разработки</a:t>
            </a:r>
            <a:endParaRPr b="0" lang="ru-RU" sz="4400" spc="-1" strike="noStrike">
              <a:latin typeface="Arial"/>
            </a:endParaRPr>
          </a:p>
        </p:txBody>
      </p:sp>
      <p:sp>
        <p:nvSpPr>
          <p:cNvPr id="107"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В идеальном случае процесс разработки может иметь вид последовательно выполняемых слабо связанных между собой этапов. Такая схема разработки называется нисходящей.</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Чаще встречается </a:t>
            </a:r>
            <a:r>
              <a:rPr b="0" i="1" lang="ru-RU" sz="3200" spc="-1" strike="noStrike">
                <a:solidFill>
                  <a:srgbClr val="000000"/>
                </a:solidFill>
                <a:latin typeface="Calibri"/>
                <a:ea typeface="DejaVu Sans"/>
              </a:rPr>
              <a:t>каскадная схема, в </a:t>
            </a:r>
            <a:r>
              <a:rPr b="0" lang="ru-RU" sz="3200" spc="-1" strike="noStrike">
                <a:solidFill>
                  <a:srgbClr val="000000"/>
                </a:solidFill>
                <a:latin typeface="Calibri"/>
                <a:ea typeface="DejaVu Sans"/>
              </a:rPr>
              <a:t>которой можно наблюдать замыкание процесса и проведение повторного анализа требований после проведения его тестирования. Каскадная схема является одним из вариантов </a:t>
            </a:r>
            <a:r>
              <a:rPr b="0" i="1" lang="ru-RU" sz="3200" spc="-1" strike="noStrike">
                <a:solidFill>
                  <a:srgbClr val="000000"/>
                </a:solidFill>
                <a:latin typeface="Calibri"/>
                <a:ea typeface="DejaVu Sans"/>
              </a:rPr>
              <a:t>итеративных схем разработки программного обеспечения.</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Схемы разработки</a:t>
            </a:r>
            <a:endParaRPr b="0" lang="ru-RU" sz="4400" spc="-1" strike="noStrike">
              <a:latin typeface="Arial"/>
            </a:endParaRPr>
          </a:p>
        </p:txBody>
      </p:sp>
      <p:sp>
        <p:nvSpPr>
          <p:cNvPr id="109"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Каскадная схема хорошо пригодна для моделирования процессов разработки такого программного обеспечения, для которого с самого начала удается достаточно точно и полно сформулировать все требования, с тем, чтобы затем предоставить разработчикам свободу выбора наиболее подходящих технических методов реализации.</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Реально процесс разработки программного обеспечения редко бывает простым, чаще применяется </a:t>
            </a:r>
            <a:r>
              <a:rPr b="0" i="1" lang="ru-RU" sz="3200" spc="-1" strike="noStrike">
                <a:solidFill>
                  <a:srgbClr val="000000"/>
                </a:solidFill>
                <a:latin typeface="Calibri"/>
                <a:ea typeface="DejaVu Sans"/>
              </a:rPr>
              <a:t>каскадно-возвратный метод:</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Схемы разработки</a:t>
            </a:r>
            <a:endParaRPr b="0" lang="ru-RU" sz="4400" spc="-1" strike="noStrike">
              <a:latin typeface="Arial"/>
            </a:endParaRPr>
          </a:p>
        </p:txBody>
      </p:sp>
      <p:pic>
        <p:nvPicPr>
          <p:cNvPr id="111" name="Picture 3" descr=""/>
          <p:cNvPicPr/>
          <p:nvPr/>
        </p:nvPicPr>
        <p:blipFill>
          <a:blip r:embed="rId1"/>
          <a:stretch/>
        </p:blipFill>
        <p:spPr>
          <a:xfrm>
            <a:off x="0" y="1357200"/>
            <a:ext cx="9104760" cy="485676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Схемы разработки</a:t>
            </a:r>
            <a:endParaRPr b="0" lang="ru-RU" sz="4400" spc="-1" strike="noStrike">
              <a:latin typeface="Arial"/>
            </a:endParaRPr>
          </a:p>
        </p:txBody>
      </p:sp>
      <p:sp>
        <p:nvSpPr>
          <p:cNvPr id="113" name="CustomShape 2"/>
          <p:cNvSpPr/>
          <p:nvPr/>
        </p:nvSpPr>
        <p:spPr>
          <a:xfrm>
            <a:off x="0" y="1600200"/>
            <a:ext cx="9142920" cy="4524840"/>
          </a:xfrm>
          <a:prstGeom prst="rect">
            <a:avLst/>
          </a:prstGeom>
          <a:noFill/>
          <a:ln w="0">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Больше всего ошибок (56%) допускается при выявлении информационных потребностей пользователей и на этапе концептуального проектирования, т. е. ещё до реализации проекта. На их устранение требуется 82 % затрат от общего объёма издержек на устранение ошибок проектирования. Эта тенденция носила довольно устойчивый характер.</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Схемы разработки</a:t>
            </a:r>
            <a:endParaRPr b="0" lang="ru-RU" sz="4400" spc="-1" strike="noStrike">
              <a:latin typeface="Arial"/>
            </a:endParaRPr>
          </a:p>
        </p:txBody>
      </p:sp>
      <p:sp>
        <p:nvSpPr>
          <p:cNvPr id="115" name="CustomShape 2"/>
          <p:cNvSpPr/>
          <p:nvPr/>
        </p:nvSpPr>
        <p:spPr>
          <a:xfrm>
            <a:off x="0" y="1428840"/>
            <a:ext cx="9142920" cy="5213880"/>
          </a:xfrm>
          <a:prstGeom prst="rect">
            <a:avLst/>
          </a:prstGeom>
          <a:noFill/>
          <a:ln w="0">
            <a:noFill/>
          </a:ln>
        </p:spPr>
        <p:style>
          <a:lnRef idx="0"/>
          <a:fillRef idx="0"/>
          <a:effectRef idx="0"/>
          <a:fontRef idx="minor"/>
        </p:style>
      </p:sp>
      <p:pic>
        <p:nvPicPr>
          <p:cNvPr id="116" name="Picture 2" descr=""/>
          <p:cNvPicPr/>
          <p:nvPr/>
        </p:nvPicPr>
        <p:blipFill>
          <a:blip r:embed="rId1"/>
          <a:stretch/>
        </p:blipFill>
        <p:spPr>
          <a:xfrm>
            <a:off x="0" y="0"/>
            <a:ext cx="9250920" cy="678060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Спиральная модель</a:t>
            </a:r>
            <a:endParaRPr b="0" lang="ru-RU" sz="4400" spc="-1" strike="noStrike">
              <a:latin typeface="Arial"/>
            </a:endParaRPr>
          </a:p>
        </p:txBody>
      </p:sp>
      <p:sp>
        <p:nvSpPr>
          <p:cNvPr id="118"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fontScale="91000"/>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Для преодоления проблем каскадно-возвратного метода используется </a:t>
            </a:r>
            <a:r>
              <a:rPr b="0" i="1" lang="ru-RU" sz="3200" spc="-1" strike="noStrike">
                <a:solidFill>
                  <a:srgbClr val="000000"/>
                </a:solidFill>
                <a:latin typeface="Calibri"/>
                <a:ea typeface="DejaVu Sans"/>
              </a:rPr>
              <a:t>спиральная модель жизненного цикла, </a:t>
            </a:r>
            <a:r>
              <a:rPr b="0" lang="ru-RU" sz="3200" spc="-1" strike="noStrike">
                <a:solidFill>
                  <a:srgbClr val="000000"/>
                </a:solidFill>
                <a:latin typeface="Calibri"/>
                <a:ea typeface="DejaVu Sans"/>
              </a:rPr>
              <a:t>упор в которой делается на начальные этапы: определение требований, их анализ и проектирование. На этих этапах реализуемость технических решений проверяется путем создания </a:t>
            </a:r>
            <a:r>
              <a:rPr b="0" i="1" lang="ru-RU" sz="3200" spc="-1" strike="noStrike">
                <a:solidFill>
                  <a:srgbClr val="000000"/>
                </a:solidFill>
                <a:latin typeface="Calibri"/>
                <a:ea typeface="DejaVu Sans"/>
              </a:rPr>
              <a:t>прототипов (макетов). </a:t>
            </a:r>
            <a:endParaRPr b="0" lang="ru-RU" sz="3200" spc="-1" strike="noStrike">
              <a:latin typeface="Arial"/>
            </a:endParaRPr>
          </a:p>
          <a:p>
            <a:pPr marL="343080" indent="-342000">
              <a:lnSpc>
                <a:spcPct val="100000"/>
              </a:lnSpc>
              <a:spcBef>
                <a:spcPts val="641"/>
              </a:spcBef>
              <a:buClr>
                <a:srgbClr val="000000"/>
              </a:buClr>
              <a:buFont typeface="Arial"/>
              <a:buChar char="•"/>
            </a:pPr>
            <a:r>
              <a:rPr b="0" i="1" lang="ru-RU" sz="3200" spc="-1" strike="noStrike">
                <a:solidFill>
                  <a:srgbClr val="000000"/>
                </a:solidFill>
                <a:latin typeface="Calibri"/>
                <a:ea typeface="DejaVu Sans"/>
              </a:rPr>
              <a:t>Каждый виток спирали </a:t>
            </a:r>
            <a:r>
              <a:rPr b="0" lang="ru-RU" sz="3200" spc="-1" strike="noStrike">
                <a:solidFill>
                  <a:srgbClr val="000000"/>
                </a:solidFill>
                <a:latin typeface="Calibri"/>
                <a:ea typeface="DejaVu Sans"/>
              </a:rPr>
              <a:t>соответствует созданию фрагмента или версии программ, на нем уточняются цели и характеристики проекта, определяется качество проектирования, планируются следующие работы. </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Спиральная модель</a:t>
            </a:r>
            <a:endParaRPr b="0" lang="ru-RU" sz="4400" spc="-1" strike="noStrike">
              <a:latin typeface="Arial"/>
            </a:endParaRPr>
          </a:p>
        </p:txBody>
      </p:sp>
      <p:pic>
        <p:nvPicPr>
          <p:cNvPr id="120" name="Picture 2" descr=""/>
          <p:cNvPicPr/>
          <p:nvPr/>
        </p:nvPicPr>
        <p:blipFill>
          <a:blip r:embed="rId1"/>
          <a:stretch/>
        </p:blipFill>
        <p:spPr>
          <a:xfrm>
            <a:off x="0" y="1571760"/>
            <a:ext cx="9142920" cy="429912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Проектирование</a:t>
            </a:r>
            <a:endParaRPr b="0" lang="ru-RU" sz="4400" spc="-1" strike="noStrike">
              <a:latin typeface="Arial"/>
            </a:endParaRPr>
          </a:p>
        </p:txBody>
      </p:sp>
      <p:sp>
        <p:nvSpPr>
          <p:cNvPr id="85"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tabLst>
                <a:tab algn="l" pos="0"/>
              </a:tabLst>
            </a:pPr>
            <a:r>
              <a:rPr b="1" lang="ru-RU" sz="3200" spc="-1" strike="noStrike">
                <a:solidFill>
                  <a:srgbClr val="000000"/>
                </a:solidFill>
                <a:latin typeface="Calibri"/>
                <a:ea typeface="DejaVu Sans"/>
              </a:rPr>
              <a:t>Проектирование</a:t>
            </a:r>
            <a:r>
              <a:rPr b="0" lang="ru-RU" sz="3200" spc="-1" strike="noStrike">
                <a:solidFill>
                  <a:srgbClr val="000000"/>
                </a:solidFill>
                <a:latin typeface="Calibri"/>
                <a:ea typeface="DejaVu Sans"/>
              </a:rPr>
              <a:t> - сложный процесс проектирования всей системы в целом. </a:t>
            </a:r>
            <a:endParaRPr b="0" lang="ru-RU" sz="3200" spc="-1" strike="noStrike">
              <a:latin typeface="Arial"/>
            </a:endParaRPr>
          </a:p>
          <a:p>
            <a:pPr marL="343080" indent="-342000">
              <a:lnSpc>
                <a:spcPct val="100000"/>
              </a:lnSpc>
              <a:spcBef>
                <a:spcPts val="641"/>
              </a:spcBef>
              <a:tabLst>
                <a:tab algn="l" pos="0"/>
              </a:tabLst>
            </a:pPr>
            <a:r>
              <a:rPr b="0" lang="ru-RU" sz="3200" spc="-1" strike="noStrike">
                <a:solidFill>
                  <a:srgbClr val="000000"/>
                </a:solidFill>
                <a:latin typeface="Calibri"/>
                <a:ea typeface="DejaVu Sans"/>
              </a:rPr>
              <a:t>Сложные программы имеют иерархическую структуру, а уровни их иерархии отражают различные уровни абстракции, следующие друг из друга, но не тождественные друг другу. Эти уровни соответствуют взаимозависимым подсистемам, которые сами могут иметь сложную, иерархическую структуру.</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Спиральная модель</a:t>
            </a:r>
            <a:endParaRPr b="0" lang="ru-RU" sz="4400" spc="-1" strike="noStrike">
              <a:latin typeface="Arial"/>
            </a:endParaRPr>
          </a:p>
        </p:txBody>
      </p:sp>
      <p:sp>
        <p:nvSpPr>
          <p:cNvPr id="122"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Разработка итерациями отражает спиральный цикл создания системы. Неполное завершение работ на каждом этапе позволяет переходить на следующий этап, не дожидаясь полного завершения работы на текущем.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При этом недостающую работу можно будет выполнить на следующей итерации. Главная же задача - как можно быстрее показать пользователям системы работоспособный продукт, тем самым активизируя процесс уточнения и дополнения требований.</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Спиральная модель</a:t>
            </a:r>
            <a:endParaRPr b="0" lang="ru-RU" sz="4400" spc="-1" strike="noStrike">
              <a:latin typeface="Arial"/>
            </a:endParaRPr>
          </a:p>
        </p:txBody>
      </p:sp>
      <p:sp>
        <p:nvSpPr>
          <p:cNvPr id="124"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fontScale="78000"/>
          </a:bodyPr>
          <a:p>
            <a:pPr marL="343080" indent="-342000">
              <a:lnSpc>
                <a:spcPct val="100000"/>
              </a:lnSpc>
              <a:spcBef>
                <a:spcPts val="641"/>
              </a:spcBef>
              <a:tabLst>
                <a:tab algn="l" pos="0"/>
              </a:tabLst>
            </a:pPr>
            <a:r>
              <a:rPr b="0" lang="ru-RU" sz="3200" spc="-1" strike="noStrike">
                <a:solidFill>
                  <a:srgbClr val="000000"/>
                </a:solidFill>
                <a:latin typeface="Calibri"/>
                <a:ea typeface="DejaVu Sans"/>
              </a:rPr>
              <a:t>Хотя спиральная модель отражает типичную схему процесса разработки, она имеет следующие </a:t>
            </a:r>
            <a:r>
              <a:rPr b="0" lang="ru-RU" sz="3200" spc="-1" strike="noStrike" u="sng">
                <a:solidFill>
                  <a:srgbClr val="000000"/>
                </a:solidFill>
                <a:uFillTx/>
                <a:latin typeface="Calibri"/>
                <a:ea typeface="DejaVu Sans"/>
              </a:rPr>
              <a:t>недостатки</a:t>
            </a:r>
            <a:r>
              <a:rPr b="0" lang="ru-RU" sz="3200" spc="-1" strike="noStrike">
                <a:solidFill>
                  <a:srgbClr val="000000"/>
                </a:solidFill>
                <a:latin typeface="Calibri"/>
                <a:ea typeface="DejaVu Sans"/>
              </a:rPr>
              <a:t> : </a:t>
            </a:r>
            <a:endParaRPr b="0" lang="ru-RU" sz="3200" spc="-1" strike="noStrike">
              <a:latin typeface="Arial"/>
            </a:endParaRPr>
          </a:p>
          <a:p>
            <a:pPr marL="343080" indent="-342000">
              <a:lnSpc>
                <a:spcPct val="100000"/>
              </a:lnSpc>
              <a:spcBef>
                <a:spcPts val="641"/>
              </a:spcBef>
              <a:buClr>
                <a:srgbClr val="000000"/>
              </a:buClr>
              <a:buFont typeface="Arial"/>
              <a:buChar char="•"/>
              <a:tabLst>
                <a:tab algn="l" pos="0"/>
              </a:tabLst>
            </a:pPr>
            <a:r>
              <a:rPr b="0" lang="ru-RU" sz="3200" spc="-1" strike="noStrike">
                <a:solidFill>
                  <a:srgbClr val="000000"/>
                </a:solidFill>
                <a:latin typeface="Calibri"/>
                <a:ea typeface="DejaVu Sans"/>
              </a:rPr>
              <a:t>требует более искусного управления</a:t>
            </a:r>
            <a:endParaRPr b="0" lang="ru-RU" sz="3200" spc="-1" strike="noStrike">
              <a:latin typeface="Arial"/>
            </a:endParaRPr>
          </a:p>
          <a:p>
            <a:pPr marL="343080" indent="-342000">
              <a:lnSpc>
                <a:spcPct val="100000"/>
              </a:lnSpc>
              <a:spcBef>
                <a:spcPts val="641"/>
              </a:spcBef>
              <a:buClr>
                <a:srgbClr val="000000"/>
              </a:buClr>
              <a:buFont typeface="Arial"/>
              <a:buChar char="•"/>
              <a:tabLst>
                <a:tab algn="l" pos="0"/>
              </a:tabLst>
            </a:pPr>
            <a:r>
              <a:rPr b="0" lang="ru-RU" sz="3200" spc="-1" strike="noStrike">
                <a:solidFill>
                  <a:srgbClr val="000000"/>
                </a:solidFill>
                <a:latin typeface="Calibri"/>
                <a:ea typeface="DejaVu Sans"/>
              </a:rPr>
              <a:t>необходима поддержка целостности документации, которая должна быть полностью обновлена и дополнена к концу каждой итерации </a:t>
            </a:r>
            <a:endParaRPr b="0" lang="ru-RU" sz="3200" spc="-1" strike="noStrike">
              <a:latin typeface="Arial"/>
            </a:endParaRPr>
          </a:p>
          <a:p>
            <a:pPr marL="343080" indent="-342000">
              <a:lnSpc>
                <a:spcPct val="100000"/>
              </a:lnSpc>
              <a:spcBef>
                <a:spcPts val="641"/>
              </a:spcBef>
              <a:buClr>
                <a:srgbClr val="000000"/>
              </a:buClr>
              <a:buFont typeface="Arial"/>
              <a:buChar char="•"/>
              <a:tabLst>
                <a:tab algn="l" pos="0"/>
              </a:tabLst>
            </a:pPr>
            <a:r>
              <a:rPr b="0" lang="ru-RU" sz="3200" spc="-1" strike="noStrike">
                <a:solidFill>
                  <a:srgbClr val="000000"/>
                </a:solidFill>
                <a:latin typeface="Calibri"/>
                <a:ea typeface="DejaVu Sans"/>
              </a:rPr>
              <a:t>трудность в определении момента перехода на следующий этап. Для этого вводят временные ограничения на каждый из этапов жизненного цикла. Переход осуществляется в соответствии с планом, даже если не вся запланированная работа закончена. </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Итеративная модель</a:t>
            </a:r>
            <a:endParaRPr b="0" lang="ru-RU" sz="4400" spc="-1" strike="noStrike">
              <a:latin typeface="Arial"/>
            </a:endParaRPr>
          </a:p>
        </p:txBody>
      </p:sp>
      <p:sp>
        <p:nvSpPr>
          <p:cNvPr id="126"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fontScale="91000"/>
          </a:bodyPr>
          <a:p>
            <a:pPr marL="343080" indent="-342000">
              <a:lnSpc>
                <a:spcPct val="100000"/>
              </a:lnSpc>
              <a:spcBef>
                <a:spcPts val="641"/>
              </a:spcBef>
              <a:tabLst>
                <a:tab algn="l" pos="0"/>
              </a:tabLst>
            </a:pPr>
            <a:r>
              <a:rPr b="0" lang="ru-RU" sz="3200" spc="-1" strike="noStrike">
                <a:solidFill>
                  <a:srgbClr val="000000"/>
                </a:solidFill>
                <a:latin typeface="Calibri"/>
                <a:ea typeface="DejaVu Sans"/>
              </a:rPr>
              <a:t>Когда число итераций возрастает настолько, что каждая новая итерация предоставляет слишком малое количество новых возможностей по сравнению с предыдущей, то такую модель процесса разработки называют </a:t>
            </a:r>
            <a:r>
              <a:rPr b="0" i="1" lang="ru-RU" sz="3200" spc="-1" strike="noStrike">
                <a:solidFill>
                  <a:srgbClr val="000000"/>
                </a:solidFill>
                <a:latin typeface="Calibri"/>
                <a:ea typeface="DejaVu Sans"/>
              </a:rPr>
              <a:t>инкрементальной</a:t>
            </a:r>
            <a:r>
              <a:rPr b="0" lang="ru-RU" sz="3200" spc="-1" strike="noStrike">
                <a:solidFill>
                  <a:srgbClr val="000000"/>
                </a:solidFill>
                <a:latin typeface="Calibri"/>
                <a:ea typeface="DejaVu Sans"/>
              </a:rPr>
              <a:t> разработкой. </a:t>
            </a:r>
            <a:endParaRPr b="0" lang="ru-RU" sz="3200" spc="-1" strike="noStrike">
              <a:latin typeface="Arial"/>
            </a:endParaRPr>
          </a:p>
          <a:p>
            <a:pPr marL="343080" indent="-342000">
              <a:lnSpc>
                <a:spcPct val="100000"/>
              </a:lnSpc>
              <a:spcBef>
                <a:spcPts val="641"/>
              </a:spcBef>
              <a:tabLst>
                <a:tab algn="l" pos="0"/>
              </a:tabLst>
            </a:pPr>
            <a:r>
              <a:rPr b="0" lang="ru-RU" sz="3200" spc="-1" strike="noStrike">
                <a:solidFill>
                  <a:srgbClr val="000000"/>
                </a:solidFill>
                <a:latin typeface="Calibri"/>
                <a:ea typeface="DejaVu Sans"/>
              </a:rPr>
              <a:t>Иногда представляется возможным понемногу продвигать проект вперед при практически непрерывном процессе. Такая модель процесса особенно полезна на поздних стадиях проекта, когда продукт находится на сопровождении или когда разрабатываемый продукт очень схож с созданным ранее.</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Итеративная модель</a:t>
            </a:r>
            <a:endParaRPr b="0" lang="ru-RU" sz="4400" spc="-1" strike="noStrike">
              <a:latin typeface="Arial"/>
            </a:endParaRPr>
          </a:p>
        </p:txBody>
      </p:sp>
      <p:sp>
        <p:nvSpPr>
          <p:cNvPr id="128"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tabLst>
                <a:tab algn="l" pos="0"/>
              </a:tabLst>
            </a:pPr>
            <a:r>
              <a:rPr b="0" lang="ru-RU" sz="3200" spc="-1" strike="noStrike">
                <a:solidFill>
                  <a:srgbClr val="000000"/>
                </a:solidFill>
                <a:latin typeface="Calibri"/>
                <a:ea typeface="DejaVu Sans"/>
              </a:rPr>
              <a:t>Для организации инкрементальной разработки обычно выбирается характерный временной интервал, например неделя. Затем в течение этого интервала происходит обновление исходного проекта (документации, набора тестов, программного кода и т.д.).</a:t>
            </a:r>
            <a:endParaRPr b="0" lang="ru-RU" sz="3200" spc="-1" strike="noStrike">
              <a:latin typeface="Arial"/>
            </a:endParaRPr>
          </a:p>
          <a:p>
            <a:pPr marL="343080" indent="-342000">
              <a:lnSpc>
                <a:spcPct val="100000"/>
              </a:lnSpc>
              <a:spcBef>
                <a:spcPts val="641"/>
              </a:spcBef>
              <a:tabLst>
                <a:tab algn="l" pos="0"/>
              </a:tabLst>
            </a:pPr>
            <a:r>
              <a:rPr b="0" lang="ru-RU" sz="3200" spc="-1" strike="noStrike">
                <a:solidFill>
                  <a:srgbClr val="000000"/>
                </a:solidFill>
                <a:latin typeface="Calibri"/>
                <a:ea typeface="DejaVu Sans"/>
              </a:rPr>
              <a:t>Например, в некоторых отделениях корпорации Microsoft используются процессы, где обновления программного кода и документации предоставляются ежедневно к конкретному времени для интеграции и ночного тестирования. </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Итеративная модель</a:t>
            </a:r>
            <a:endParaRPr b="0" lang="ru-RU" sz="4400" spc="-1" strike="noStrike">
              <a:latin typeface="Arial"/>
            </a:endParaRPr>
          </a:p>
        </p:txBody>
      </p:sp>
      <p:sp>
        <p:nvSpPr>
          <p:cNvPr id="130"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Технологические процессы, составляющие жизненный цикл любого программного продукта, стандартизованы. Международной организаций по стандартам ISO, институтом IEEE и другими организациями, в том числе ГОСТами РФ.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Утверждены стандарты, описывающие процессы, виды деятельности и задачи жизненного цикла программ и программно-аппаратных систем, а также результаты, достигаемые с помощью различных видов деятельности. </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Схемы разработки</a:t>
            </a:r>
            <a:endParaRPr b="0" lang="ru-RU" sz="4400" spc="-1" strike="noStrike">
              <a:latin typeface="Arial"/>
            </a:endParaRPr>
          </a:p>
        </p:txBody>
      </p:sp>
      <p:sp>
        <p:nvSpPr>
          <p:cNvPr id="132"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Например, процесс приобретения программного обеспечения включает такие виды деятельности, как определение потребности в программном обеспечении, определение требований, подготовку стратегии покупки, подготовку запроса предложений и выбор поставщика.</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Схемы разработки</a:t>
            </a:r>
            <a:endParaRPr b="0" lang="ru-RU" sz="4400" spc="-1" strike="noStrike">
              <a:latin typeface="Arial"/>
            </a:endParaRPr>
          </a:p>
        </p:txBody>
      </p:sp>
      <p:sp>
        <p:nvSpPr>
          <p:cNvPr id="134"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tabLst>
                <a:tab algn="l" pos="0"/>
              </a:tabLst>
            </a:pPr>
            <a:r>
              <a:rPr b="0" lang="ru-RU" sz="3200" spc="-1" strike="noStrike">
                <a:solidFill>
                  <a:srgbClr val="000000"/>
                </a:solidFill>
                <a:latin typeface="Calibri"/>
                <a:ea typeface="DejaVu Sans"/>
              </a:rPr>
              <a:t>Например, международный стандарт ISO/IEC 15504 (SPICE) Standard for Information Technology — Software Process Assessment (оценка процессов разработки и поддержки программного обеспечения) определяет правила оценки процессов жизненного цикла. Этот стандарт определяет 5 категорий процессов, включающих 35 процессов и 201 вид деятельности.</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Проектирование</a:t>
            </a:r>
            <a:endParaRPr b="0" lang="ru-RU" sz="4400" spc="-1" strike="noStrike">
              <a:latin typeface="Arial"/>
            </a:endParaRPr>
          </a:p>
        </p:txBody>
      </p:sp>
      <p:sp>
        <p:nvSpPr>
          <p:cNvPr id="87"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tabLst>
                <a:tab algn="l" pos="0"/>
              </a:tabLst>
            </a:pPr>
            <a:r>
              <a:rPr b="0" lang="ru-RU" sz="3200" spc="-1" strike="noStrike">
                <a:solidFill>
                  <a:srgbClr val="000000"/>
                </a:solidFill>
                <a:latin typeface="Calibri"/>
                <a:ea typeface="DejaVu Sans"/>
              </a:rPr>
              <a:t>При проектировании сложных программных комплексов их обычно стараются разложить на некоторое число относительно небольших подсистем, каждую из которых можно отладить независимо от других (“автономно”). </a:t>
            </a:r>
            <a:endParaRPr b="0" lang="ru-RU" sz="3200" spc="-1" strike="noStrike">
              <a:latin typeface="Arial"/>
            </a:endParaRPr>
          </a:p>
          <a:p>
            <a:pPr marL="343080" indent="-342000">
              <a:lnSpc>
                <a:spcPct val="100000"/>
              </a:lnSpc>
              <a:spcBef>
                <a:spcPts val="641"/>
              </a:spcBef>
              <a:tabLst>
                <a:tab algn="l" pos="0"/>
              </a:tabLst>
            </a:pPr>
            <a:r>
              <a:rPr b="0" lang="ru-RU" sz="3200" spc="-1" strike="noStrike">
                <a:solidFill>
                  <a:srgbClr val="000000"/>
                </a:solidFill>
                <a:latin typeface="Calibri"/>
                <a:ea typeface="DejaVu Sans"/>
              </a:rPr>
              <a:t>Основная сложность проектирования – определить основания для разделения общей системы на составляющие ее подсистемы.</a:t>
            </a:r>
            <a:endParaRPr b="0" lang="ru-RU" sz="3200" spc="-1" strike="noStrike">
              <a:latin typeface="Arial"/>
            </a:endParaRPr>
          </a:p>
          <a:p>
            <a:pPr marL="343080" indent="-342000">
              <a:lnSpc>
                <a:spcPct val="100000"/>
              </a:lnSpc>
              <a:spcBef>
                <a:spcPts val="641"/>
              </a:spcBef>
              <a:tabLst>
                <a:tab algn="l" pos="0"/>
              </a:tabLst>
            </a:pPr>
            <a:r>
              <a:rPr b="0" lang="ru-RU" sz="3200" spc="-1" strike="noStrike">
                <a:solidFill>
                  <a:srgbClr val="000000"/>
                </a:solidFill>
                <a:latin typeface="Calibri"/>
                <a:ea typeface="DejaVu Sans"/>
              </a:rPr>
              <a:t>Такое разложение называется </a:t>
            </a:r>
            <a:r>
              <a:rPr b="0" i="1" lang="ru-RU" sz="3200" spc="-1" strike="noStrike">
                <a:solidFill>
                  <a:srgbClr val="000000"/>
                </a:solidFill>
                <a:latin typeface="Calibri"/>
                <a:ea typeface="DejaVu Sans"/>
              </a:rPr>
              <a:t>декомпозицией</a:t>
            </a:r>
            <a:endParaRPr b="0" lang="ru-RU" sz="3200" spc="-1" strike="noStrike">
              <a:latin typeface="Arial"/>
            </a:endParaRPr>
          </a:p>
          <a:p>
            <a:pPr marL="343080" indent="-342000">
              <a:lnSpc>
                <a:spcPct val="100000"/>
              </a:lnSpc>
              <a:spcBef>
                <a:spcPts val="641"/>
              </a:spcBef>
              <a:tabLst>
                <a:tab algn="l" pos="0"/>
              </a:tabLst>
            </a:pPr>
            <a:r>
              <a:rPr b="0" lang="ru-RU" sz="3200" spc="-1" strike="noStrike">
                <a:solidFill>
                  <a:srgbClr val="000000"/>
                </a:solidFill>
                <a:latin typeface="Calibri"/>
                <a:ea typeface="DejaVu Sans"/>
              </a:rPr>
              <a:t>программы.</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Проектирование</a:t>
            </a:r>
            <a:endParaRPr b="0" lang="ru-RU" sz="4400" spc="-1" strike="noStrike">
              <a:latin typeface="Arial"/>
            </a:endParaRPr>
          </a:p>
        </p:txBody>
      </p:sp>
      <p:sp>
        <p:nvSpPr>
          <p:cNvPr id="89"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tabLst>
                <a:tab algn="l" pos="0"/>
              </a:tabLst>
            </a:pPr>
            <a:r>
              <a:rPr b="0" lang="ru-RU" sz="3200" spc="-1" strike="noStrike">
                <a:solidFill>
                  <a:srgbClr val="000000"/>
                </a:solidFill>
                <a:latin typeface="Calibri"/>
                <a:ea typeface="DejaVu Sans"/>
              </a:rPr>
              <a:t>Декомпозицию одной и той же системы можно проводить, основываясь на разных ее свойствах. </a:t>
            </a:r>
            <a:endParaRPr b="0" lang="ru-RU" sz="3200" spc="-1" strike="noStrike">
              <a:latin typeface="Arial"/>
            </a:endParaRPr>
          </a:p>
          <a:p>
            <a:pPr marL="343080" indent="-342000">
              <a:lnSpc>
                <a:spcPct val="100000"/>
              </a:lnSpc>
              <a:spcBef>
                <a:spcPts val="641"/>
              </a:spcBef>
              <a:buClr>
                <a:srgbClr val="000000"/>
              </a:buClr>
              <a:buFont typeface="Arial"/>
              <a:buChar char="•"/>
              <a:tabLst>
                <a:tab algn="l" pos="0"/>
              </a:tabLst>
            </a:pPr>
            <a:r>
              <a:rPr b="0" i="1" lang="ru-RU" sz="3200" spc="-1" strike="noStrike">
                <a:solidFill>
                  <a:srgbClr val="000000"/>
                </a:solidFill>
                <a:latin typeface="Calibri"/>
                <a:ea typeface="DejaVu Sans"/>
              </a:rPr>
              <a:t>Алгоритмическая декомпозиция разделяет программную систему </a:t>
            </a:r>
            <a:r>
              <a:rPr b="0" lang="ru-RU" sz="3200" spc="-1" strike="noStrike">
                <a:solidFill>
                  <a:srgbClr val="000000"/>
                </a:solidFill>
                <a:latin typeface="Calibri"/>
                <a:ea typeface="DejaVu Sans"/>
              </a:rPr>
              <a:t>по алгоритмам, в ней используемым. Такой метод декомпозиции ассоциируется со структурным программированием и методом проектирования “сверху-вниз”. Каждый отдельный полученный в результате модуль системы выполняет какой-либо один этапов работы общего системного процесса.</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Проектирование</a:t>
            </a:r>
            <a:endParaRPr b="0" lang="ru-RU" sz="4400" spc="-1" strike="noStrike">
              <a:latin typeface="Arial"/>
            </a:endParaRPr>
          </a:p>
        </p:txBody>
      </p:sp>
      <p:sp>
        <p:nvSpPr>
          <p:cNvPr id="91"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i="1" lang="ru-RU" sz="3200" spc="-1" strike="noStrike">
                <a:solidFill>
                  <a:srgbClr val="000000"/>
                </a:solidFill>
                <a:latin typeface="Calibri"/>
                <a:ea typeface="DejaVu Sans"/>
              </a:rPr>
              <a:t>Объектно-ориентированная </a:t>
            </a:r>
            <a:r>
              <a:rPr b="0" lang="ru-RU" sz="3200" spc="-1" strike="noStrike">
                <a:solidFill>
                  <a:srgbClr val="000000"/>
                </a:solidFill>
                <a:latin typeface="Calibri"/>
                <a:ea typeface="DejaVu Sans"/>
              </a:rPr>
              <a:t>декомпозиция связана с выделением отдельных</a:t>
            </a:r>
            <a:r>
              <a:rPr b="0" i="1" lang="ru-RU" sz="3200" spc="-1" strike="noStrike">
                <a:solidFill>
                  <a:srgbClr val="000000"/>
                </a:solidFill>
                <a:latin typeface="Calibri"/>
                <a:ea typeface="DejaVu Sans"/>
              </a:rPr>
              <a:t> </a:t>
            </a:r>
            <a:r>
              <a:rPr b="0" lang="ru-RU" sz="3200" spc="-1" strike="noStrike">
                <a:solidFill>
                  <a:srgbClr val="000000"/>
                </a:solidFill>
                <a:latin typeface="Calibri"/>
                <a:ea typeface="DejaVu Sans"/>
              </a:rPr>
              <a:t>объектов, которые способны воспринимать направляемые им сообщения и отвечать выполнением тех или иных ответных действий. Алгоритмы в такой модели теряют свою независимость, они превращаются в операции над выделенными объектами.</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Активную роль в таком подходе приобретают данные программ, то есть объекты. Эти объекты обладают не только информационной оставляющей (значениями), но и действиями.</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Проектирование</a:t>
            </a:r>
            <a:endParaRPr b="0" lang="ru-RU" sz="4400" spc="-1" strike="noStrike">
              <a:latin typeface="Arial"/>
            </a:endParaRPr>
          </a:p>
        </p:txBody>
      </p:sp>
      <p:sp>
        <p:nvSpPr>
          <p:cNvPr id="93"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схема иерархии подсистем (или модулей, для алгоритмической декомпозиции),</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функциональность и интерфейсы каждой подсистемы, то есть их внешние спецификации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внутреннее представление (структура) данных для каждого отдельного модуля программы</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алгоритмы, обрабатывающие данные в каждом отдельном модуле программы</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Программирование</a:t>
            </a:r>
            <a:endParaRPr b="0" lang="ru-RU" sz="4400" spc="-1" strike="noStrike">
              <a:latin typeface="Arial"/>
            </a:endParaRPr>
          </a:p>
        </p:txBody>
      </p:sp>
      <p:sp>
        <p:nvSpPr>
          <p:cNvPr id="95"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fontScale="82000"/>
          </a:bodyPr>
          <a:p>
            <a:pPr marL="343080" indent="-342000">
              <a:lnSpc>
                <a:spcPct val="100000"/>
              </a:lnSpc>
              <a:spcBef>
                <a:spcPts val="641"/>
              </a:spcBef>
              <a:buClr>
                <a:srgbClr val="000000"/>
              </a:buClr>
              <a:buFont typeface="Arial"/>
              <a:buChar char="•"/>
            </a:pPr>
            <a:r>
              <a:rPr b="1" i="1" lang="ru-RU" sz="3200" spc="-1" strike="noStrike">
                <a:solidFill>
                  <a:srgbClr val="000000"/>
                </a:solidFill>
                <a:latin typeface="Calibri"/>
                <a:ea typeface="DejaVu Sans"/>
              </a:rPr>
              <a:t>Написание текста </a:t>
            </a:r>
            <a:r>
              <a:rPr b="0" lang="ru-RU" sz="3200" spc="-1" strike="noStrike">
                <a:solidFill>
                  <a:srgbClr val="000000"/>
                </a:solidFill>
                <a:latin typeface="Calibri"/>
                <a:ea typeface="DejaVu Sans"/>
              </a:rPr>
              <a:t>чаще называется программированием или кодированием, этот этап заканчивается, когда в наличии оказывается текст программы на некотором языке программирования. Для написания текста программ чаще всего выбирается язык, соответствующий методам, выбиравшимся при анализе и формировании требований к программному продукту и проведении декомпозиции строящейся системы.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В частности, объектно-ориентированная декомпозиция особенно полезна при последующем программировании на объектно-ориентированном языке.</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Верификация</a:t>
            </a:r>
            <a:endParaRPr b="0" lang="ru-RU" sz="4400" spc="-1" strike="noStrike">
              <a:latin typeface="Arial"/>
            </a:endParaRPr>
          </a:p>
        </p:txBody>
      </p:sp>
      <p:sp>
        <p:nvSpPr>
          <p:cNvPr id="97"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fontScale="67000"/>
          </a:bodyPr>
          <a:p>
            <a:pPr marL="343080" indent="-342000">
              <a:lnSpc>
                <a:spcPct val="100000"/>
              </a:lnSpc>
              <a:spcBef>
                <a:spcPts val="641"/>
              </a:spcBef>
              <a:buClr>
                <a:srgbClr val="000000"/>
              </a:buClr>
              <a:buFont typeface="Arial"/>
              <a:buChar char="•"/>
            </a:pPr>
            <a:r>
              <a:rPr b="1" i="1" lang="ru-RU" sz="3200" spc="-1" strike="noStrike">
                <a:solidFill>
                  <a:srgbClr val="000000"/>
                </a:solidFill>
                <a:latin typeface="Calibri"/>
                <a:ea typeface="DejaVu Sans"/>
              </a:rPr>
              <a:t>Верификацией программы </a:t>
            </a:r>
            <a:r>
              <a:rPr b="0" lang="ru-RU" sz="3200" spc="-1" strike="noStrike">
                <a:solidFill>
                  <a:srgbClr val="000000"/>
                </a:solidFill>
                <a:latin typeface="Calibri"/>
                <a:ea typeface="DejaVu Sans"/>
              </a:rPr>
              <a:t>называется процесс ее проверки на правильность. Существуют специальные теоретические методы верификации программ, примером таких методов может служить </a:t>
            </a:r>
            <a:r>
              <a:rPr b="1" i="1" lang="ru-RU" sz="3200" spc="-1" strike="noStrike">
                <a:solidFill>
                  <a:srgbClr val="000000"/>
                </a:solidFill>
                <a:latin typeface="Calibri"/>
                <a:ea typeface="DejaVu Sans"/>
              </a:rPr>
              <a:t>валидация – доказательство правильности программ с </a:t>
            </a:r>
            <a:r>
              <a:rPr b="0" lang="ru-RU" sz="3200" spc="-1" strike="noStrike">
                <a:solidFill>
                  <a:srgbClr val="000000"/>
                </a:solidFill>
                <a:latin typeface="Calibri"/>
                <a:ea typeface="DejaVu Sans"/>
              </a:rPr>
              <a:t>использованием логических методов.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Наиболее широко применяются эвристические методы верификации, основанные на тестировании. </a:t>
            </a:r>
            <a:r>
              <a:rPr b="1" i="1" lang="ru-RU" sz="3200" spc="-1" strike="noStrike">
                <a:solidFill>
                  <a:srgbClr val="000000"/>
                </a:solidFill>
                <a:latin typeface="Calibri"/>
                <a:ea typeface="DejaVu Sans"/>
              </a:rPr>
              <a:t>Тестирование программы есть </a:t>
            </a:r>
            <a:r>
              <a:rPr b="0" lang="ru-RU" sz="3200" spc="-1" strike="noStrike">
                <a:solidFill>
                  <a:srgbClr val="000000"/>
                </a:solidFill>
                <a:latin typeface="Calibri"/>
                <a:ea typeface="DejaVu Sans"/>
              </a:rPr>
              <a:t>процесс обнаружения дефектов в созданных программах. Во время тестирования выявляется несоответствие программы исходным требованиям и спецификациям по тестам, то есть программам с заранее известными ответами.</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274680"/>
            <a:ext cx="82285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ru-RU" sz="4400" spc="-1" strike="noStrike">
                <a:solidFill>
                  <a:srgbClr val="000000"/>
                </a:solidFill>
                <a:latin typeface="Calibri"/>
                <a:ea typeface="DejaVu Sans"/>
              </a:rPr>
              <a:t>Верификация</a:t>
            </a:r>
            <a:endParaRPr b="0" lang="ru-RU" sz="4400" spc="-1" strike="noStrike">
              <a:latin typeface="Arial"/>
            </a:endParaRPr>
          </a:p>
        </p:txBody>
      </p:sp>
      <p:sp>
        <p:nvSpPr>
          <p:cNvPr id="99" name="CustomShape 2"/>
          <p:cNvSpPr/>
          <p:nvPr/>
        </p:nvSpPr>
        <p:spPr>
          <a:xfrm>
            <a:off x="0" y="1428840"/>
            <a:ext cx="9142920" cy="5213880"/>
          </a:xfrm>
          <a:prstGeom prst="rect">
            <a:avLst/>
          </a:prstGeom>
          <a:noFill/>
          <a:ln w="0">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1" i="1" lang="ru-RU" sz="3200" spc="-1" strike="noStrike">
                <a:solidFill>
                  <a:srgbClr val="000000"/>
                </a:solidFill>
                <a:latin typeface="Calibri"/>
                <a:ea typeface="DejaVu Sans"/>
              </a:rPr>
              <a:t>Отладка программ – это выявление </a:t>
            </a:r>
            <a:r>
              <a:rPr b="0" lang="ru-RU" sz="3200" spc="-1" strike="noStrike">
                <a:solidFill>
                  <a:srgbClr val="000000"/>
                </a:solidFill>
                <a:latin typeface="Calibri"/>
                <a:ea typeface="DejaVu Sans"/>
              </a:rPr>
              <a:t>причин дефектов, а также их устранение. Отладка начинается после обнаружения дефектов. </a:t>
            </a:r>
            <a:endParaRPr b="0" lang="ru-RU" sz="3200" spc="-1" strike="noStrike">
              <a:latin typeface="Arial"/>
            </a:endParaRPr>
          </a:p>
          <a:p>
            <a:pPr marL="343080" indent="-34200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Результатом тестирования и отладки является доказательство, что все выявленные на данном комплекте тестов ошибки исправлены, а других ошибок не обнаружено.</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LibreOffice/7.0.1.2$Windows_x86 LibreOffice_project/7cbcfc562f6eb6708b5ff7d7397325de9e764452</Application>
  <Words>2141</Words>
  <Paragraphs>175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2013-01-17T03:05:23Z</dcterms:created>
  <dc:creator>Mikhail</dc:creator>
  <dc:description/>
  <dc:language>ru-RU</dc:language>
  <cp:lastModifiedBy/>
  <dcterms:modified xsi:type="dcterms:W3CDTF">2020-09-06T19:34:14Z</dcterms:modified>
  <cp:revision>23</cp:revision>
  <dc:subject/>
  <dc:title>Center of computational technologies (CCT)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26</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