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3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jpeg" ContentType="image/jpeg"/>
  <Override PartName="/ppt/media/image33.jpeg" ContentType="image/jpe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337244-E695-48AF-BB4A-CEB5AA8B7240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9F78D2-2BE4-4E52-B10A-8980D25AA9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4D62CC-9657-482E-A984-FD90AD73B5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27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Appendix includes recent awards, please visit elements.epam.com for all 2016-2017 awards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DC926F-78BF-4EA6-93EA-7EF8E9E7B2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421040" y="4899960"/>
            <a:ext cx="14922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8C86C7C6-0B75-4123-8AB4-CB929C18EF84}" type="slidenum">
              <a:rPr b="0" lang="en-US" sz="830" spc="-1" strike="noStrike">
                <a:solidFill>
                  <a:srgbClr val="cccccc"/>
                </a:solidFill>
                <a:latin typeface="Trebuchet MS"/>
                <a:ea typeface="DejaVu Sans"/>
              </a:rPr>
              <a:t>&lt;номер&gt;</a:t>
            </a:fld>
            <a:endParaRPr b="0" lang="ru-RU" sz="830" spc="-1" strike="noStrike">
              <a:latin typeface="Arial"/>
            </a:endParaRPr>
          </a:p>
        </p:txBody>
      </p:sp>
      <p:pic>
        <p:nvPicPr>
          <p:cNvPr id="1" name="Picture 19" descr=""/>
          <p:cNvPicPr/>
          <p:nvPr/>
        </p:nvPicPr>
        <p:blipFill>
          <a:blip r:embed="rId2"/>
          <a:stretch/>
        </p:blipFill>
        <p:spPr>
          <a:xfrm>
            <a:off x="283320" y="4933080"/>
            <a:ext cx="427320" cy="15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421040" y="4899960"/>
            <a:ext cx="14922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BEECFB07-3BD1-441C-BDCA-3C52096F0A09}" type="slidenum">
              <a:rPr b="0" lang="en-US" sz="830" spc="-1" strike="noStrike">
                <a:solidFill>
                  <a:srgbClr val="cccccc"/>
                </a:solidFill>
                <a:latin typeface="Trebuchet MS"/>
                <a:ea typeface="DejaVu Sans"/>
              </a:rPr>
              <a:t>&lt;номер&gt;</a:t>
            </a:fld>
            <a:endParaRPr b="0" lang="ru-RU" sz="830" spc="-1" strike="noStrike">
              <a:latin typeface="Arial"/>
            </a:endParaRPr>
          </a:p>
        </p:txBody>
      </p:sp>
      <p:pic>
        <p:nvPicPr>
          <p:cNvPr id="79" name="Picture 19" descr=""/>
          <p:cNvPicPr/>
          <p:nvPr/>
        </p:nvPicPr>
        <p:blipFill>
          <a:blip r:embed="rId2"/>
          <a:stretch/>
        </p:blipFill>
        <p:spPr>
          <a:xfrm>
            <a:off x="283320" y="4933080"/>
            <a:ext cx="427320" cy="1594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130040"/>
            <a:ext cx="9065160" cy="33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Введение в 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Windows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135360" y="732240"/>
            <a:ext cx="4138560" cy="44100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4275360" y="732240"/>
            <a:ext cx="4760280" cy="40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82" name="Рисунок 1" descr=""/>
          <p:cNvPicPr/>
          <p:nvPr/>
        </p:nvPicPr>
        <p:blipFill>
          <a:blip r:embed="rId1"/>
          <a:stretch/>
        </p:blipFill>
        <p:spPr>
          <a:xfrm>
            <a:off x="621360" y="797760"/>
            <a:ext cx="7118640" cy="424224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7773840" y="1188000"/>
            <a:ext cx="11077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PROCESS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ISOLATION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766280" y="1800000"/>
            <a:ext cx="12067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COMPUTE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RESOURCES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765200" y="2448000"/>
            <a:ext cx="1350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FS ISOLATION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7773120" y="2880000"/>
            <a:ext cx="879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KERNEL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7788600" y="3312000"/>
            <a:ext cx="780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VENTH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772040" y="3744000"/>
            <a:ext cx="14644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PORT MAPPING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7773840" y="4176000"/>
            <a:ext cx="1037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VOLUMES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7773840" y="4608000"/>
            <a:ext cx="1066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NETWORK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КОМПОНЕНТЫ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3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4" name="Shape 257" descr=""/>
          <p:cNvPicPr/>
          <p:nvPr/>
        </p:nvPicPr>
        <p:blipFill>
          <a:blip r:embed="rId1"/>
          <a:stretch/>
        </p:blipFill>
        <p:spPr>
          <a:xfrm>
            <a:off x="4227120" y="740880"/>
            <a:ext cx="4875840" cy="4059360"/>
          </a:xfrm>
          <a:prstGeom prst="rect">
            <a:avLst/>
          </a:prstGeom>
          <a:ln w="0">
            <a:noFill/>
          </a:ln>
        </p:spPr>
      </p:pic>
      <p:grpSp>
        <p:nvGrpSpPr>
          <p:cNvPr id="195" name="Group 3"/>
          <p:cNvGrpSpPr/>
          <p:nvPr/>
        </p:nvGrpSpPr>
        <p:grpSpPr>
          <a:xfrm>
            <a:off x="395640" y="1131480"/>
            <a:ext cx="5708520" cy="440280"/>
            <a:chOff x="395640" y="1131480"/>
            <a:chExt cx="5708520" cy="440280"/>
          </a:xfrm>
        </p:grpSpPr>
        <p:sp>
          <p:nvSpPr>
            <p:cNvPr id="196" name="CustomShape 4"/>
            <p:cNvSpPr/>
            <p:nvPr/>
          </p:nvSpPr>
          <p:spPr>
            <a:xfrm>
              <a:off x="855000" y="1131480"/>
              <a:ext cx="524916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images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197" name="Group 5"/>
            <p:cNvGrpSpPr/>
            <p:nvPr/>
          </p:nvGrpSpPr>
          <p:grpSpPr>
            <a:xfrm>
              <a:off x="395640" y="1159560"/>
              <a:ext cx="347040" cy="377280"/>
              <a:chOff x="395640" y="1159560"/>
              <a:chExt cx="347040" cy="377280"/>
            </a:xfrm>
          </p:grpSpPr>
          <p:sp>
            <p:nvSpPr>
              <p:cNvPr id="198" name="CustomShape 6"/>
              <p:cNvSpPr/>
              <p:nvPr/>
            </p:nvSpPr>
            <p:spPr>
              <a:xfrm>
                <a:off x="395640" y="1159560"/>
                <a:ext cx="347040" cy="34704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99" name="CustomShape 7"/>
              <p:cNvSpPr/>
              <p:nvPr/>
            </p:nvSpPr>
            <p:spPr>
              <a:xfrm>
                <a:off x="401400" y="1190520"/>
                <a:ext cx="33228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1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00" name="Group 8"/>
          <p:cNvGrpSpPr/>
          <p:nvPr/>
        </p:nvGrpSpPr>
        <p:grpSpPr>
          <a:xfrm>
            <a:off x="392760" y="1698840"/>
            <a:ext cx="5656680" cy="993960"/>
            <a:chOff x="392760" y="1698840"/>
            <a:chExt cx="5656680" cy="993960"/>
          </a:xfrm>
        </p:grpSpPr>
        <p:sp>
          <p:nvSpPr>
            <p:cNvPr id="201" name="CustomShape 9"/>
            <p:cNvSpPr/>
            <p:nvPr/>
          </p:nvSpPr>
          <p:spPr>
            <a:xfrm>
              <a:off x="852480" y="1698840"/>
              <a:ext cx="5196960" cy="99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engine</a:t>
              </a:r>
              <a:endParaRPr b="0" lang="ru-RU" sz="20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02" name="Group 10"/>
            <p:cNvGrpSpPr/>
            <p:nvPr/>
          </p:nvGrpSpPr>
          <p:grpSpPr>
            <a:xfrm>
              <a:off x="392760" y="1719360"/>
              <a:ext cx="347040" cy="377280"/>
              <a:chOff x="392760" y="1719360"/>
              <a:chExt cx="347040" cy="377280"/>
            </a:xfrm>
          </p:grpSpPr>
          <p:sp>
            <p:nvSpPr>
              <p:cNvPr id="203" name="CustomShape 11"/>
              <p:cNvSpPr/>
              <p:nvPr/>
            </p:nvSpPr>
            <p:spPr>
              <a:xfrm>
                <a:off x="392760" y="1719360"/>
                <a:ext cx="347040" cy="34704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04" name="CustomShape 12"/>
              <p:cNvSpPr/>
              <p:nvPr/>
            </p:nvSpPr>
            <p:spPr>
              <a:xfrm>
                <a:off x="398880" y="1750320"/>
                <a:ext cx="33228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2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05" name="Group 13"/>
          <p:cNvGrpSpPr/>
          <p:nvPr/>
        </p:nvGrpSpPr>
        <p:grpSpPr>
          <a:xfrm>
            <a:off x="392760" y="2283840"/>
            <a:ext cx="5656680" cy="440280"/>
            <a:chOff x="392760" y="2283840"/>
            <a:chExt cx="5656680" cy="440280"/>
          </a:xfrm>
        </p:grpSpPr>
        <p:sp>
          <p:nvSpPr>
            <p:cNvPr id="206" name="CustomShape 14"/>
            <p:cNvSpPr/>
            <p:nvPr/>
          </p:nvSpPr>
          <p:spPr>
            <a:xfrm>
              <a:off x="852480" y="2283840"/>
              <a:ext cx="519696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containers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07" name="Group 15"/>
            <p:cNvGrpSpPr/>
            <p:nvPr/>
          </p:nvGrpSpPr>
          <p:grpSpPr>
            <a:xfrm>
              <a:off x="392760" y="2304000"/>
              <a:ext cx="347040" cy="377640"/>
              <a:chOff x="392760" y="2304000"/>
              <a:chExt cx="347040" cy="377640"/>
            </a:xfrm>
          </p:grpSpPr>
          <p:sp>
            <p:nvSpPr>
              <p:cNvPr id="208" name="CustomShape 16"/>
              <p:cNvSpPr/>
              <p:nvPr/>
            </p:nvSpPr>
            <p:spPr>
              <a:xfrm>
                <a:off x="392760" y="2304000"/>
                <a:ext cx="347040" cy="34704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09" name="CustomShape 17"/>
              <p:cNvSpPr/>
              <p:nvPr/>
            </p:nvSpPr>
            <p:spPr>
              <a:xfrm>
                <a:off x="398880" y="2335320"/>
                <a:ext cx="33228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ru-RU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3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grpSp>
        <p:nvGrpSpPr>
          <p:cNvPr id="210" name="Group 18"/>
          <p:cNvGrpSpPr/>
          <p:nvPr/>
        </p:nvGrpSpPr>
        <p:grpSpPr>
          <a:xfrm>
            <a:off x="392760" y="2885400"/>
            <a:ext cx="5656680" cy="440280"/>
            <a:chOff x="392760" y="2885400"/>
            <a:chExt cx="5656680" cy="440280"/>
          </a:xfrm>
        </p:grpSpPr>
        <p:sp>
          <p:nvSpPr>
            <p:cNvPr id="211" name="CustomShape 19"/>
            <p:cNvSpPr/>
            <p:nvPr/>
          </p:nvSpPr>
          <p:spPr>
            <a:xfrm>
              <a:off x="852480" y="2885400"/>
              <a:ext cx="519696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464547"/>
                  </a:solidFill>
                  <a:latin typeface="Times New Roman"/>
                  <a:ea typeface="Arial"/>
                </a:rPr>
                <a:t>Docker registry</a:t>
              </a:r>
              <a:endParaRPr b="0" lang="ru-RU" sz="2000" spc="-1" strike="noStrike">
                <a:latin typeface="Arial"/>
              </a:endParaRPr>
            </a:p>
          </p:txBody>
        </p:sp>
        <p:grpSp>
          <p:nvGrpSpPr>
            <p:cNvPr id="212" name="Group 20"/>
            <p:cNvGrpSpPr/>
            <p:nvPr/>
          </p:nvGrpSpPr>
          <p:grpSpPr>
            <a:xfrm>
              <a:off x="392760" y="2905920"/>
              <a:ext cx="347040" cy="377280"/>
              <a:chOff x="392760" y="2905920"/>
              <a:chExt cx="347040" cy="377280"/>
            </a:xfrm>
          </p:grpSpPr>
          <p:sp>
            <p:nvSpPr>
              <p:cNvPr id="213" name="CustomShape 21"/>
              <p:cNvSpPr/>
              <p:nvPr/>
            </p:nvSpPr>
            <p:spPr>
              <a:xfrm>
                <a:off x="392760" y="2905920"/>
                <a:ext cx="347040" cy="347040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14" name="CustomShape 22"/>
              <p:cNvSpPr/>
              <p:nvPr/>
            </p:nvSpPr>
            <p:spPr>
              <a:xfrm>
                <a:off x="398880" y="2936880"/>
                <a:ext cx="33228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2736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ffff"/>
                    </a:solidFill>
                    <a:latin typeface="Arial Black"/>
                    <a:ea typeface="DejaVu Sans"/>
                  </a:rPr>
                  <a:t>4</a:t>
                </a:r>
                <a:endParaRPr b="0" lang="ru-RU" sz="1800" spc="-1" strike="noStrike">
                  <a:latin typeface="Arial"/>
                </a:endParaRPr>
              </a:p>
            </p:txBody>
          </p:sp>
        </p:grpSp>
      </p:grpSp>
      <p:sp>
        <p:nvSpPr>
          <p:cNvPr id="215" name="CustomShape 2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7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18" name="Picture 2" descr="ÐÐ¾ÑÐ¾Ð¶ÐµÐµ Ð¸Ð·Ð¾Ð±ÑÐ°Ð¶ÐµÐ½Ð¸Ðµ"/>
          <p:cNvPicPr/>
          <p:nvPr/>
        </p:nvPicPr>
        <p:blipFill>
          <a:blip r:embed="rId1"/>
          <a:stretch/>
        </p:blipFill>
        <p:spPr>
          <a:xfrm>
            <a:off x="1998360" y="821160"/>
            <a:ext cx="5188320" cy="416988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22" name="Picture 1" descr=""/>
          <p:cNvPicPr/>
          <p:nvPr/>
        </p:nvPicPr>
        <p:blipFill>
          <a:blip r:embed="rId1"/>
          <a:stretch/>
        </p:blipFill>
        <p:spPr>
          <a:xfrm>
            <a:off x="1467720" y="860400"/>
            <a:ext cx="6206760" cy="3943440"/>
          </a:xfrm>
          <a:prstGeom prst="rect">
            <a:avLst/>
          </a:prstGeom>
          <a:ln w="0"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Сборка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ОБРАЗОВ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26" name="Picture 3" descr=""/>
          <p:cNvPicPr/>
          <p:nvPr/>
        </p:nvPicPr>
        <p:blipFill>
          <a:blip r:embed="rId1"/>
          <a:stretch/>
        </p:blipFill>
        <p:spPr>
          <a:xfrm>
            <a:off x="1489320" y="815760"/>
            <a:ext cx="5530320" cy="43261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Мультифазовая сборка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0" name="Picture 3" descr=""/>
          <p:cNvPicPr/>
          <p:nvPr/>
        </p:nvPicPr>
        <p:blipFill>
          <a:blip r:embed="rId1"/>
          <a:stretch/>
        </p:blipFill>
        <p:spPr>
          <a:xfrm>
            <a:off x="277200" y="802800"/>
            <a:ext cx="8400960" cy="16182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2"/>
          <a:stretch/>
        </p:blipFill>
        <p:spPr>
          <a:xfrm>
            <a:off x="277200" y="2754720"/>
            <a:ext cx="8400960" cy="158940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Мультифазовая сборка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5" name="Picture 5" descr=""/>
          <p:cNvPicPr/>
          <p:nvPr/>
        </p:nvPicPr>
        <p:blipFill>
          <a:blip r:embed="rId1"/>
          <a:stretch/>
        </p:blipFill>
        <p:spPr>
          <a:xfrm>
            <a:off x="366840" y="942120"/>
            <a:ext cx="8374320" cy="224748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2"/>
          <a:stretch/>
        </p:blipFill>
        <p:spPr>
          <a:xfrm>
            <a:off x="366840" y="3297960"/>
            <a:ext cx="8362800" cy="5796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7" descr=""/>
          <p:cNvPicPr/>
          <p:nvPr/>
        </p:nvPicPr>
        <p:blipFill>
          <a:blip r:embed="rId3"/>
          <a:stretch/>
        </p:blipFill>
        <p:spPr>
          <a:xfrm>
            <a:off x="370800" y="3985920"/>
            <a:ext cx="8400960" cy="52236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Архитектура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1" name="Рисунок 1" descr=""/>
          <p:cNvPicPr/>
          <p:nvPr/>
        </p:nvPicPr>
        <p:blipFill>
          <a:blip r:embed="rId1"/>
          <a:stretch/>
        </p:blipFill>
        <p:spPr>
          <a:xfrm>
            <a:off x="564120" y="787680"/>
            <a:ext cx="7741440" cy="423288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КОМПОНЕНТЫ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ENGINE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1744200" y="801000"/>
            <a:ext cx="5401080" cy="42260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1080000"/>
            <a:ext cx="4138920" cy="25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32000" indent="-32292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Что такое контейнеры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Как работает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241"/>
              </a:spcBef>
              <a:buClr>
                <a:srgbClr val="464547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Применение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22280" y="1342440"/>
            <a:ext cx="436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 Black"/>
                <a:ea typeface="DejaVu Sans"/>
              </a:rPr>
              <a:t>#1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22280" y="3096000"/>
            <a:ext cx="436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 Black"/>
                <a:ea typeface="DejaVu Sans"/>
              </a:rPr>
              <a:t>#4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>
            <a:off x="277200" y="72648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999160" y="180000"/>
            <a:ext cx="29401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Содержание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Запуск контейнеров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8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9" name="Picture 3" descr=""/>
          <p:cNvPicPr/>
          <p:nvPr/>
        </p:nvPicPr>
        <p:blipFill>
          <a:blip r:embed="rId1"/>
          <a:stretch/>
        </p:blipFill>
        <p:spPr>
          <a:xfrm>
            <a:off x="551880" y="822240"/>
            <a:ext cx="7797960" cy="399060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REGISTRY – DOCKER HUB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2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3" name="Picture 3" descr=""/>
          <p:cNvPicPr/>
          <p:nvPr/>
        </p:nvPicPr>
        <p:blipFill>
          <a:blip r:embed="rId1"/>
          <a:stretch/>
        </p:blipFill>
        <p:spPr>
          <a:xfrm>
            <a:off x="373320" y="914040"/>
            <a:ext cx="8410680" cy="3654720"/>
          </a:xfrm>
          <a:prstGeom prst="rect">
            <a:avLst/>
          </a:prstGeom>
          <a:ln w="0"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ДИНАМИКА КОЛИЧЕСТВА СКАЧИВАНИЯ ОБРАЗОВ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102320" y="730800"/>
            <a:ext cx="6949440" cy="4100040"/>
          </a:xfrm>
          <a:prstGeom prst="rect">
            <a:avLst/>
          </a:prstGeom>
          <a:ln w="0"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 Workflow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1" name="Рисунок 3" descr=""/>
          <p:cNvPicPr/>
          <p:nvPr/>
        </p:nvPicPr>
        <p:blipFill>
          <a:blip r:embed="rId1"/>
          <a:stretch/>
        </p:blipFill>
        <p:spPr>
          <a:xfrm>
            <a:off x="754200" y="935640"/>
            <a:ext cx="7728120" cy="4064760"/>
          </a:xfrm>
          <a:prstGeom prst="rect">
            <a:avLst/>
          </a:prstGeom>
          <a:ln w="0"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ДЛЯ ЧЕГО ИСПОЛЬЗОВАТЬ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4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5" name="Picture 19" descr=""/>
          <p:cNvPicPr/>
          <p:nvPr/>
        </p:nvPicPr>
        <p:blipFill>
          <a:blip r:embed="rId1"/>
          <a:stretch/>
        </p:blipFill>
        <p:spPr>
          <a:xfrm>
            <a:off x="5535000" y="1440000"/>
            <a:ext cx="3285000" cy="2567880"/>
          </a:xfrm>
          <a:prstGeom prst="rect">
            <a:avLst/>
          </a:prstGeom>
          <a:ln w="0"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360000" y="1513800"/>
            <a:ext cx="5400000" cy="262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Быстрая доставка приложений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Простое развертывание и масштабирование приложений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Абстрагирование приложение от хоста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Унифицированный деплой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ДЛЯ ЧЕГО ИСПОЛЬЗОВАТЬ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9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0" name="Picture 4" descr="ÐÐ¾ÑÐ¾Ð¶ÐµÐµ Ð¸Ð·Ð¾Ð±ÑÐ°Ð¶ÐµÐ½Ð¸Ðµ"/>
          <p:cNvPicPr/>
          <p:nvPr/>
        </p:nvPicPr>
        <p:blipFill>
          <a:blip r:embed="rId1"/>
          <a:stretch/>
        </p:blipFill>
        <p:spPr>
          <a:xfrm>
            <a:off x="764280" y="849960"/>
            <a:ext cx="7579080" cy="366408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НЕДОСТАТКИ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3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4" name="Picture 19" descr=""/>
          <p:cNvPicPr/>
          <p:nvPr/>
        </p:nvPicPr>
        <p:blipFill>
          <a:blip r:embed="rId1"/>
          <a:stretch/>
        </p:blipFill>
        <p:spPr>
          <a:xfrm>
            <a:off x="5400000" y="1392120"/>
            <a:ext cx="3285000" cy="2567880"/>
          </a:xfrm>
          <a:prstGeom prst="rect">
            <a:avLst/>
          </a:prstGeom>
          <a:ln w="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6" name="TextShape 4"/>
          <p:cNvSpPr txBox="1"/>
          <p:nvPr/>
        </p:nvSpPr>
        <p:spPr>
          <a:xfrm>
            <a:off x="360000" y="1440000"/>
            <a:ext cx="5040000" cy="25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Легкость использования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Сложность конфигурации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Сложность управления и поддержки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Незрелость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РЕАЛЬНЫЙ пример использования </a:t>
            </a: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8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79" name="Рисунок 25" descr="Изображение выглядит как снимок экрана&#10;&#10;Описание создано с очень высокой степенью достоверности"/>
          <p:cNvPicPr/>
          <p:nvPr/>
        </p:nvPicPr>
        <p:blipFill>
          <a:blip r:embed="rId1"/>
          <a:stretch/>
        </p:blipFill>
        <p:spPr>
          <a:xfrm>
            <a:off x="1432440" y="4133880"/>
            <a:ext cx="6293880" cy="87444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" descr="Изображение выглядит как снимок экрана&#10;&#10;Описание создано с высокой степенью достоверности"/>
          <p:cNvPicPr/>
          <p:nvPr/>
        </p:nvPicPr>
        <p:blipFill>
          <a:blip r:embed="rId2"/>
          <a:stretch/>
        </p:blipFill>
        <p:spPr>
          <a:xfrm>
            <a:off x="1441440" y="3390120"/>
            <a:ext cx="6302520" cy="814320"/>
          </a:xfrm>
          <a:prstGeom prst="rect">
            <a:avLst/>
          </a:prstGeom>
          <a:ln w="0">
            <a:noFill/>
          </a:ln>
        </p:spPr>
      </p:pic>
      <p:pic>
        <p:nvPicPr>
          <p:cNvPr id="281" name="Рисунок 29" descr="Изображение выглядит как снимок экрана&#10;&#10;Описание создано с высокой степенью достоверности"/>
          <p:cNvPicPr/>
          <p:nvPr/>
        </p:nvPicPr>
        <p:blipFill>
          <a:blip r:embed="rId3"/>
          <a:stretch/>
        </p:blipFill>
        <p:spPr>
          <a:xfrm>
            <a:off x="1467000" y="2522880"/>
            <a:ext cx="6225120" cy="866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31" descr=""/>
          <p:cNvPicPr/>
          <p:nvPr/>
        </p:nvPicPr>
        <p:blipFill>
          <a:blip r:embed="rId4"/>
          <a:stretch/>
        </p:blipFill>
        <p:spPr>
          <a:xfrm>
            <a:off x="1467000" y="1708560"/>
            <a:ext cx="6259680" cy="857520"/>
          </a:xfrm>
          <a:prstGeom prst="rect">
            <a:avLst/>
          </a:prstGeom>
          <a:ln w="0">
            <a:noFill/>
          </a:ln>
        </p:spPr>
      </p:pic>
      <p:pic>
        <p:nvPicPr>
          <p:cNvPr id="283" name="Рисунок 36" descr=""/>
          <p:cNvPicPr/>
          <p:nvPr/>
        </p:nvPicPr>
        <p:blipFill>
          <a:blip r:embed="rId5"/>
          <a:stretch/>
        </p:blipFill>
        <p:spPr>
          <a:xfrm>
            <a:off x="1449720" y="885960"/>
            <a:ext cx="6259680" cy="762840"/>
          </a:xfrm>
          <a:prstGeom prst="rect">
            <a:avLst/>
          </a:prstGeom>
          <a:ln w="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ВИРТУАЛИЗАЦИЯ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86920" y="804240"/>
            <a:ext cx="454788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Roboto"/>
              </a:rPr>
              <a:t>Каждая операционная система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Roboto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Shape 177" descr=""/>
          <p:cNvPicPr/>
          <p:nvPr/>
        </p:nvPicPr>
        <p:blipFill>
          <a:blip r:embed="rId1"/>
          <a:stretch/>
        </p:blipFill>
        <p:spPr>
          <a:xfrm>
            <a:off x="5000400" y="765360"/>
            <a:ext cx="3962520" cy="406584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360000" y="1377720"/>
            <a:ext cx="4500000" cy="25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Использует процессор 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Испольщует ОЗУ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Использует диск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Требует лицензии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Нуждается в обслуживании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1" descr=""/>
          <p:cNvPicPr/>
          <p:nvPr/>
        </p:nvPicPr>
        <p:blipFill>
          <a:blip r:embed="rId1"/>
          <a:stretch/>
        </p:blipFill>
        <p:spPr>
          <a:xfrm>
            <a:off x="732600" y="117360"/>
            <a:ext cx="8018280" cy="49676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1"/>
          <p:cNvSpPr/>
          <p:nvPr/>
        </p:nvSpPr>
        <p:spPr>
          <a:xfrm flipH="1">
            <a:off x="4455360" y="3722040"/>
            <a:ext cx="2711160" cy="12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7192440" y="3547080"/>
            <a:ext cx="154548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18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Virtualization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243320" y="3740400"/>
            <a:ext cx="212040" cy="219600"/>
          </a:xfrm>
          <a:prstGeom prst="flowChartConnector">
            <a:avLst/>
          </a:prstGeom>
          <a:solidFill>
            <a:srgbClr val="d35d47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742640" y="2296440"/>
            <a:ext cx="212040" cy="219600"/>
          </a:xfrm>
          <a:prstGeom prst="flowChartConnector">
            <a:avLst/>
          </a:prstGeom>
          <a:solidFill>
            <a:srgbClr val="d35d47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2400480" y="1596240"/>
            <a:ext cx="2340720" cy="74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1109520" y="1163880"/>
            <a:ext cx="183204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18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Containerization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4272120" y="2601720"/>
            <a:ext cx="212040" cy="219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c7c7c7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ЧТО ТАКОЕ КОНТЕЙНЕР?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0" y="716400"/>
            <a:ext cx="5386680" cy="428508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9" name="Picture 5" descr=""/>
          <p:cNvPicPr/>
          <p:nvPr/>
        </p:nvPicPr>
        <p:blipFill>
          <a:blip r:embed="rId2"/>
          <a:stretch/>
        </p:blipFill>
        <p:spPr>
          <a:xfrm>
            <a:off x="5475600" y="716400"/>
            <a:ext cx="351144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2" name="Shape 184" descr=""/>
          <p:cNvPicPr/>
          <p:nvPr/>
        </p:nvPicPr>
        <p:blipFill>
          <a:blip r:embed="rId1"/>
          <a:stretch/>
        </p:blipFill>
        <p:spPr>
          <a:xfrm>
            <a:off x="4291920" y="798120"/>
            <a:ext cx="4671000" cy="393228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TextShape 4"/>
          <p:cNvSpPr txBox="1"/>
          <p:nvPr/>
        </p:nvSpPr>
        <p:spPr>
          <a:xfrm>
            <a:off x="360000" y="1080000"/>
            <a:ext cx="3931920" cy="25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Используют одно ядро 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 требуют лицензий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Просто масштабировать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Консолидируют ресурсы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ВИРТУАЛЬНЫЕ МАШИНЫ И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6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7" name="Picture 3" descr=""/>
          <p:cNvPicPr/>
          <p:nvPr/>
        </p:nvPicPr>
        <p:blipFill>
          <a:blip r:embed="rId1"/>
          <a:stretch/>
        </p:blipFill>
        <p:spPr>
          <a:xfrm>
            <a:off x="251640" y="915480"/>
            <a:ext cx="4019040" cy="36032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/>
        </p:blipFill>
        <p:spPr>
          <a:xfrm>
            <a:off x="4950360" y="915480"/>
            <a:ext cx="4009680" cy="36032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ВИДЫ контейнеров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2" name="Picture 2" descr="ÐÐ°ÑÑÐ¸Ð½ÐºÐ¸ Ð¿Ð¾ Ð·Ð°Ð¿ÑÐ¾ÑÑ rkt"/>
          <p:cNvPicPr/>
          <p:nvPr/>
        </p:nvPicPr>
        <p:blipFill>
          <a:blip r:embed="rId1"/>
          <a:stretch/>
        </p:blipFill>
        <p:spPr>
          <a:xfrm>
            <a:off x="379440" y="1009080"/>
            <a:ext cx="2417760" cy="101772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3208680" y="784440"/>
            <a:ext cx="4891320" cy="15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Introduced in December 2014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Production-ready release in February 2016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Focuses on compatibility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Supports multiple container formats, including Docker 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like Docker, it is optimized for application containers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4" name="Picture 4" descr="ÐÐ°ÑÑÐ¸Ð½ÐºÐ¸ Ð¿Ð¾ Ð·Ð°Ð¿ÑÐ¾ÑÑ LXD"/>
          <p:cNvPicPr/>
          <p:nvPr/>
        </p:nvPicPr>
        <p:blipFill>
          <a:blip r:embed="rId2"/>
          <a:stretch/>
        </p:blipFill>
        <p:spPr>
          <a:xfrm>
            <a:off x="449640" y="2320560"/>
            <a:ext cx="2490120" cy="11268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3240000" y="2503080"/>
            <a:ext cx="388620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44444"/>
                </a:solidFill>
                <a:latin typeface="Times New Roman"/>
                <a:ea typeface="DejaVu Sans"/>
              </a:rPr>
              <a:t>Introduced in November 2014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Container hypervisor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Operating System centric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6" name="Picture 8" descr="ÐÐ°ÑÑÐ¸Ð½ÐºÐ¸ Ð¿Ð¾ Ð·Ð°Ð¿ÑÐ¾ÑÑ OpenVZ"/>
          <p:cNvPicPr/>
          <p:nvPr/>
        </p:nvPicPr>
        <p:blipFill>
          <a:blip r:embed="rId3"/>
          <a:stretch/>
        </p:blipFill>
        <p:spPr>
          <a:xfrm>
            <a:off x="449640" y="3552840"/>
            <a:ext cx="1390320" cy="139032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3032640" y="3960000"/>
            <a:ext cx="42022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An extension of the Linux kernel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464547"/>
                </a:solidFill>
                <a:latin typeface="Times New Roman"/>
                <a:ea typeface="DejaVu Sans"/>
              </a:rPr>
              <a:t>Uses containers for entire operating systems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16920"/>
            <a:ext cx="91425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Windows</a:t>
            </a:r>
            <a:r>
              <a:rPr b="1" lang="ru-RU" sz="2400" spc="-1" strike="noStrike" cap="all">
                <a:solidFill>
                  <a:srgbClr val="464547"/>
                </a:solidFill>
                <a:latin typeface="Times New Roman"/>
                <a:ea typeface="Arial"/>
              </a:rPr>
              <a:t> контейнеры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0" name="Line 2"/>
          <p:cNvSpPr/>
          <p:nvPr/>
        </p:nvSpPr>
        <p:spPr>
          <a:xfrm>
            <a:off x="276840" y="716400"/>
            <a:ext cx="8555400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71" name="Picture 2" descr="ÐÐ°ÑÑÐ¸Ð½ÐºÐ¸ Ð¿Ð¾ Ð·Ð°Ð¿ÑÐ¾ÑÑ windows server containers logo"/>
          <p:cNvPicPr/>
          <p:nvPr/>
        </p:nvPicPr>
        <p:blipFill>
          <a:blip r:embed="rId1"/>
          <a:stretch/>
        </p:blipFill>
        <p:spPr>
          <a:xfrm>
            <a:off x="62280" y="716400"/>
            <a:ext cx="8970480" cy="3923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418680" y="4005720"/>
            <a:ext cx="41263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 Server Containers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– provide application isolation through process and namespace isolation technology.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917240" y="4014720"/>
            <a:ext cx="411516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Hyper-V Isolation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– expands on the isolation provided by Windows Server Containers by running each container in a highly optimized virtual machine. 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0" y="4818600"/>
            <a:ext cx="873360" cy="3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C10645D11A74FAAE1C3BBDBCE9648" ma:contentTypeVersion="2" ma:contentTypeDescription="Create a new document." ma:contentTypeScope="" ma:versionID="4ebddcfe46e7748a993fce8a86558b31">
  <xsd:schema xmlns:xsd="http://www.w3.org/2001/XMLSchema" xmlns:xs="http://www.w3.org/2001/XMLSchema" xmlns:p="http://schemas.microsoft.com/office/2006/metadata/properties" xmlns:ns2="ff75107b-b231-46a0-9e5f-c2e4998c3423" targetNamespace="http://schemas.microsoft.com/office/2006/metadata/properties" ma:root="true" ma:fieldsID="802d7c5cbbd89ede1e9a2c951d639719" ns2:_="">
    <xsd:import namespace="ff75107b-b231-46a0-9e5f-c2e4998c34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5107b-b231-46a0-9e5f-c2e4998c3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f75107b-b231-46a0-9e5f-c2e4998c34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9B020F-6CCB-402E-9B04-6A39A3605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5107b-b231-46a0-9e5f-c2e4998c34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Application>LibreOffice/7.0.1.2$Windows_x86 LibreOffice_project/7cbcfc562f6eb6708b5ff7d7397325de9e764452</Application>
  <Words>678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Shamilka Samarasinha</dc:creator>
  <dc:description/>
  <dc:language>ru-RU</dc:language>
  <cp:lastModifiedBy/>
  <dcterms:modified xsi:type="dcterms:W3CDTF">2020-10-26T17:03:29Z</dcterms:modified>
  <cp:revision>415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0x01010009DC10645D11A74FAAE1C3BBDBCE9648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6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  <property fmtid="{D5CDD505-2E9C-101B-9397-08002B2CF9AE}" pid="13" name="_NewReviewCycle">
    <vt:lpwstr/>
  </property>
</Properties>
</file>