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5800" y="1766880"/>
            <a:ext cx="9068040" cy="21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</a:t>
            </a:r>
            <a:endParaRPr b="0" lang="ru-RU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Создание образов</a:t>
            </a:r>
            <a:endParaRPr b="0" lang="ru-RU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40000" y="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COPY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080000"/>
            <a:ext cx="9178920" cy="32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COPY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копирует в контейнер файлы и папки.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FROM python:3.7.2-alpine3.8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LABEL maintainer="jeffmshale@gmail.com"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ENV ADMIN="jeff"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RUN apk update &amp;&amp; apk upgrade &amp;&amp; apk add bash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COPY . ./app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примере инструкция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COPY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сообщает Docker о том, что нужно взять файлы и папки из локального контекста сборки и добавить их в текущую рабочую директорию образа. Если целевая директория не существует, эта инструкция её создаст.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8280000" y="180000"/>
            <a:ext cx="720000" cy="7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40000" y="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ADD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080000"/>
            <a:ext cx="9178920" cy="32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позволяет решать те же задачи, что и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COPY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но с ней связана ещё пара вариантов использования. Так, с помощью этой инструкции можно добавлять в контейнер файлы, загруженные из удалённых источников, а также распаковывать локальные .tar-файлы.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RUN apk update &amp;&amp; apk upgrade &amp;&amp; apk add bash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COPY . ./app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ADD https://raw.githubusercontent.com/discdiver/pachy-vid/master/sample_vids/vid1.mp4 \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/my_app_directory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этом примере инструкция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была использована для копирования файла, доступного по URL, в директорию контейнера my_app_directory. Надо отметить, однако, что документация Docker не рекомендует использование подобных файлов, полученных по URL, так как удалить их нельзя, и так как они увеличивают размер образа.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8169480" y="69480"/>
            <a:ext cx="830520" cy="83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40000" y="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CMD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080000"/>
            <a:ext cx="9178920" cy="32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CMD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предоставляет Docker команду, которую нужно выполнить при запуске контейнера. Результаты выполнения этой команды не добавляются в образ во время его сборки. В нашем примере с помощью этой команды запускается скрипт my_script.py во время выполнения контейнера..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ADD https://raw.githubusercontent.com/discdiver/pachy-vid/master/sample_vids/vid1.mp4 \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/my_app_directory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RUN ["mkdir", "/a_directory"]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CMD ["python", "./my_script.py"]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одном файле Dockerfile может присутствовать лишь одна инструкция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CMD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Если в файле есть несколько таких инструкций, система проигнорирует все кроме последней.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8149320" y="205200"/>
            <a:ext cx="850680" cy="73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0000" y="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Пример 2 Dockerfile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900000"/>
            <a:ext cx="9178920" cy="32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FROM python:3.7.2-alpine3.8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LABEL maintainer="jeffmshale@gmail.com"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127622"/>
                </a:solidFill>
                <a:latin typeface="Linux Libertine Display G"/>
                <a:ea typeface="DejaVu Sans"/>
              </a:rPr>
              <a:t># Устанавливаем зависимости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RUN apk add --update git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127622"/>
                </a:solidFill>
                <a:latin typeface="Linux Libertine Display G"/>
                <a:ea typeface="DejaVu Sans"/>
              </a:rPr>
              <a:t># Задаём текущую рабочую директорию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WORKDIR /usr/src/my_app_directory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127622"/>
                </a:solidFill>
                <a:latin typeface="Linux Libertine Display G"/>
                <a:ea typeface="DejaVu Sans"/>
              </a:rPr>
              <a:t># Копируем код из локального контекста в рабочую директорию образа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COPY . 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127622"/>
                </a:solidFill>
                <a:latin typeface="Linux Libertine Display G"/>
                <a:ea typeface="DejaVu Sans"/>
              </a:rPr>
              <a:t># Задаём значение по умолчанию для переменной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ARG my_var=my_default_value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127622"/>
                </a:solidFill>
                <a:latin typeface="Linux Libertine Display G"/>
                <a:ea typeface="DejaVu Sans"/>
              </a:rPr>
              <a:t># Настраиваем команду, которая должна быть запущена в контейнере во время его выполнения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ENTRYPOINT ["python", "./app/my_script.py", "my_var"]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127622"/>
                </a:solidFill>
                <a:latin typeface="Linux Libertine Display G"/>
                <a:ea typeface="DejaVu Sans"/>
              </a:rPr>
              <a:t># Открываем порты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EXPOSE 8000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127622"/>
                </a:solidFill>
                <a:latin typeface="Linux Libertine Display G"/>
                <a:ea typeface="DejaVu Sans"/>
              </a:rPr>
              <a:t># Создаём том для хранения данных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VOLUME /my_volume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40000" y="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WORKDIR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080000"/>
            <a:ext cx="9178920" cy="32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WORKDIR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позволяет изменить рабочую директорию контейнера. С этой директорией работают инструкции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COPY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RUN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CMD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ENTRYPOINT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идущие за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WORKDIR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Вот некоторые особенности, касающиеся этой инструкции: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Лучше устанавливать с помощью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WORKDIR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абсолютные пути к папкам, а не перемещаться по файловой системе с помощью команд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cd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 Dockerfile.</a:t>
            </a:r>
            <a:endParaRPr b="0" lang="ru-RU" sz="1800" spc="-1" strike="noStrike">
              <a:latin typeface="Arial"/>
              <a:ea typeface="Microsoft YaHei"/>
            </a:endParaRPr>
          </a:p>
          <a:p>
            <a:pPr lvl="1" marL="432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WORKDIR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автоматически создаёт директорию в том случае, если она не существует.</a:t>
            </a:r>
            <a:endParaRPr b="0" lang="ru-RU" sz="1800" spc="-1" strike="noStrike">
              <a:latin typeface="Arial"/>
              <a:ea typeface="Microsoft YaHei"/>
            </a:endParaRPr>
          </a:p>
          <a:p>
            <a:pPr lvl="1" marL="432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Можно использовать несколько инструкций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WORKDIR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Если таким инструкциям предоставляются относительные пути, то каждая из них меняет текущую рабочую директорию. </a:t>
            </a:r>
            <a:endParaRPr b="0" lang="ru-RU" sz="1800" spc="-1" strike="noStrike">
              <a:latin typeface="Arial"/>
              <a:ea typeface="Microsoft YaHei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8620200" y="23040"/>
            <a:ext cx="919800" cy="91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40000" y="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ARG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080000"/>
            <a:ext cx="9178920" cy="32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ARG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позволяет задать переменную, значение которой можно передать из командной строки в образ во время его сборки. Значение для переменной по умолчанию можно представить в Dockerfile. Например: 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ARG my_var=my_default_value.</a:t>
            </a:r>
            <a:endParaRPr b="0" lang="ru-RU" sz="18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127622"/>
                </a:solidFill>
                <a:latin typeface="Linux Libertine Display G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...</a:t>
            </a:r>
            <a:endParaRPr b="0" lang="ru-RU" sz="16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127622"/>
                </a:solidFill>
                <a:latin typeface="Linux Libertine Display G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127622"/>
                </a:solidFill>
                <a:latin typeface="Linux Libertine Display G"/>
                <a:ea typeface="DejaVu Sans"/>
              </a:rPr>
              <a:t># Задаём текущую рабочую директорию</a:t>
            </a:r>
            <a:endParaRPr b="0" lang="ru-RU" sz="16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WORKDIR /usr/src/my_app_directory</a:t>
            </a:r>
            <a:endParaRPr b="0" lang="ru-RU" sz="16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127622"/>
                </a:solidFill>
                <a:latin typeface="Linux Libertine Display G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127622"/>
                </a:solidFill>
                <a:latin typeface="Linux Libertine Display G"/>
                <a:ea typeface="DejaVu Sans"/>
              </a:rPr>
              <a:t># Копируем код из локального контекста в рабочую директорию образа</a:t>
            </a:r>
            <a:endParaRPr b="0" lang="ru-RU" sz="16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COPY . .</a:t>
            </a:r>
            <a:endParaRPr b="0" lang="ru-RU" sz="16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127622"/>
                </a:solidFill>
                <a:latin typeface="Linux Libertine Display G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127622"/>
                </a:solidFill>
                <a:latin typeface="Linux Libertine Display G"/>
                <a:ea typeface="DejaVu Sans"/>
              </a:rPr>
              <a:t># Задаём значение по умолчанию для переменной</a:t>
            </a:r>
            <a:endParaRPr b="0" lang="ru-RU" sz="16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ARG my_var=my_default_value</a:t>
            </a: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endParaRPr b="0" lang="ru-RU" sz="1600" spc="-1" strike="noStrike">
              <a:latin typeface="Arial"/>
              <a:ea typeface="Microsoft YaHei"/>
            </a:endParaRPr>
          </a:p>
          <a:p>
            <a:pPr marL="216000" indent="-21492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отличие от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ENV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-переменных,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ARG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-переменные недоступны во время выполнения контейнера. Однако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ARG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-переменные можно использовать для задания значений по умолчанию для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ENV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-переменных из командной строки в процессе сборки образа. А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ENV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-переменные уже будут доступны в контейнере во время его выполнения. </a:t>
            </a:r>
            <a:endParaRPr b="0" lang="ru-RU" sz="18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40000" y="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ENTRYPOINT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080000"/>
            <a:ext cx="9178920" cy="32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  <a:ea typeface="Microsoft YaHei"/>
              </a:rPr>
              <a:t>Инструкция </a:t>
            </a:r>
            <a:r>
              <a:rPr b="1" lang="ru-RU" sz="1800" spc="-1" strike="noStrike">
                <a:latin typeface="Times New Roman"/>
                <a:ea typeface="Microsoft YaHei"/>
              </a:rPr>
              <a:t>ENTRYPOINT</a:t>
            </a:r>
            <a:r>
              <a:rPr b="0" lang="ru-RU" sz="1800" spc="-1" strike="noStrike">
                <a:latin typeface="Times New Roman"/>
                <a:ea typeface="Microsoft YaHei"/>
              </a:rPr>
              <a:t> позволяет задавать команду с аргументами, которая должна выполняться при запуске контейнера. Она похожа на команду </a:t>
            </a:r>
            <a:r>
              <a:rPr b="1" lang="ru-RU" sz="1800" spc="-1" strike="noStrike">
                <a:latin typeface="Times New Roman"/>
                <a:ea typeface="Microsoft YaHei"/>
              </a:rPr>
              <a:t>CMD</a:t>
            </a:r>
            <a:r>
              <a:rPr b="0" lang="ru-RU" sz="1800" spc="-1" strike="noStrike">
                <a:latin typeface="Times New Roman"/>
                <a:ea typeface="Microsoft YaHei"/>
              </a:rPr>
              <a:t>, но параметры, задаваемые в </a:t>
            </a:r>
            <a:r>
              <a:rPr b="1" lang="ru-RU" sz="1800" spc="-1" strike="noStrike">
                <a:latin typeface="Times New Roman"/>
                <a:ea typeface="Microsoft YaHei"/>
              </a:rPr>
              <a:t>ENTRYPOINT</a:t>
            </a:r>
            <a:r>
              <a:rPr b="0" lang="ru-RU" sz="1800" spc="-1" strike="noStrike">
                <a:latin typeface="Times New Roman"/>
                <a:ea typeface="Microsoft YaHei"/>
              </a:rPr>
              <a:t>, не перезаписываются в том случае, если контейнер запускают с параметрами командной строки.</a:t>
            </a:r>
            <a:endParaRPr b="0" lang="ru-RU" sz="18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127622"/>
                </a:solidFill>
                <a:latin typeface="Linux Libertine Display G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...</a:t>
            </a:r>
            <a:endParaRPr b="0" lang="ru-RU" sz="16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latin typeface="Arial"/>
                <a:ea typeface="Microsoft YaHei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ARG my_var=my_default_value</a:t>
            </a:r>
            <a:endParaRPr b="0" lang="ru-RU" sz="16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127622"/>
                </a:solidFill>
                <a:latin typeface="Linux Libertine Display G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127622"/>
                </a:solidFill>
                <a:latin typeface="Linux Libertine Display G"/>
                <a:ea typeface="DejaVu Sans"/>
              </a:rPr>
              <a:t># Настраиваем команду, которая должна быть запущена в контейнере во время его выполнения</a:t>
            </a:r>
            <a:endParaRPr b="0" lang="ru-RU" sz="16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ENTRYPOINT ["python", "./app/my_script.py", "my_var"]</a:t>
            </a:r>
            <a:endParaRPr b="0" lang="ru-RU" sz="1600" spc="-1" strike="noStrike">
              <a:latin typeface="Arial"/>
              <a:ea typeface="Microsoft YaHei"/>
            </a:endParaRPr>
          </a:p>
          <a:p>
            <a:pPr marL="216000" indent="-21492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  <a:ea typeface="Microsoft YaHei"/>
              </a:rPr>
              <a:t>Вместо этого аргументы командной строки, передаваемые в конструкции вида </a:t>
            </a:r>
            <a:r>
              <a:rPr b="0" lang="ru-RU" sz="18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docker run my_image_name</a:t>
            </a:r>
            <a:r>
              <a:rPr b="0" lang="ru-RU" sz="1800" spc="-1" strike="noStrike">
                <a:latin typeface="Times New Roman"/>
                <a:ea typeface="Microsoft YaHei"/>
              </a:rPr>
              <a:t>, добавляются к аргументам, задаваемым инструкцией </a:t>
            </a:r>
            <a:r>
              <a:rPr b="1" lang="ru-RU" sz="1800" spc="-1" strike="noStrike">
                <a:latin typeface="Times New Roman"/>
                <a:ea typeface="Microsoft YaHei"/>
              </a:rPr>
              <a:t>ENTRYPOINT</a:t>
            </a:r>
            <a:r>
              <a:rPr b="0" lang="ru-RU" sz="1800" spc="-1" strike="noStrike">
                <a:latin typeface="Times New Roman"/>
                <a:ea typeface="Microsoft YaHei"/>
              </a:rPr>
              <a:t>. Например, после выполнения команды вида </a:t>
            </a:r>
            <a:r>
              <a:rPr b="0" lang="ru-RU" sz="18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docker run my_image bash</a:t>
            </a:r>
            <a:r>
              <a:rPr b="0" lang="ru-RU" sz="1800" spc="-1" strike="noStrike">
                <a:latin typeface="Times New Roman"/>
                <a:ea typeface="Microsoft YaHei"/>
              </a:rPr>
              <a:t> аргумент bash добавится в конец списка аргументов, заданных с помощью </a:t>
            </a:r>
            <a:r>
              <a:rPr b="1" lang="ru-RU" sz="1800" spc="-1" strike="noStrike">
                <a:latin typeface="Times New Roman"/>
                <a:ea typeface="Microsoft YaHei"/>
              </a:rPr>
              <a:t>ENTRYPOINT</a:t>
            </a:r>
            <a:r>
              <a:rPr b="0" lang="ru-RU" sz="1800" spc="-1" strike="noStrike">
                <a:latin typeface="Times New Roman"/>
                <a:ea typeface="Microsoft YaHei"/>
              </a:rPr>
              <a:t>. Готовя Dockerfile, не забудьте об инструкции CMD или ENTRYPOINT. </a:t>
            </a:r>
            <a:endParaRPr b="0" lang="ru-RU" sz="18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40000" y="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ENTRYPOINT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080000"/>
            <a:ext cx="9396000" cy="41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Times New Roman"/>
                <a:ea typeface="Microsoft YaHei"/>
              </a:rPr>
              <a:t>В документации к Docker есть несколько рекомендаций, какую инструкцию </a:t>
            </a:r>
            <a:r>
              <a:rPr b="0" lang="ru-RU" sz="1600" spc="-1" strike="noStrike">
                <a:latin typeface="Times New Roman"/>
                <a:ea typeface="Microsoft YaHei"/>
              </a:rPr>
              <a:t>стоит выбрать </a:t>
            </a:r>
            <a:r>
              <a:rPr b="1" lang="ru-RU" sz="1600" spc="-1" strike="noStrike">
                <a:latin typeface="Times New Roman"/>
                <a:ea typeface="Microsoft YaHei"/>
              </a:rPr>
              <a:t>CMD</a:t>
            </a:r>
            <a:r>
              <a:rPr b="0" lang="ru-RU" sz="1600" spc="-1" strike="noStrike">
                <a:latin typeface="Times New Roman"/>
                <a:ea typeface="Microsoft YaHei"/>
              </a:rPr>
              <a:t> или </a:t>
            </a:r>
            <a:r>
              <a:rPr b="1" lang="ru-RU" sz="1600" spc="-1" strike="noStrike">
                <a:latin typeface="Times New Roman"/>
                <a:ea typeface="Microsoft YaHei"/>
              </a:rPr>
              <a:t>ENTRYPOINT</a:t>
            </a:r>
            <a:r>
              <a:rPr b="0" lang="ru-RU" sz="1600" spc="-1" strike="noStrike">
                <a:latin typeface="Times New Roman"/>
                <a:ea typeface="Microsoft YaHei"/>
              </a:rPr>
              <a:t>:</a:t>
            </a:r>
            <a:endParaRPr b="0" lang="ru-RU" sz="1600" spc="-1" strike="noStrike">
              <a:latin typeface="Times New Roman"/>
              <a:ea typeface="Microsoft YaHei"/>
            </a:endParaRPr>
          </a:p>
          <a:p>
            <a:pPr lvl="1" marL="432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Times New Roman"/>
                <a:ea typeface="Microsoft YaHei"/>
              </a:rPr>
              <a:t>Если при каждом запуске контейнера нужно выполнять одну и ту же команду — используйте </a:t>
            </a:r>
            <a:r>
              <a:rPr b="1" lang="ru-RU" sz="1600" spc="-1" strike="noStrike">
                <a:latin typeface="Times New Roman"/>
                <a:ea typeface="Microsoft YaHei"/>
              </a:rPr>
              <a:t>ENTRYPOINT</a:t>
            </a:r>
            <a:r>
              <a:rPr b="0" lang="ru-RU" sz="1600" spc="-1" strike="noStrike">
                <a:latin typeface="Times New Roman"/>
                <a:ea typeface="Microsoft YaHei"/>
              </a:rPr>
              <a:t>.</a:t>
            </a:r>
            <a:endParaRPr b="0" lang="ru-RU" sz="1600" spc="-1" strike="noStrike">
              <a:latin typeface="Times New Roman"/>
              <a:ea typeface="Microsoft YaHei"/>
            </a:endParaRPr>
          </a:p>
          <a:p>
            <a:pPr lvl="1" marL="432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Times New Roman"/>
                <a:ea typeface="Microsoft YaHei"/>
              </a:rPr>
              <a:t>Если контейнер будет использоваться в роли приложения — используйте </a:t>
            </a:r>
            <a:r>
              <a:rPr b="1" lang="ru-RU" sz="1600" spc="-1" strike="noStrike">
                <a:latin typeface="Times New Roman"/>
                <a:ea typeface="Microsoft YaHei"/>
              </a:rPr>
              <a:t>ENTRYPOINT</a:t>
            </a:r>
            <a:r>
              <a:rPr b="0" lang="ru-RU" sz="1600" spc="-1" strike="noStrike">
                <a:latin typeface="Times New Roman"/>
                <a:ea typeface="Microsoft YaHei"/>
              </a:rPr>
              <a:t>.</a:t>
            </a:r>
            <a:endParaRPr b="0" lang="ru-RU" sz="1600" spc="-1" strike="noStrike">
              <a:latin typeface="Times New Roman"/>
              <a:ea typeface="Microsoft YaHei"/>
            </a:endParaRPr>
          </a:p>
          <a:p>
            <a:pPr lvl="1" marL="432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Times New Roman"/>
                <a:ea typeface="Microsoft YaHei"/>
              </a:rPr>
              <a:t>Если вы знаете, что при запуске контейнера вам понадобится передавать ему аргументы, которые могут перезаписывать аргументы, указанные в Dockerfile, используйте </a:t>
            </a:r>
            <a:r>
              <a:rPr b="1" lang="ru-RU" sz="1600" spc="-1" strike="noStrike">
                <a:latin typeface="Times New Roman"/>
                <a:ea typeface="Microsoft YaHei"/>
              </a:rPr>
              <a:t>CMD</a:t>
            </a:r>
            <a:r>
              <a:rPr b="0" lang="ru-RU" sz="1600" spc="-1" strike="noStrike">
                <a:latin typeface="Times New Roman"/>
                <a:ea typeface="Microsoft YaHei"/>
              </a:rPr>
              <a:t>.</a:t>
            </a:r>
            <a:endParaRPr b="0" lang="ru-RU" sz="1600" spc="-1" strike="noStrike">
              <a:latin typeface="Times New Roman"/>
              <a:ea typeface="Microsoft YaHei"/>
            </a:endParaRPr>
          </a:p>
          <a:p>
            <a:pPr marL="216000" indent="-21492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Times New Roman"/>
                <a:ea typeface="Microsoft YaHei"/>
              </a:rPr>
              <a:t>В нашем примере использование инструкции </a:t>
            </a:r>
            <a:r>
              <a:rPr b="0" lang="ru-RU" sz="1600" spc="-1" strike="noStrike">
                <a:latin typeface="Linux Libertine Display G"/>
                <a:ea typeface="Microsoft YaHei"/>
              </a:rPr>
              <a:t>ENTRYPOINT ["python", "my_script.py", "my_var"]</a:t>
            </a:r>
            <a:r>
              <a:rPr b="0" lang="ru-RU" sz="1600" spc="-1" strike="noStrike">
                <a:latin typeface="Times New Roman"/>
                <a:ea typeface="Microsoft YaHei"/>
              </a:rPr>
              <a:t> приводит к тому, что контейнер, при запуске, запускает Python-скрипт </a:t>
            </a:r>
            <a:r>
              <a:rPr b="0" lang="ru-RU" sz="1600" spc="-1" strike="noStrike">
                <a:latin typeface="Linux Libertine Display G"/>
                <a:ea typeface="Microsoft YaHei"/>
              </a:rPr>
              <a:t>my_script.py</a:t>
            </a:r>
            <a:r>
              <a:rPr b="0" lang="ru-RU" sz="1600" spc="-1" strike="noStrike">
                <a:latin typeface="Times New Roman"/>
                <a:ea typeface="Microsoft YaHei"/>
              </a:rPr>
              <a:t> с аргументом </a:t>
            </a:r>
            <a:r>
              <a:rPr b="0" lang="ru-RU" sz="1600" spc="-1" strike="noStrike">
                <a:latin typeface="Linux Libertine Display G"/>
                <a:ea typeface="Microsoft YaHei"/>
              </a:rPr>
              <a:t>my_var.</a:t>
            </a:r>
            <a:r>
              <a:rPr b="0" lang="ru-RU" sz="1600" spc="-1" strike="noStrike">
                <a:latin typeface="Times New Roman"/>
                <a:ea typeface="Microsoft YaHei"/>
              </a:rPr>
              <a:t> Значение, представленное </a:t>
            </a:r>
            <a:r>
              <a:rPr b="0" lang="ru-RU" sz="1600" spc="-1" strike="noStrike">
                <a:latin typeface="Linux Libertine Display G"/>
                <a:ea typeface="Microsoft YaHei"/>
              </a:rPr>
              <a:t>my_var</a:t>
            </a:r>
            <a:r>
              <a:rPr b="0" lang="ru-RU" sz="1600" spc="-1" strike="noStrike">
                <a:latin typeface="Times New Roman"/>
                <a:ea typeface="Microsoft YaHei"/>
              </a:rPr>
              <a:t>, потом можно использовать в скрипте с помощью argparse. Обратите внимание на то, что в Dockerfile переменной </a:t>
            </a:r>
            <a:r>
              <a:rPr b="0" lang="ru-RU" sz="1600" spc="-1" strike="noStrike">
                <a:latin typeface="Linux Libertine Display G"/>
                <a:ea typeface="Microsoft YaHei"/>
              </a:rPr>
              <a:t>my_var</a:t>
            </a:r>
            <a:r>
              <a:rPr b="0" lang="ru-RU" sz="1600" spc="-1" strike="noStrike">
                <a:latin typeface="Times New Roman"/>
                <a:ea typeface="Microsoft YaHei"/>
              </a:rPr>
              <a:t> назначено значение по умолчанию с помощью ARG. В результате, если при запуске контейнера ему не передали соответствующее значение, будет применено значение по умолчанию.</a:t>
            </a:r>
            <a:endParaRPr b="0" lang="ru-RU" sz="1600" spc="-1" strike="noStrike">
              <a:latin typeface="Times New Roman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40000" y="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EXPOSE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080000"/>
            <a:ext cx="9396000" cy="41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  <a:ea typeface="Microsoft YaHei"/>
              </a:rPr>
              <a:t>Инструкция </a:t>
            </a:r>
            <a:r>
              <a:rPr b="1" lang="ru-RU" sz="1800" spc="-1" strike="noStrike">
                <a:latin typeface="Times New Roman"/>
                <a:ea typeface="Microsoft YaHei"/>
              </a:rPr>
              <a:t>EXPOSE</a:t>
            </a:r>
            <a:r>
              <a:rPr b="0" lang="ru-RU" sz="1800" spc="-1" strike="noStrike">
                <a:latin typeface="Times New Roman"/>
                <a:ea typeface="Microsoft YaHei"/>
              </a:rPr>
              <a:t> указывает какие порты планируется открыть для того, чтобы через них можно было связаться с работающим контейнером. Эта инструкция не открывает порты. Она играет роль документации к образу, средством общения того, кто собирает образ, и того, кто запускает контейнер.</a:t>
            </a:r>
            <a:endParaRPr b="0" lang="ru-RU" sz="1800" spc="-1" strike="noStrike">
              <a:latin typeface="Times New Roman"/>
              <a:ea typeface="Microsoft YaHei"/>
            </a:endParaRPr>
          </a:p>
          <a:p>
            <a:pPr marL="216000" indent="-21492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  <a:ea typeface="Microsoft YaHei"/>
              </a:rPr>
              <a:t>Для того чтобы открыть порт (или порты) и настроить перенаправление портов, нужно выполнить команду docker run с ключом -p. Если использовать ключ в виде -P (с заглавной буквой P), то открыты будут все порты, указанные в инструкции </a:t>
            </a:r>
            <a:r>
              <a:rPr b="1" lang="ru-RU" sz="1800" spc="-1" strike="noStrike">
                <a:latin typeface="Times New Roman"/>
                <a:ea typeface="Microsoft YaHei"/>
              </a:rPr>
              <a:t>EXPOSE</a:t>
            </a:r>
            <a:r>
              <a:rPr b="0" lang="ru-RU" sz="1800" spc="-1" strike="noStrike">
                <a:latin typeface="Times New Roman"/>
                <a:ea typeface="Microsoft YaHei"/>
              </a:rPr>
              <a:t>.</a:t>
            </a:r>
            <a:endParaRPr b="0" lang="ru-RU" sz="1800" spc="-1" strike="noStrike">
              <a:latin typeface="Times New Roman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40000" y="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VOLUME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080000"/>
            <a:ext cx="9396000" cy="41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  <a:ea typeface="Microsoft YaHei"/>
              </a:rPr>
              <a:t>Инструкция </a:t>
            </a:r>
            <a:r>
              <a:rPr b="1" lang="ru-RU" sz="1800" spc="-1" strike="noStrike">
                <a:latin typeface="Times New Roman"/>
                <a:ea typeface="Microsoft YaHei"/>
              </a:rPr>
              <a:t>VOLUME</a:t>
            </a:r>
            <a:r>
              <a:rPr b="0" lang="ru-RU" sz="1800" spc="-1" strike="noStrike">
                <a:latin typeface="Times New Roman"/>
                <a:ea typeface="Microsoft YaHei"/>
              </a:rPr>
              <a:t> позволяет указать место, которое контейнер будет использовать для постоянного хранения файлов и для работы с такими файлами.</a:t>
            </a:r>
            <a:endParaRPr b="0" lang="ru-RU" sz="1800" spc="-1" strike="noStrike">
              <a:latin typeface="Times New Roman"/>
              <a:ea typeface="Microsoft YaHei"/>
            </a:endParaRPr>
          </a:p>
          <a:p>
            <a:pPr marL="216000" indent="-214920"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  <a:ea typeface="Microsoft YaHei"/>
              </a:rPr>
              <a:t>Этим список таких инструкций не исчерпывается. В частности, мы не рассмотрели такие инструкции, как USER, ONBUILD, STOPSIGNAL, SHELL и HEALTHCHECK. </a:t>
            </a:r>
            <a:endParaRPr b="0" lang="ru-RU" sz="1800" spc="-1" strike="noStrike">
              <a:latin typeface="Times New Roman"/>
              <a:ea typeface="Microsoft YaHei"/>
            </a:endParaRPr>
          </a:p>
          <a:p>
            <a:pPr marL="216000" indent="-214920"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Times New Roman"/>
                <a:ea typeface="Microsoft YaHei"/>
              </a:rPr>
              <a:t>Файлы Dockerfile — это ключевой компонент экосистемы Docker, работать с которым необходимо научиться всем. </a:t>
            </a:r>
            <a:endParaRPr b="0" lang="ru-RU" sz="1800" spc="-1" strike="noStrike">
              <a:latin typeface="Times New Roman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40000" y="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Файл Dockerfile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60000" y="1260000"/>
            <a:ext cx="9359640" cy="28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7000"/>
          </a:bodyPr>
          <a:p>
            <a:pPr algn="just"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Файл Dockerfile содержит набор инструкций, следуя которым Docker будет собирать образ контейнера. Каждая инструкции начинается с новой строки с заглавными буквами. После инструкций идут их аргументы. Инструкции, при сборке образа, обрабатываются сверху вниз. Пример инстукции: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2400" spc="-1" strike="noStrike">
              <a:latin typeface="Arial"/>
            </a:endParaRPr>
          </a:p>
          <a:p>
            <a:pPr marL="432000" indent="-3204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FROM ubuntu:20.04</a:t>
            </a:r>
            <a:endParaRPr b="0" lang="ru-RU" sz="2400" spc="-1" strike="noStrike">
              <a:latin typeface="Arial"/>
            </a:endParaRPr>
          </a:p>
          <a:p>
            <a:pPr marL="432000" indent="-3204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COPY . /app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976720" y="3022920"/>
            <a:ext cx="4104000" cy="264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13716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Список основных инструкций Dockerfile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60000" y="1080000"/>
            <a:ext cx="9506520" cy="40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FROM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задает базовый образ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LABEL 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— описывает метаданные. Например, сведения об авторе образа.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ENV 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—  создает переменную окружения.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RUN 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— выполняет команду и создаёт слой образа. Используется для установки в контейнер пакетов.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COPY 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— копирует файлы и директории 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контейнер.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 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— копирует файлы и директории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 контейнер, а также может распаковывать локальные .tar файл.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CMD 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— описывает команду с аргументами, которую нужно выполнить когда контейнер будет запущен.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ARG  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— задает переменные для передачи Docker во время сборки образа.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WORKDIR 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— задает работую директорию для следующей инструкции </a:t>
            </a: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CMD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</a:t>
            </a: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ENTRYPOINT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ENTRYPOINT 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— предоставляет команду с аргументами для вызова во время выполнения контейнера.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EXPOSE 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— указывает на необходимость открыть порт.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VOLUME 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— создаёт точку монтирования для работы с постоянным хранилищем.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40000" y="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FROM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440000"/>
            <a:ext cx="9178920" cy="32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Файл Dockerfile должен начинаться с инструкции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FROM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или с инструкции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ARG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за которой идёт инструкция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FROM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ru-RU" sz="1800" spc="-1" strike="noStrike">
              <a:latin typeface="Arial"/>
              <a:ea typeface="Microsoft YaHei"/>
            </a:endParaRPr>
          </a:p>
          <a:p>
            <a:pPr marL="216000" indent="-214920"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Пример простого Dockerfile: </a:t>
            </a:r>
            <a:endParaRPr b="0" lang="ru-RU" sz="18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FROM ubuntu:20.04</a:t>
            </a:r>
            <a:endParaRPr b="0" lang="ru-RU" sz="1800" spc="-1" strike="noStrike">
              <a:latin typeface="Arial"/>
              <a:ea typeface="Microsoft YaHei"/>
            </a:endParaRPr>
          </a:p>
          <a:p>
            <a:pPr marL="216000" indent="-214920"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Ключевое слово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FROM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сообщает Docker о том, чтобы при сборке образа использовался  базовый образ, который соответствует предоставленному имени и тегу. Базовый образ ещё называют родительским образом.</a:t>
            </a:r>
            <a:endParaRPr b="0" lang="ru-RU" sz="1800" spc="-1" strike="noStrike">
              <a:latin typeface="Arial"/>
              <a:ea typeface="Microsoft YaHei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4590360" y="4500000"/>
            <a:ext cx="900000" cy="9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40000" y="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Пример Dockerfile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080000"/>
            <a:ext cx="9178920" cy="32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Взглянем на пример Dockerfile, который собирает маленький образ. В нём имеются механизмы, определяющие команды, вызываемые во время выполнения контейнера.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FROM python:3.7.2-alpine3.8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LABEL maintainer="jeffmshale@gmail.com"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ENV ADMIN="jeff"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RUN apk update &amp;&amp; apk upgrade &amp;&amp; apk add bash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COPY . ./app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ADD https://raw.githubusercontent.com/discdiver/pachy-vid/master/sample_vids/vid1.mp4 \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/my_app_directory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RUN ["mkdir", "/a_directory"]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CMD ["python", "./my_script.py"]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LABEL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440000"/>
            <a:ext cx="9178920" cy="32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LABEL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(метка) позволяет добавлять в образ метаданные. В случае с рассматриваемым сейчас файлом, она включает в себя контактные сведения создателя образа. Объявление меток не замедляет процесс сборки образа и не увеличивает его размер. Они лишь содержат в себе полезную информацию об образе Docker, поэтому их рекомендуется включать в файл.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FROM python:3.7.2-alpine3.8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LABEL maintainer="jeffmshale@gmail.com"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8371440" y="0"/>
            <a:ext cx="1709280" cy="120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40000" y="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ENV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080000"/>
            <a:ext cx="9178920" cy="32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ENV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позволяет задавать постоянные переменные среды, которые будут доступны в контейнере во время его выполнения. В  примере после создания контейнера можно пользоваться переменной ADMIN.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endParaRPr b="0" lang="ru-RU" sz="18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FROM python:3.7.2-alpine3.8</a:t>
            </a:r>
            <a:endParaRPr b="0" lang="ru-RU" sz="18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LABEL maintainer="jeffmshale@gmail.com"</a:t>
            </a:r>
            <a:endParaRPr b="0" lang="ru-RU" sz="18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ENV ADMIN="jeff"</a:t>
            </a:r>
            <a:endParaRPr b="0" lang="ru-RU" sz="18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  <a:ea typeface="Microsoft YaHei"/>
            </a:endParaRPr>
          </a:p>
          <a:p>
            <a:pPr marL="216000" indent="-21492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ENV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хорошо подходит для задания констант. Если вы используете некое значение в Dockerfile несколько раз, скажем, при описании команд, выполняющихся в контейнере, и подозреваете, что, возможно, вам когда-нибудь придётся сменить его на другое, его имеет смысл записать в подобную константу.</a:t>
            </a:r>
            <a:endParaRPr b="0" lang="ru-RU" sz="18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6840000" y="1980000"/>
            <a:ext cx="2520000" cy="167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RUN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40720" y="1210680"/>
            <a:ext cx="9178920" cy="32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RUN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позволяет создать слой во время сборки образа. После её выполнения в образ добавляется новый слой, его состояние фиксируется. Инструкция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RUN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часто используется для установки в образы дополнительных пакетов.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FROM python:3.7.2-alpine3.8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LABEL maintainer="jeffmshale@gmail.com"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ENV ADMIN="jeff"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RUN apk update &amp;&amp; apk upgrade &amp;&amp; apk add bash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 примере, инструкция 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RUN apk update &amp;&amp; apk upgrade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сообщает Docker о том, что системе нужно обновить пакеты из базового образа. Вслед за этими двумя командами идёт команда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 &amp;&amp; apk add bash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указывающая на то, что в образ нужно установить bash.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920000" y="2700000"/>
            <a:ext cx="1080000" cy="1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40000" y="0"/>
            <a:ext cx="9068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RUN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04000" y="1210680"/>
            <a:ext cx="9178920" cy="32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То, что в командах выглядит как apk — это сокращение от Alpine Linux package manager (менеджер пакетов Alpine Linux). Если вы используете базовый образ какой-то другой ОС семейства Linux, тогда вам, например, при использовании Ubuntu, для установки пакетов может понадобиться команда вида 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RUN apt-get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</a:t>
            </a:r>
            <a:endParaRPr b="0" lang="ru-RU" sz="1800" spc="-1" strike="noStrike">
              <a:latin typeface="Arial"/>
              <a:ea typeface="Microsoft YaHei"/>
            </a:endParaRPr>
          </a:p>
          <a:p>
            <a:pPr marL="216000" indent="-21492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Инструкция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RUN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схожие с ней инструкции — такие, как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CMD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ENTRYPOINT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могут быть использованы либо в exec-форме, либо в shell-форме. </a:t>
            </a:r>
            <a:endParaRPr b="0" lang="ru-RU" sz="1800" spc="-1" strike="noStrike">
              <a:latin typeface="Arial"/>
              <a:ea typeface="Microsoft YaHei"/>
            </a:endParaRPr>
          </a:p>
          <a:p>
            <a:pPr marL="216000" indent="-21492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Exec-форма использует синтаксис, напоминающий описание JSON-массива. Например,  так: 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RUN ["my_executable", "my_first_param1", "my_second_param2"]. </a:t>
            </a:r>
            <a:endParaRPr b="0" lang="ru-RU" sz="1800" spc="-1" strike="noStrike">
              <a:latin typeface="Arial"/>
              <a:ea typeface="Microsoft YaHei"/>
            </a:endParaRPr>
          </a:p>
          <a:p>
            <a:pPr marL="216000" indent="-21492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примере мы использовали shell-форму инструкции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RUN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 таком виде: </a:t>
            </a:r>
            <a:r>
              <a:rPr b="0" lang="ru-RU" sz="1800" spc="-1" strike="noStrike">
                <a:solidFill>
                  <a:srgbClr val="000000"/>
                </a:solidFill>
                <a:latin typeface="Linux Libertine Display G"/>
                <a:ea typeface="DejaVu Sans"/>
              </a:rPr>
              <a:t>RUN apk update &amp;&amp; apk upgrade &amp;&amp; apk add bash.sh.</a:t>
            </a:r>
            <a:endParaRPr b="0" lang="ru-RU" sz="1800" spc="-1" strike="noStrike">
              <a:latin typeface="Arial"/>
              <a:ea typeface="Microsoft YaHei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Application>LibreOffice/7.0.1.2$Windows_x86 LibreOffice_project/7cbcfc562f6eb6708b5ff7d7397325de9e764452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ru-RU</dc:language>
  <cp:lastModifiedBy/>
  <dcterms:modified xsi:type="dcterms:W3CDTF">2020-11-09T21:19:47Z</dcterms:modified>
  <cp:revision>364</cp:revision>
  <dc:subject/>
  <dc:title/>
</cp:coreProperties>
</file>