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34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jpeg" ContentType="image/jpeg"/>
  <Override PartName="/ppt/media/image33.jpeg" ContentType="image/jpe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74B2664-B2C8-4D56-BA06-96B2B09C7503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4FBF4DC-94C9-4455-8D47-8551F5A3777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1863F2F-81E0-4206-BE75-DC5E971F94F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Appendix includes recent awards, please visit elements.epam.com for all 2016-2017 awards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B74FA3C-5275-4E2D-9170-BB4B03681AC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421040" y="4899960"/>
            <a:ext cx="149184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9D1F0B89-209E-4A34-B88C-D5CB0B454297}" type="slidenum">
              <a:rPr b="0" lang="en-US" sz="830" spc="-1" strike="noStrike">
                <a:solidFill>
                  <a:srgbClr val="cccccc"/>
                </a:solidFill>
                <a:latin typeface="Trebuchet MS"/>
                <a:ea typeface="DejaVu Sans"/>
              </a:rPr>
              <a:t>&lt;номер&gt;</a:t>
            </a:fld>
            <a:endParaRPr b="0" lang="ru-RU" sz="830" spc="-1" strike="noStrike">
              <a:latin typeface="Arial"/>
            </a:endParaRPr>
          </a:p>
        </p:txBody>
      </p:sp>
      <p:pic>
        <p:nvPicPr>
          <p:cNvPr id="1" name="Picture 19" descr=""/>
          <p:cNvPicPr/>
          <p:nvPr/>
        </p:nvPicPr>
        <p:blipFill>
          <a:blip r:embed="rId2"/>
          <a:stretch/>
        </p:blipFill>
        <p:spPr>
          <a:xfrm>
            <a:off x="283320" y="4933080"/>
            <a:ext cx="426960" cy="159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421040" y="4899960"/>
            <a:ext cx="149184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2E956F91-2C3B-4CFA-BABF-5363F61B16D4}" type="slidenum">
              <a:rPr b="0" lang="en-US" sz="830" spc="-1" strike="noStrike">
                <a:solidFill>
                  <a:srgbClr val="cccccc"/>
                </a:solidFill>
                <a:latin typeface="Trebuchet MS"/>
                <a:ea typeface="DejaVu Sans"/>
              </a:rPr>
              <a:t>&lt;номер&gt;</a:t>
            </a:fld>
            <a:endParaRPr b="0" lang="ru-RU" sz="830" spc="-1" strike="noStrike">
              <a:latin typeface="Arial"/>
            </a:endParaRPr>
          </a:p>
        </p:txBody>
      </p:sp>
      <p:pic>
        <p:nvPicPr>
          <p:cNvPr id="79" name="Picture 19" descr=""/>
          <p:cNvPicPr/>
          <p:nvPr/>
        </p:nvPicPr>
        <p:blipFill>
          <a:blip r:embed="rId2"/>
          <a:stretch/>
        </p:blipFill>
        <p:spPr>
          <a:xfrm>
            <a:off x="283320" y="4933080"/>
            <a:ext cx="426960" cy="15912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130040"/>
            <a:ext cx="9064800" cy="33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Введение в </a:t>
            </a:r>
            <a:endParaRPr b="0" lang="ru-RU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 </a:t>
            </a:r>
            <a:endParaRPr b="0" lang="ru-RU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Windows</a:t>
            </a: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 контейнеры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6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78" name="Picture 1" descr=""/>
          <p:cNvPicPr/>
          <p:nvPr/>
        </p:nvPicPr>
        <p:blipFill>
          <a:blip r:embed="rId1"/>
          <a:stretch/>
        </p:blipFill>
        <p:spPr>
          <a:xfrm>
            <a:off x="135360" y="732240"/>
            <a:ext cx="4138200" cy="440964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4" descr=""/>
          <p:cNvPicPr/>
          <p:nvPr/>
        </p:nvPicPr>
        <p:blipFill>
          <a:blip r:embed="rId2"/>
          <a:stretch/>
        </p:blipFill>
        <p:spPr>
          <a:xfrm>
            <a:off x="4275360" y="732240"/>
            <a:ext cx="4759920" cy="400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 </a:t>
            </a: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Контейнеры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81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82" name="Рисунок 1" descr=""/>
          <p:cNvPicPr/>
          <p:nvPr/>
        </p:nvPicPr>
        <p:blipFill>
          <a:blip r:embed="rId1"/>
          <a:stretch/>
        </p:blipFill>
        <p:spPr>
          <a:xfrm>
            <a:off x="621360" y="797760"/>
            <a:ext cx="7118280" cy="4241880"/>
          </a:xfrm>
          <a:prstGeom prst="rect">
            <a:avLst/>
          </a:prstGeom>
          <a:ln w="0">
            <a:noFill/>
          </a:ln>
        </p:spPr>
      </p:pic>
      <p:sp>
        <p:nvSpPr>
          <p:cNvPr id="183" name="CustomShape 3"/>
          <p:cNvSpPr/>
          <p:nvPr/>
        </p:nvSpPr>
        <p:spPr>
          <a:xfrm>
            <a:off x="7773840" y="1188000"/>
            <a:ext cx="110772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PROCESS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ISOLATION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7766280" y="1800000"/>
            <a:ext cx="120672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COMPUTE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RESOURCES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7765200" y="2448000"/>
            <a:ext cx="13500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FS ISOLATION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7773120" y="2880000"/>
            <a:ext cx="8791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KERNEL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7788600" y="3312000"/>
            <a:ext cx="7801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VENTH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7772040" y="3744000"/>
            <a:ext cx="1464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PORT MAPPING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7773840" y="4176000"/>
            <a:ext cx="10375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VOLUMES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7773840" y="4608000"/>
            <a:ext cx="1066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NETWORK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КОМПОНЕНТЫ </a:t>
            </a: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93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94" name="Shape 257" descr=""/>
          <p:cNvPicPr/>
          <p:nvPr/>
        </p:nvPicPr>
        <p:blipFill>
          <a:blip r:embed="rId1"/>
          <a:stretch/>
        </p:blipFill>
        <p:spPr>
          <a:xfrm>
            <a:off x="4227120" y="740880"/>
            <a:ext cx="4875480" cy="4059000"/>
          </a:xfrm>
          <a:prstGeom prst="rect">
            <a:avLst/>
          </a:prstGeom>
          <a:ln w="0">
            <a:noFill/>
          </a:ln>
        </p:spPr>
      </p:pic>
      <p:grpSp>
        <p:nvGrpSpPr>
          <p:cNvPr id="195" name="Group 3"/>
          <p:cNvGrpSpPr/>
          <p:nvPr/>
        </p:nvGrpSpPr>
        <p:grpSpPr>
          <a:xfrm>
            <a:off x="395640" y="1131480"/>
            <a:ext cx="5708160" cy="440280"/>
            <a:chOff x="395640" y="1131480"/>
            <a:chExt cx="5708160" cy="440280"/>
          </a:xfrm>
        </p:grpSpPr>
        <p:sp>
          <p:nvSpPr>
            <p:cNvPr id="196" name="CustomShape 4"/>
            <p:cNvSpPr/>
            <p:nvPr/>
          </p:nvSpPr>
          <p:spPr>
            <a:xfrm>
              <a:off x="855000" y="1131480"/>
              <a:ext cx="5248800" cy="44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15000"/>
                </a:lnSpc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464547"/>
                  </a:solidFill>
                  <a:latin typeface="Times New Roman"/>
                  <a:ea typeface="Arial"/>
                </a:rPr>
                <a:t>Docker images</a:t>
              </a:r>
              <a:endParaRPr b="0" lang="ru-RU" sz="2000" spc="-1" strike="noStrike">
                <a:latin typeface="Arial"/>
              </a:endParaRPr>
            </a:p>
          </p:txBody>
        </p:sp>
        <p:grpSp>
          <p:nvGrpSpPr>
            <p:cNvPr id="197" name="Group 5"/>
            <p:cNvGrpSpPr/>
            <p:nvPr/>
          </p:nvGrpSpPr>
          <p:grpSpPr>
            <a:xfrm>
              <a:off x="395640" y="1159560"/>
              <a:ext cx="346680" cy="377280"/>
              <a:chOff x="395640" y="1159560"/>
              <a:chExt cx="346680" cy="377280"/>
            </a:xfrm>
          </p:grpSpPr>
          <p:sp>
            <p:nvSpPr>
              <p:cNvPr id="198" name="CustomShape 6"/>
              <p:cNvSpPr/>
              <p:nvPr/>
            </p:nvSpPr>
            <p:spPr>
              <a:xfrm>
                <a:off x="395640" y="1159560"/>
                <a:ext cx="346680" cy="346680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99" name="CustomShape 7"/>
              <p:cNvSpPr/>
              <p:nvPr/>
            </p:nvSpPr>
            <p:spPr>
              <a:xfrm>
                <a:off x="401400" y="1190520"/>
                <a:ext cx="3319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2736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Arial Black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</p:grpSp>
      </p:grpSp>
      <p:grpSp>
        <p:nvGrpSpPr>
          <p:cNvPr id="200" name="Group 8"/>
          <p:cNvGrpSpPr/>
          <p:nvPr/>
        </p:nvGrpSpPr>
        <p:grpSpPr>
          <a:xfrm>
            <a:off x="392760" y="1698840"/>
            <a:ext cx="5656320" cy="993960"/>
            <a:chOff x="392760" y="1698840"/>
            <a:chExt cx="5656320" cy="993960"/>
          </a:xfrm>
        </p:grpSpPr>
        <p:sp>
          <p:nvSpPr>
            <p:cNvPr id="201" name="CustomShape 9"/>
            <p:cNvSpPr/>
            <p:nvPr/>
          </p:nvSpPr>
          <p:spPr>
            <a:xfrm>
              <a:off x="852480" y="1698840"/>
              <a:ext cx="5196600" cy="99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15000"/>
                </a:lnSpc>
                <a:spcBef>
                  <a:spcPts val="1599"/>
                </a:spcBef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464547"/>
                  </a:solidFill>
                  <a:latin typeface="Times New Roman"/>
                  <a:ea typeface="Arial"/>
                </a:rPr>
                <a:t>Docker engine</a:t>
              </a:r>
              <a:endParaRPr b="0" lang="ru-RU" sz="20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spcBef>
                  <a:spcPts val="1599"/>
                </a:spcBef>
                <a:tabLst>
                  <a:tab algn="l" pos="0"/>
                </a:tabLst>
              </a:pPr>
              <a:endParaRPr b="0" lang="ru-RU" sz="2000" spc="-1" strike="noStrike">
                <a:latin typeface="Arial"/>
              </a:endParaRPr>
            </a:p>
          </p:txBody>
        </p:sp>
        <p:grpSp>
          <p:nvGrpSpPr>
            <p:cNvPr id="202" name="Group 10"/>
            <p:cNvGrpSpPr/>
            <p:nvPr/>
          </p:nvGrpSpPr>
          <p:grpSpPr>
            <a:xfrm>
              <a:off x="392760" y="1719360"/>
              <a:ext cx="346680" cy="377280"/>
              <a:chOff x="392760" y="1719360"/>
              <a:chExt cx="346680" cy="377280"/>
            </a:xfrm>
          </p:grpSpPr>
          <p:sp>
            <p:nvSpPr>
              <p:cNvPr id="203" name="CustomShape 11"/>
              <p:cNvSpPr/>
              <p:nvPr/>
            </p:nvSpPr>
            <p:spPr>
              <a:xfrm>
                <a:off x="392760" y="1719360"/>
                <a:ext cx="346680" cy="346680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04" name="CustomShape 12"/>
              <p:cNvSpPr/>
              <p:nvPr/>
            </p:nvSpPr>
            <p:spPr>
              <a:xfrm>
                <a:off x="398880" y="1750320"/>
                <a:ext cx="3319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2736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Arial Black"/>
                    <a:ea typeface="DejaVu Sans"/>
                  </a:rPr>
                  <a:t>2</a:t>
                </a:r>
                <a:endParaRPr b="0" lang="ru-RU" sz="1800" spc="-1" strike="noStrike">
                  <a:latin typeface="Arial"/>
                </a:endParaRPr>
              </a:p>
            </p:txBody>
          </p:sp>
        </p:grpSp>
      </p:grpSp>
      <p:grpSp>
        <p:nvGrpSpPr>
          <p:cNvPr id="205" name="Group 13"/>
          <p:cNvGrpSpPr/>
          <p:nvPr/>
        </p:nvGrpSpPr>
        <p:grpSpPr>
          <a:xfrm>
            <a:off x="392760" y="2283840"/>
            <a:ext cx="5656320" cy="440280"/>
            <a:chOff x="392760" y="2283840"/>
            <a:chExt cx="5656320" cy="440280"/>
          </a:xfrm>
        </p:grpSpPr>
        <p:sp>
          <p:nvSpPr>
            <p:cNvPr id="206" name="CustomShape 14"/>
            <p:cNvSpPr/>
            <p:nvPr/>
          </p:nvSpPr>
          <p:spPr>
            <a:xfrm>
              <a:off x="852480" y="2283840"/>
              <a:ext cx="5196600" cy="44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15000"/>
                </a:lnSpc>
                <a:spcBef>
                  <a:spcPts val="1599"/>
                </a:spcBef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464547"/>
                  </a:solidFill>
                  <a:latin typeface="Times New Roman"/>
                  <a:ea typeface="Arial"/>
                </a:rPr>
                <a:t>Docker containers</a:t>
              </a:r>
              <a:endParaRPr b="0" lang="ru-RU" sz="2000" spc="-1" strike="noStrike">
                <a:latin typeface="Arial"/>
              </a:endParaRPr>
            </a:p>
          </p:txBody>
        </p:sp>
        <p:grpSp>
          <p:nvGrpSpPr>
            <p:cNvPr id="207" name="Group 15"/>
            <p:cNvGrpSpPr/>
            <p:nvPr/>
          </p:nvGrpSpPr>
          <p:grpSpPr>
            <a:xfrm>
              <a:off x="392760" y="2304000"/>
              <a:ext cx="346680" cy="377640"/>
              <a:chOff x="392760" y="2304000"/>
              <a:chExt cx="346680" cy="377640"/>
            </a:xfrm>
          </p:grpSpPr>
          <p:sp>
            <p:nvSpPr>
              <p:cNvPr id="208" name="CustomShape 16"/>
              <p:cNvSpPr/>
              <p:nvPr/>
            </p:nvSpPr>
            <p:spPr>
              <a:xfrm>
                <a:off x="392760" y="2304000"/>
                <a:ext cx="346680" cy="346680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09" name="CustomShape 17"/>
              <p:cNvSpPr/>
              <p:nvPr/>
            </p:nvSpPr>
            <p:spPr>
              <a:xfrm>
                <a:off x="398880" y="2335320"/>
                <a:ext cx="3319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2736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ru-RU" sz="1800" spc="-1" strike="noStrike">
                    <a:solidFill>
                      <a:srgbClr val="ffffff"/>
                    </a:solidFill>
                    <a:latin typeface="Arial Black"/>
                    <a:ea typeface="DejaVu Sans"/>
                  </a:rPr>
                  <a:t>3</a:t>
                </a:r>
                <a:endParaRPr b="0" lang="ru-RU" sz="1800" spc="-1" strike="noStrike">
                  <a:latin typeface="Arial"/>
                </a:endParaRPr>
              </a:p>
            </p:txBody>
          </p:sp>
        </p:grpSp>
      </p:grpSp>
      <p:grpSp>
        <p:nvGrpSpPr>
          <p:cNvPr id="210" name="Group 18"/>
          <p:cNvGrpSpPr/>
          <p:nvPr/>
        </p:nvGrpSpPr>
        <p:grpSpPr>
          <a:xfrm>
            <a:off x="392760" y="2885400"/>
            <a:ext cx="5656320" cy="440280"/>
            <a:chOff x="392760" y="2885400"/>
            <a:chExt cx="5656320" cy="440280"/>
          </a:xfrm>
        </p:grpSpPr>
        <p:sp>
          <p:nvSpPr>
            <p:cNvPr id="211" name="CustomShape 19"/>
            <p:cNvSpPr/>
            <p:nvPr/>
          </p:nvSpPr>
          <p:spPr>
            <a:xfrm>
              <a:off x="852480" y="2885400"/>
              <a:ext cx="5196600" cy="44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15000"/>
                </a:lnSpc>
                <a:spcBef>
                  <a:spcPts val="1599"/>
                </a:spcBef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464547"/>
                  </a:solidFill>
                  <a:latin typeface="Times New Roman"/>
                  <a:ea typeface="Arial"/>
                </a:rPr>
                <a:t>Docker registry</a:t>
              </a:r>
              <a:endParaRPr b="0" lang="ru-RU" sz="2000" spc="-1" strike="noStrike">
                <a:latin typeface="Arial"/>
              </a:endParaRPr>
            </a:p>
          </p:txBody>
        </p:sp>
        <p:grpSp>
          <p:nvGrpSpPr>
            <p:cNvPr id="212" name="Group 20"/>
            <p:cNvGrpSpPr/>
            <p:nvPr/>
          </p:nvGrpSpPr>
          <p:grpSpPr>
            <a:xfrm>
              <a:off x="392760" y="2905920"/>
              <a:ext cx="346680" cy="377280"/>
              <a:chOff x="392760" y="2905920"/>
              <a:chExt cx="346680" cy="377280"/>
            </a:xfrm>
          </p:grpSpPr>
          <p:sp>
            <p:nvSpPr>
              <p:cNvPr id="213" name="CustomShape 21"/>
              <p:cNvSpPr/>
              <p:nvPr/>
            </p:nvSpPr>
            <p:spPr>
              <a:xfrm>
                <a:off x="392760" y="2905920"/>
                <a:ext cx="346680" cy="346680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14" name="CustomShape 22"/>
              <p:cNvSpPr/>
              <p:nvPr/>
            </p:nvSpPr>
            <p:spPr>
              <a:xfrm>
                <a:off x="398880" y="2936880"/>
                <a:ext cx="3319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2736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Arial Black"/>
                    <a:ea typeface="DejaVu Sans"/>
                  </a:rPr>
                  <a:t>4</a:t>
                </a:r>
                <a:endParaRPr b="0" lang="ru-RU" sz="1800" spc="-1" strike="noStrike">
                  <a:latin typeface="Arial"/>
                </a:endParaRPr>
              </a:p>
            </p:txBody>
          </p:sp>
        </p:grpSp>
      </p:grpSp>
      <p:sp>
        <p:nvSpPr>
          <p:cNvPr id="215" name="CustomShape 2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ОБРАЗЫ И КОНТЕЙНЕРЫ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17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18" name="Picture 2" descr="ÐÐ¾ÑÐ¾Ð¶ÐµÐµ Ð¸Ð·Ð¾Ð±ÑÐ°Ð¶ÐµÐ½Ð¸Ðµ"/>
          <p:cNvPicPr/>
          <p:nvPr/>
        </p:nvPicPr>
        <p:blipFill>
          <a:blip r:embed="rId1"/>
          <a:stretch/>
        </p:blipFill>
        <p:spPr>
          <a:xfrm>
            <a:off x="1998360" y="821160"/>
            <a:ext cx="5187960" cy="4169520"/>
          </a:xfrm>
          <a:prstGeom prst="rect">
            <a:avLst/>
          </a:prstGeom>
          <a:ln w="0">
            <a:noFill/>
          </a:ln>
        </p:spPr>
      </p:pic>
      <p:sp>
        <p:nvSpPr>
          <p:cNvPr id="219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ОБРАЗЫ И КОНТЕЙНЕРЫ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21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22" name="Picture 1" descr=""/>
          <p:cNvPicPr/>
          <p:nvPr/>
        </p:nvPicPr>
        <p:blipFill>
          <a:blip r:embed="rId1"/>
          <a:stretch/>
        </p:blipFill>
        <p:spPr>
          <a:xfrm>
            <a:off x="1467720" y="860400"/>
            <a:ext cx="6206400" cy="3943080"/>
          </a:xfrm>
          <a:prstGeom prst="rect">
            <a:avLst/>
          </a:prstGeom>
          <a:ln w="0">
            <a:noFill/>
          </a:ln>
        </p:spPr>
      </p:pic>
      <p:sp>
        <p:nvSpPr>
          <p:cNvPr id="223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Сборка </a:t>
            </a: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 </a:t>
            </a: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ОБРАЗОВ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25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26" name="Picture 3" descr=""/>
          <p:cNvPicPr/>
          <p:nvPr/>
        </p:nvPicPr>
        <p:blipFill>
          <a:blip r:embed="rId1"/>
          <a:stretch/>
        </p:blipFill>
        <p:spPr>
          <a:xfrm>
            <a:off x="1489320" y="815760"/>
            <a:ext cx="5529960" cy="432576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Мультифазовая сборка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29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30" name="Picture 3" descr=""/>
          <p:cNvPicPr/>
          <p:nvPr/>
        </p:nvPicPr>
        <p:blipFill>
          <a:blip r:embed="rId1"/>
          <a:stretch/>
        </p:blipFill>
        <p:spPr>
          <a:xfrm>
            <a:off x="277200" y="802800"/>
            <a:ext cx="8400600" cy="1617840"/>
          </a:xfrm>
          <a:prstGeom prst="rect">
            <a:avLst/>
          </a:prstGeom>
          <a:ln w="0">
            <a:noFill/>
          </a:ln>
        </p:spPr>
      </p:pic>
      <p:pic>
        <p:nvPicPr>
          <p:cNvPr id="231" name="Picture 4" descr=""/>
          <p:cNvPicPr/>
          <p:nvPr/>
        </p:nvPicPr>
        <p:blipFill>
          <a:blip r:embed="rId2"/>
          <a:stretch/>
        </p:blipFill>
        <p:spPr>
          <a:xfrm>
            <a:off x="277200" y="2754720"/>
            <a:ext cx="8400600" cy="1589040"/>
          </a:xfrm>
          <a:prstGeom prst="rect">
            <a:avLst/>
          </a:prstGeom>
          <a:ln w="0">
            <a:noFill/>
          </a:ln>
        </p:spPr>
      </p:pic>
      <p:sp>
        <p:nvSpPr>
          <p:cNvPr id="232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Мультифазовая сборка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34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35" name="Picture 5" descr=""/>
          <p:cNvPicPr/>
          <p:nvPr/>
        </p:nvPicPr>
        <p:blipFill>
          <a:blip r:embed="rId1"/>
          <a:stretch/>
        </p:blipFill>
        <p:spPr>
          <a:xfrm>
            <a:off x="366840" y="942120"/>
            <a:ext cx="8373960" cy="224712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6" descr=""/>
          <p:cNvPicPr/>
          <p:nvPr/>
        </p:nvPicPr>
        <p:blipFill>
          <a:blip r:embed="rId2"/>
          <a:stretch/>
        </p:blipFill>
        <p:spPr>
          <a:xfrm>
            <a:off x="366840" y="3297960"/>
            <a:ext cx="8362440" cy="5792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7" descr=""/>
          <p:cNvPicPr/>
          <p:nvPr/>
        </p:nvPicPr>
        <p:blipFill>
          <a:blip r:embed="rId3"/>
          <a:stretch/>
        </p:blipFill>
        <p:spPr>
          <a:xfrm>
            <a:off x="370800" y="3985920"/>
            <a:ext cx="8400600" cy="522000"/>
          </a:xfrm>
          <a:prstGeom prst="rect">
            <a:avLst/>
          </a:prstGeom>
          <a:ln w="0">
            <a:noFill/>
          </a:ln>
        </p:spPr>
      </p:pic>
      <p:sp>
        <p:nvSpPr>
          <p:cNvPr id="238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Архитектура </a:t>
            </a: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40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41" name="Рисунок 1" descr=""/>
          <p:cNvPicPr/>
          <p:nvPr/>
        </p:nvPicPr>
        <p:blipFill>
          <a:blip r:embed="rId1"/>
          <a:stretch/>
        </p:blipFill>
        <p:spPr>
          <a:xfrm>
            <a:off x="564120" y="787680"/>
            <a:ext cx="7741080" cy="4232520"/>
          </a:xfrm>
          <a:prstGeom prst="rect">
            <a:avLst/>
          </a:prstGeom>
          <a:ln w="0">
            <a:noFill/>
          </a:ln>
        </p:spPr>
      </p:pic>
      <p:sp>
        <p:nvSpPr>
          <p:cNvPr id="242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КОМПОНЕНТЫ </a:t>
            </a: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 ENGINE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44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45" name="Picture 3" descr=""/>
          <p:cNvPicPr/>
          <p:nvPr/>
        </p:nvPicPr>
        <p:blipFill>
          <a:blip r:embed="rId1"/>
          <a:stretch/>
        </p:blipFill>
        <p:spPr>
          <a:xfrm>
            <a:off x="1744200" y="801000"/>
            <a:ext cx="5400720" cy="4225680"/>
          </a:xfrm>
          <a:prstGeom prst="rect">
            <a:avLst/>
          </a:prstGeom>
          <a:ln w="0"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1080000"/>
            <a:ext cx="4138560" cy="25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432000" indent="-322560">
              <a:lnSpc>
                <a:spcPct val="150000"/>
              </a:lnSpc>
              <a:spcBef>
                <a:spcPts val="241"/>
              </a:spcBef>
              <a:buClr>
                <a:srgbClr val="464547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Что такое контейнеры</a:t>
            </a:r>
            <a:endParaRPr b="0" lang="ru-RU" sz="2000" spc="-1" strike="noStrike">
              <a:latin typeface="Arial"/>
            </a:endParaRPr>
          </a:p>
          <a:p>
            <a:pPr marL="432000" indent="-322560">
              <a:lnSpc>
                <a:spcPct val="150000"/>
              </a:lnSpc>
              <a:spcBef>
                <a:spcPts val="241"/>
              </a:spcBef>
              <a:buClr>
                <a:srgbClr val="464547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Как работает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</a:t>
            </a:r>
            <a:endParaRPr b="0" lang="ru-RU" sz="2000" spc="-1" strike="noStrike">
              <a:latin typeface="Arial"/>
            </a:endParaRPr>
          </a:p>
          <a:p>
            <a:pPr marL="432000" indent="-322560">
              <a:lnSpc>
                <a:spcPct val="150000"/>
              </a:lnSpc>
              <a:spcBef>
                <a:spcPts val="241"/>
              </a:spcBef>
              <a:buClr>
                <a:srgbClr val="464547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Применение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22280" y="1342440"/>
            <a:ext cx="436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 Black"/>
                <a:ea typeface="DejaVu Sans"/>
              </a:rPr>
              <a:t>#1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22280" y="3096000"/>
            <a:ext cx="436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 Black"/>
                <a:ea typeface="DejaVu Sans"/>
              </a:rPr>
              <a:t>#4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8" name="Line 4"/>
          <p:cNvSpPr/>
          <p:nvPr/>
        </p:nvSpPr>
        <p:spPr>
          <a:xfrm>
            <a:off x="277200" y="72648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2999160" y="180000"/>
            <a:ext cx="293976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Содержание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Запуск контейнеров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48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49" name="Picture 3" descr=""/>
          <p:cNvPicPr/>
          <p:nvPr/>
        </p:nvPicPr>
        <p:blipFill>
          <a:blip r:embed="rId1"/>
          <a:stretch/>
        </p:blipFill>
        <p:spPr>
          <a:xfrm>
            <a:off x="551880" y="822240"/>
            <a:ext cx="7797600" cy="3990240"/>
          </a:xfrm>
          <a:prstGeom prst="rect">
            <a:avLst/>
          </a:prstGeom>
          <a:ln w="0">
            <a:noFill/>
          </a:ln>
        </p:spPr>
      </p:pic>
      <p:sp>
        <p:nvSpPr>
          <p:cNvPr id="250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 REGISTRY – DOCKER HUB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52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53" name="Picture 3" descr=""/>
          <p:cNvPicPr/>
          <p:nvPr/>
        </p:nvPicPr>
        <p:blipFill>
          <a:blip r:embed="rId1"/>
          <a:stretch/>
        </p:blipFill>
        <p:spPr>
          <a:xfrm>
            <a:off x="373320" y="914040"/>
            <a:ext cx="8410320" cy="3654360"/>
          </a:xfrm>
          <a:prstGeom prst="rect">
            <a:avLst/>
          </a:prstGeom>
          <a:ln w="0"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ДИНАМИКА КОЛИЧЕСТВА СКАЧИВАНИЯ ОБРАЗОВ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56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57" name="Picture 3" descr=""/>
          <p:cNvPicPr/>
          <p:nvPr/>
        </p:nvPicPr>
        <p:blipFill>
          <a:blip r:embed="rId1"/>
          <a:stretch/>
        </p:blipFill>
        <p:spPr>
          <a:xfrm>
            <a:off x="1102320" y="730800"/>
            <a:ext cx="6949080" cy="4099680"/>
          </a:xfrm>
          <a:prstGeom prst="rect">
            <a:avLst/>
          </a:prstGeom>
          <a:ln w="0">
            <a:noFill/>
          </a:ln>
        </p:spPr>
      </p:pic>
      <p:sp>
        <p:nvSpPr>
          <p:cNvPr id="258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 Workflow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0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61" name="Рисунок 3" descr=""/>
          <p:cNvPicPr/>
          <p:nvPr/>
        </p:nvPicPr>
        <p:blipFill>
          <a:blip r:embed="rId1"/>
          <a:stretch/>
        </p:blipFill>
        <p:spPr>
          <a:xfrm>
            <a:off x="754200" y="935640"/>
            <a:ext cx="7727760" cy="4064400"/>
          </a:xfrm>
          <a:prstGeom prst="rect">
            <a:avLst/>
          </a:prstGeom>
          <a:ln w="0">
            <a:noFill/>
          </a:ln>
        </p:spPr>
      </p:pic>
      <p:sp>
        <p:nvSpPr>
          <p:cNvPr id="262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ДЛЯ ЧЕГО ИСПОЛЬЗОВАТЬ </a:t>
            </a: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</a:t>
            </a: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?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4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65" name="Picture 19" descr=""/>
          <p:cNvPicPr/>
          <p:nvPr/>
        </p:nvPicPr>
        <p:blipFill>
          <a:blip r:embed="rId1"/>
          <a:stretch/>
        </p:blipFill>
        <p:spPr>
          <a:xfrm>
            <a:off x="5535000" y="1440000"/>
            <a:ext cx="3284640" cy="2567520"/>
          </a:xfrm>
          <a:prstGeom prst="rect">
            <a:avLst/>
          </a:prstGeom>
          <a:ln w="0">
            <a:noFill/>
          </a:ln>
        </p:spPr>
      </p:pic>
      <p:sp>
        <p:nvSpPr>
          <p:cNvPr id="266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7" name="CustomShape 4"/>
          <p:cNvSpPr/>
          <p:nvPr/>
        </p:nvSpPr>
        <p:spPr>
          <a:xfrm>
            <a:off x="360000" y="1513800"/>
            <a:ext cx="5399640" cy="262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Быстрая доставка приложений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Простое развертывание и масштабирование приложений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Абстрагирование приложение от хоста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Унифицированный деплой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ДЛЯ ЧЕГО ИСПОЛЬЗОВАТЬ </a:t>
            </a: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</a:t>
            </a: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?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9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70" name="Picture 4" descr="ÐÐ¾ÑÐ¾Ð¶ÐµÐµ Ð¸Ð·Ð¾Ð±ÑÐ°Ð¶ÐµÐ½Ð¸Ðµ"/>
          <p:cNvPicPr/>
          <p:nvPr/>
        </p:nvPicPr>
        <p:blipFill>
          <a:blip r:embed="rId1"/>
          <a:stretch/>
        </p:blipFill>
        <p:spPr>
          <a:xfrm>
            <a:off x="764280" y="849960"/>
            <a:ext cx="7578720" cy="3663720"/>
          </a:xfrm>
          <a:prstGeom prst="rect">
            <a:avLst/>
          </a:prstGeom>
          <a:ln w="0">
            <a:noFill/>
          </a:ln>
        </p:spPr>
      </p:pic>
      <p:sp>
        <p:nvSpPr>
          <p:cNvPr id="271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НЕДОСТАТКИ </a:t>
            </a: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3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74" name="Picture 19" descr=""/>
          <p:cNvPicPr/>
          <p:nvPr/>
        </p:nvPicPr>
        <p:blipFill>
          <a:blip r:embed="rId1"/>
          <a:stretch/>
        </p:blipFill>
        <p:spPr>
          <a:xfrm>
            <a:off x="5400000" y="1392120"/>
            <a:ext cx="3284640" cy="2567520"/>
          </a:xfrm>
          <a:prstGeom prst="rect">
            <a:avLst/>
          </a:prstGeom>
          <a:ln w="0"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360000" y="1440000"/>
            <a:ext cx="5039640" cy="25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Легкость использования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Сложность конфигурации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Сложность управления и поддержки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Незрелость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РЕАЛЬНЫЙ пример использования </a:t>
            </a: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8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79" name="Рисунок 25" descr="Изображение выглядит как снимок экрана&#10;&#10;Описание создано с очень высокой степенью достоверности"/>
          <p:cNvPicPr/>
          <p:nvPr/>
        </p:nvPicPr>
        <p:blipFill>
          <a:blip r:embed="rId1"/>
          <a:stretch/>
        </p:blipFill>
        <p:spPr>
          <a:xfrm>
            <a:off x="1432440" y="4133880"/>
            <a:ext cx="6293520" cy="874080"/>
          </a:xfrm>
          <a:prstGeom prst="rect">
            <a:avLst/>
          </a:prstGeom>
          <a:ln w="0">
            <a:noFill/>
          </a:ln>
        </p:spPr>
      </p:pic>
      <p:pic>
        <p:nvPicPr>
          <p:cNvPr id="280" name="Рисунок 27" descr="Изображение выглядит как снимок экрана&#10;&#10;Описание создано с высокой степенью достоверности"/>
          <p:cNvPicPr/>
          <p:nvPr/>
        </p:nvPicPr>
        <p:blipFill>
          <a:blip r:embed="rId2"/>
          <a:stretch/>
        </p:blipFill>
        <p:spPr>
          <a:xfrm>
            <a:off x="1441440" y="3390120"/>
            <a:ext cx="6302160" cy="813960"/>
          </a:xfrm>
          <a:prstGeom prst="rect">
            <a:avLst/>
          </a:prstGeom>
          <a:ln w="0">
            <a:noFill/>
          </a:ln>
        </p:spPr>
      </p:pic>
      <p:pic>
        <p:nvPicPr>
          <p:cNvPr id="281" name="Рисунок 29" descr="Изображение выглядит как снимок экрана&#10;&#10;Описание создано с высокой степенью достоверности"/>
          <p:cNvPicPr/>
          <p:nvPr/>
        </p:nvPicPr>
        <p:blipFill>
          <a:blip r:embed="rId3"/>
          <a:stretch/>
        </p:blipFill>
        <p:spPr>
          <a:xfrm>
            <a:off x="1467000" y="2522880"/>
            <a:ext cx="6224760" cy="86580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31" descr=""/>
          <p:cNvPicPr/>
          <p:nvPr/>
        </p:nvPicPr>
        <p:blipFill>
          <a:blip r:embed="rId4"/>
          <a:stretch/>
        </p:blipFill>
        <p:spPr>
          <a:xfrm>
            <a:off x="1467000" y="1708560"/>
            <a:ext cx="6259320" cy="857160"/>
          </a:xfrm>
          <a:prstGeom prst="rect">
            <a:avLst/>
          </a:prstGeom>
          <a:ln w="0">
            <a:noFill/>
          </a:ln>
        </p:spPr>
      </p:pic>
      <p:pic>
        <p:nvPicPr>
          <p:cNvPr id="283" name="Рисунок 36" descr=""/>
          <p:cNvPicPr/>
          <p:nvPr/>
        </p:nvPicPr>
        <p:blipFill>
          <a:blip r:embed="rId5"/>
          <a:stretch/>
        </p:blipFill>
        <p:spPr>
          <a:xfrm>
            <a:off x="1449720" y="885960"/>
            <a:ext cx="6259320" cy="762480"/>
          </a:xfrm>
          <a:prstGeom prst="rect">
            <a:avLst/>
          </a:prstGeom>
          <a:ln w="0">
            <a:noFill/>
          </a:ln>
        </p:spPr>
      </p:pic>
      <p:sp>
        <p:nvSpPr>
          <p:cNvPr id="284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ВИРТУАЛИЗАЦИЯ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1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286920" y="804240"/>
            <a:ext cx="454752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Roboto"/>
              </a:rPr>
              <a:t>Каждая операционная система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Roboto"/>
              </a:rPr>
              <a:t>: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133" name="Shape 177" descr=""/>
          <p:cNvPicPr/>
          <p:nvPr/>
        </p:nvPicPr>
        <p:blipFill>
          <a:blip r:embed="rId1"/>
          <a:stretch/>
        </p:blipFill>
        <p:spPr>
          <a:xfrm>
            <a:off x="5000400" y="765360"/>
            <a:ext cx="3962160" cy="406548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" name="CustomShape 5"/>
          <p:cNvSpPr/>
          <p:nvPr/>
        </p:nvSpPr>
        <p:spPr>
          <a:xfrm>
            <a:off x="360000" y="1377720"/>
            <a:ext cx="4499640" cy="25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Использует процессор 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Испольщует ОЗУ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Использует диск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Требует лицензии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Нуждается в обслуживании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Рисунок 1" descr=""/>
          <p:cNvPicPr/>
          <p:nvPr/>
        </p:nvPicPr>
        <p:blipFill>
          <a:blip r:embed="rId1"/>
          <a:stretch/>
        </p:blipFill>
        <p:spPr>
          <a:xfrm>
            <a:off x="732600" y="117360"/>
            <a:ext cx="8017920" cy="4967280"/>
          </a:xfrm>
          <a:prstGeom prst="rect">
            <a:avLst/>
          </a:prstGeom>
          <a:ln w="0">
            <a:noFill/>
          </a:ln>
        </p:spPr>
      </p:pic>
      <p:sp>
        <p:nvSpPr>
          <p:cNvPr id="137" name="CustomShape 1"/>
          <p:cNvSpPr/>
          <p:nvPr/>
        </p:nvSpPr>
        <p:spPr>
          <a:xfrm flipH="1">
            <a:off x="4455360" y="3722040"/>
            <a:ext cx="2710800" cy="12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7192440" y="3547080"/>
            <a:ext cx="15451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1" lang="en-US" sz="18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Virtualization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243320" y="3740400"/>
            <a:ext cx="211680" cy="219240"/>
          </a:xfrm>
          <a:prstGeom prst="flowChartConnector">
            <a:avLst/>
          </a:prstGeom>
          <a:solidFill>
            <a:srgbClr val="d35d47"/>
          </a:solidFill>
          <a:ln>
            <a:solidFill>
              <a:srgbClr val="c7c7c7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4742640" y="2296440"/>
            <a:ext cx="211680" cy="219240"/>
          </a:xfrm>
          <a:prstGeom prst="flowChartConnector">
            <a:avLst/>
          </a:prstGeom>
          <a:solidFill>
            <a:srgbClr val="d35d47"/>
          </a:solidFill>
          <a:ln>
            <a:solidFill>
              <a:srgbClr val="c7c7c7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2400480" y="1596240"/>
            <a:ext cx="2340360" cy="74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"/>
          <p:cNvSpPr/>
          <p:nvPr/>
        </p:nvSpPr>
        <p:spPr>
          <a:xfrm>
            <a:off x="1109520" y="1163880"/>
            <a:ext cx="183168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1" lang="en-US" sz="18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Containerization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4272120" y="2601720"/>
            <a:ext cx="211680" cy="21924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c7c7c7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" name="CustomShape 8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ЧТО ТАКОЕ КОНТЕЙНЕР?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6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0" y="716400"/>
            <a:ext cx="5386320" cy="428472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9" name="Picture 5" descr=""/>
          <p:cNvPicPr/>
          <p:nvPr/>
        </p:nvPicPr>
        <p:blipFill>
          <a:blip r:embed="rId2"/>
          <a:stretch/>
        </p:blipFill>
        <p:spPr>
          <a:xfrm>
            <a:off x="5475600" y="716400"/>
            <a:ext cx="3511080" cy="437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КОНТЕЙНЕРЫ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1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52" name="Shape 184" descr=""/>
          <p:cNvPicPr/>
          <p:nvPr/>
        </p:nvPicPr>
        <p:blipFill>
          <a:blip r:embed="rId1"/>
          <a:stretch/>
        </p:blipFill>
        <p:spPr>
          <a:xfrm>
            <a:off x="4291920" y="798120"/>
            <a:ext cx="4670640" cy="393192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360000" y="1080000"/>
            <a:ext cx="3931560" cy="25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Используют одно ядро 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Не требуют лицензий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Просто масштабировать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Консолидируют ресурсы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ВИРТУАЛЬНЫЕ МАШИНЫ И КОНТЕЙНЕРЫ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6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57" name="Picture 3" descr=""/>
          <p:cNvPicPr/>
          <p:nvPr/>
        </p:nvPicPr>
        <p:blipFill>
          <a:blip r:embed="rId1"/>
          <a:stretch/>
        </p:blipFill>
        <p:spPr>
          <a:xfrm>
            <a:off x="251640" y="915480"/>
            <a:ext cx="4018680" cy="36028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4" descr=""/>
          <p:cNvPicPr/>
          <p:nvPr/>
        </p:nvPicPr>
        <p:blipFill>
          <a:blip r:embed="rId2"/>
          <a:stretch/>
        </p:blipFill>
        <p:spPr>
          <a:xfrm>
            <a:off x="4950360" y="915480"/>
            <a:ext cx="4009320" cy="360288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ВИДЫ контейнеров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61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62" name="Picture 2" descr="ÐÐ°ÑÑÐ¸Ð½ÐºÐ¸ Ð¿Ð¾ Ð·Ð°Ð¿ÑÐ¾ÑÑ rkt"/>
          <p:cNvPicPr/>
          <p:nvPr/>
        </p:nvPicPr>
        <p:blipFill>
          <a:blip r:embed="rId1"/>
          <a:stretch/>
        </p:blipFill>
        <p:spPr>
          <a:xfrm>
            <a:off x="379440" y="1009080"/>
            <a:ext cx="2417400" cy="1017360"/>
          </a:xfrm>
          <a:prstGeom prst="rect">
            <a:avLst/>
          </a:prstGeom>
          <a:ln w="0"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3208680" y="784440"/>
            <a:ext cx="4890960" cy="154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16000" indent="-215640">
              <a:lnSpc>
                <a:spcPct val="12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Introduced in December 2014</a:t>
            </a:r>
            <a:endParaRPr b="0" lang="ru-RU" sz="16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Production-ready release in February 2016</a:t>
            </a:r>
            <a:endParaRPr b="0" lang="ru-RU" sz="16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464547"/>
                </a:solidFill>
                <a:latin typeface="Times New Roman"/>
                <a:ea typeface="DejaVu Sans"/>
              </a:rPr>
              <a:t>Focuses on compatibility</a:t>
            </a:r>
            <a:endParaRPr b="0" lang="ru-RU" sz="16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464547"/>
                </a:solidFill>
                <a:latin typeface="Times New Roman"/>
                <a:ea typeface="DejaVu Sans"/>
              </a:rPr>
              <a:t>Supports multiple container formats, including Docker </a:t>
            </a:r>
            <a:endParaRPr b="0" lang="ru-RU" sz="16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464547"/>
                </a:solidFill>
                <a:latin typeface="Times New Roman"/>
                <a:ea typeface="DejaVu Sans"/>
              </a:rPr>
              <a:t>like Docker, it is optimized for application containers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64" name="Picture 4" descr="ÐÐ°ÑÑÐ¸Ð½ÐºÐ¸ Ð¿Ð¾ Ð·Ð°Ð¿ÑÐ¾ÑÑ LXD"/>
          <p:cNvPicPr/>
          <p:nvPr/>
        </p:nvPicPr>
        <p:blipFill>
          <a:blip r:embed="rId2"/>
          <a:stretch/>
        </p:blipFill>
        <p:spPr>
          <a:xfrm>
            <a:off x="449640" y="2320560"/>
            <a:ext cx="2489760" cy="112644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4"/>
          <p:cNvSpPr/>
          <p:nvPr/>
        </p:nvSpPr>
        <p:spPr>
          <a:xfrm>
            <a:off x="3240000" y="2503080"/>
            <a:ext cx="3885840" cy="9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2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Introduced in November 2014</a:t>
            </a:r>
            <a:endParaRPr b="0" lang="ru-RU" sz="16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464547"/>
                </a:solidFill>
                <a:latin typeface="Times New Roman"/>
                <a:ea typeface="DejaVu Sans"/>
              </a:rPr>
              <a:t>Container hypervisor</a:t>
            </a:r>
            <a:endParaRPr b="0" lang="ru-RU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464547"/>
                </a:solidFill>
                <a:latin typeface="Times New Roman"/>
                <a:ea typeface="DejaVu Sans"/>
              </a:rPr>
              <a:t>Operating System centric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66" name="Picture 8" descr="ÐÐ°ÑÑÐ¸Ð½ÐºÐ¸ Ð¿Ð¾ Ð·Ð°Ð¿ÑÐ¾ÑÑ OpenVZ"/>
          <p:cNvPicPr/>
          <p:nvPr/>
        </p:nvPicPr>
        <p:blipFill>
          <a:blip r:embed="rId3"/>
          <a:stretch/>
        </p:blipFill>
        <p:spPr>
          <a:xfrm>
            <a:off x="449640" y="3552840"/>
            <a:ext cx="1389960" cy="1389960"/>
          </a:xfrm>
          <a:prstGeom prst="rect">
            <a:avLst/>
          </a:prstGeom>
          <a:ln w="0"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3032640" y="3960000"/>
            <a:ext cx="42022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464547"/>
                </a:solidFill>
                <a:latin typeface="Times New Roman"/>
                <a:ea typeface="DejaVu Sans"/>
              </a:rPr>
              <a:t>An extension of the Linux kernel</a:t>
            </a:r>
            <a:endParaRPr b="0" lang="ru-RU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464547"/>
                </a:solidFill>
                <a:latin typeface="Times New Roman"/>
                <a:ea typeface="DejaVu Sans"/>
              </a:rPr>
              <a:t>Uses containers for entire operating systems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16920"/>
            <a:ext cx="91422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Windows</a:t>
            </a: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 контейнеры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0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71" name="Picture 2" descr="ÐÐ°ÑÑÐ¸Ð½ÐºÐ¸ Ð¿Ð¾ Ð·Ð°Ð¿ÑÐ¾ÑÑ windows server containers logo"/>
          <p:cNvPicPr/>
          <p:nvPr/>
        </p:nvPicPr>
        <p:blipFill>
          <a:blip r:embed="rId1"/>
          <a:stretch/>
        </p:blipFill>
        <p:spPr>
          <a:xfrm>
            <a:off x="62280" y="716400"/>
            <a:ext cx="8970120" cy="392328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418680" y="4005720"/>
            <a:ext cx="412596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Windows Server Containers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– provide application isolation through process and namespace isolation technology.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4917240" y="4014720"/>
            <a:ext cx="411480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Hyper-V Isolation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– expands on the isolation provided by Windows Server Containers by running each container in a highly optimized virtual machine. 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0" y="4818600"/>
            <a:ext cx="873000" cy="323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1a9cb0"/>
      </a:hlink>
      <a:folHlink>
        <a:srgbClr val="e99ea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1a9cb0"/>
      </a:hlink>
      <a:folHlink>
        <a:srgbClr val="e99ea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1a9cb0"/>
      </a:hlink>
      <a:folHlink>
        <a:srgbClr val="e99ea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1a9cb0"/>
      </a:hlink>
      <a:folHlink>
        <a:srgbClr val="e99ea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DC10645D11A74FAAE1C3BBDBCE9648" ma:contentTypeVersion="2" ma:contentTypeDescription="Create a new document." ma:contentTypeScope="" ma:versionID="4ebddcfe46e7748a993fce8a86558b31">
  <xsd:schema xmlns:xsd="http://www.w3.org/2001/XMLSchema" xmlns:xs="http://www.w3.org/2001/XMLSchema" xmlns:p="http://schemas.microsoft.com/office/2006/metadata/properties" xmlns:ns2="ff75107b-b231-46a0-9e5f-c2e4998c3423" targetNamespace="http://schemas.microsoft.com/office/2006/metadata/properties" ma:root="true" ma:fieldsID="802d7c5cbbd89ede1e9a2c951d639719" ns2:_="">
    <xsd:import namespace="ff75107b-b231-46a0-9e5f-c2e4998c34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75107b-b231-46a0-9e5f-c2e4998c34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ff75107b-b231-46a0-9e5f-c2e4998c342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59B020F-6CCB-402E-9B04-6A39A3605E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75107b-b231-46a0-9e5f-c2e4998c34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4307</TotalTime>
  <Application>LibreOffice/7.0.3.1$Windows_X86_64 LibreOffice_project/d7547858d014d4cf69878db179d326fc3483e082</Application>
  <Words>678</Words>
  <Paragraphs>181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Shamilka Samarasinha</dc:creator>
  <dc:description/>
  <dc:language>ru-RU</dc:language>
  <cp:lastModifiedBy/>
  <dcterms:modified xsi:type="dcterms:W3CDTF">2021-02-24T13:52:38Z</dcterms:modified>
  <cp:revision>416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0x01010009DC10645D11A74FAAE1C3BBDBCE9648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1</vt:i4>
  </property>
  <property fmtid="{D5CDD505-2E9C-101B-9397-08002B2CF9AE}" pid="8" name="Notes">
    <vt:i4>6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35</vt:i4>
  </property>
  <property fmtid="{D5CDD505-2E9C-101B-9397-08002B2CF9AE}" pid="13" name="_NewReviewCycle">
    <vt:lpwstr/>
  </property>
</Properties>
</file>