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Bruttó</a:t>
            </a:r>
          </a:p>
          <a:p>
            <a:pPr>
              <a:defRPr/>
            </a:pPr>
            <a:endParaRPr lang="hu-HU" dirty="0"/>
          </a:p>
        </c:rich>
      </c:tx>
      <c:layout>
        <c:manualLayout>
          <c:xMode val="edge"/>
          <c:yMode val="edge"/>
          <c:x val="0.44785927574270606"/>
          <c:y val="3.21050674528156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Munka1!$A$2:$A$7</c:f>
              <c:strCache>
                <c:ptCount val="6"/>
                <c:pt idx="0">
                  <c:v>1. jövedelmi ötöd</c:v>
                </c:pt>
                <c:pt idx="1">
                  <c:v>2. jövedelmi ötöd</c:v>
                </c:pt>
                <c:pt idx="2">
                  <c:v>3.jövedelmi ötöd</c:v>
                </c:pt>
                <c:pt idx="3">
                  <c:v>4.jövedelmi ötöd</c:v>
                </c:pt>
                <c:pt idx="4">
                  <c:v>5.jövedelmi ötöd</c:v>
                </c:pt>
                <c:pt idx="5">
                  <c:v>összesen</c:v>
                </c:pt>
              </c:strCache>
            </c:strRef>
          </c:cat>
          <c:val>
            <c:numRef>
              <c:f>Munka1!$B$2:$B$7</c:f>
              <c:numCache>
                <c:formatCode>#,##0</c:formatCode>
                <c:ptCount val="6"/>
                <c:pt idx="0">
                  <c:v>1143556</c:v>
                </c:pt>
                <c:pt idx="1">
                  <c:v>1780889</c:v>
                </c:pt>
                <c:pt idx="2">
                  <c:v>2283809</c:v>
                </c:pt>
                <c:pt idx="3">
                  <c:v>2796946</c:v>
                </c:pt>
                <c:pt idx="4">
                  <c:v>5104929</c:v>
                </c:pt>
                <c:pt idx="5">
                  <c:v>2622150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6B-4638-B215-3D93D00D3E05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Munka1!$A$2:$A$7</c:f>
              <c:strCache>
                <c:ptCount val="6"/>
                <c:pt idx="0">
                  <c:v>1. jövedelmi ötöd</c:v>
                </c:pt>
                <c:pt idx="1">
                  <c:v>2. jövedelmi ötöd</c:v>
                </c:pt>
                <c:pt idx="2">
                  <c:v>3.jövedelmi ötöd</c:v>
                </c:pt>
                <c:pt idx="3">
                  <c:v>4.jövedelmi ötöd</c:v>
                </c:pt>
                <c:pt idx="4">
                  <c:v>5.jövedelmi ötöd</c:v>
                </c:pt>
                <c:pt idx="5">
                  <c:v>összesen</c:v>
                </c:pt>
              </c:strCache>
            </c:strRef>
          </c:cat>
          <c:val>
            <c:numRef>
              <c:f>Munka1!$C$2:$C$7</c:f>
              <c:numCache>
                <c:formatCode>#,##0</c:formatCode>
                <c:ptCount val="6"/>
                <c:pt idx="0">
                  <c:v>1245951</c:v>
                </c:pt>
                <c:pt idx="1">
                  <c:v>2075456</c:v>
                </c:pt>
                <c:pt idx="2">
                  <c:v>2731287</c:v>
                </c:pt>
                <c:pt idx="3">
                  <c:v>3340107</c:v>
                </c:pt>
                <c:pt idx="4">
                  <c:v>6026815</c:v>
                </c:pt>
                <c:pt idx="5">
                  <c:v>3084472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6B-4638-B215-3D93D00D3E05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Oszlop1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Munka1!$A$2:$A$7</c:f>
              <c:strCache>
                <c:ptCount val="6"/>
                <c:pt idx="0">
                  <c:v>1. jövedelmi ötöd</c:v>
                </c:pt>
                <c:pt idx="1">
                  <c:v>2. jövedelmi ötöd</c:v>
                </c:pt>
                <c:pt idx="2">
                  <c:v>3.jövedelmi ötöd</c:v>
                </c:pt>
                <c:pt idx="3">
                  <c:v>4.jövedelmi ötöd</c:v>
                </c:pt>
                <c:pt idx="4">
                  <c:v>5.jövedelmi ötöd</c:v>
                </c:pt>
                <c:pt idx="5">
                  <c:v>összesen</c:v>
                </c:pt>
              </c:strCache>
            </c:strRef>
          </c:cat>
          <c:val>
            <c:numRef>
              <c:f>Munka1!$D$2:$D$7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796B-4638-B215-3D93D00D3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9496272"/>
        <c:axId val="1238780688"/>
      </c:barChart>
      <c:catAx>
        <c:axId val="108949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238780688"/>
        <c:crosses val="autoZero"/>
        <c:auto val="1"/>
        <c:lblAlgn val="ctr"/>
        <c:lblOffset val="100"/>
        <c:noMultiLvlLbl val="0"/>
      </c:catAx>
      <c:valAx>
        <c:axId val="123878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08949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Nettó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>
        <c:manualLayout>
          <c:layoutTarget val="inner"/>
          <c:xMode val="edge"/>
          <c:yMode val="edge"/>
          <c:x val="5.9986847813448985E-2"/>
          <c:y val="0.24270327763474012"/>
          <c:w val="0.90825787287136484"/>
          <c:h val="0.605512498133099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Munka1!$A$2:$A$7</c:f>
              <c:strCache>
                <c:ptCount val="6"/>
                <c:pt idx="0">
                  <c:v>1.jövedelmi ötöd</c:v>
                </c:pt>
                <c:pt idx="1">
                  <c:v>2.jövedelmi ötöd</c:v>
                </c:pt>
                <c:pt idx="2">
                  <c:v>3.jövedelmi ötöd</c:v>
                </c:pt>
                <c:pt idx="3">
                  <c:v>4.jövedelmi ötöd</c:v>
                </c:pt>
                <c:pt idx="4">
                  <c:v>5.jövedelmi ötöd</c:v>
                </c:pt>
                <c:pt idx="5">
                  <c:v>összesen</c:v>
                </c:pt>
              </c:strCache>
            </c:strRef>
          </c:cat>
          <c:val>
            <c:numRef>
              <c:f>Munka1!$B$2:$B$7</c:f>
              <c:numCache>
                <c:formatCode>#,##0</c:formatCode>
                <c:ptCount val="6"/>
                <c:pt idx="0">
                  <c:v>852853</c:v>
                </c:pt>
                <c:pt idx="1">
                  <c:v>1271319</c:v>
                </c:pt>
                <c:pt idx="2">
                  <c:v>1697922</c:v>
                </c:pt>
                <c:pt idx="3">
                  <c:v>2117960</c:v>
                </c:pt>
                <c:pt idx="4">
                  <c:v>3665975</c:v>
                </c:pt>
                <c:pt idx="5">
                  <c:v>1921306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99-4246-A08F-4B49B062AAED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Munka1!$A$2:$A$7</c:f>
              <c:strCache>
                <c:ptCount val="6"/>
                <c:pt idx="0">
                  <c:v>1.jövedelmi ötöd</c:v>
                </c:pt>
                <c:pt idx="1">
                  <c:v>2.jövedelmi ötöd</c:v>
                </c:pt>
                <c:pt idx="2">
                  <c:v>3.jövedelmi ötöd</c:v>
                </c:pt>
                <c:pt idx="3">
                  <c:v>4.jövedelmi ötöd</c:v>
                </c:pt>
                <c:pt idx="4">
                  <c:v>5.jövedelmi ötöd</c:v>
                </c:pt>
                <c:pt idx="5">
                  <c:v>összesen</c:v>
                </c:pt>
              </c:strCache>
            </c:strRef>
          </c:cat>
          <c:val>
            <c:numRef>
              <c:f>Munka1!$C$2:$C$7</c:f>
              <c:numCache>
                <c:formatCode>#,##0</c:formatCode>
                <c:ptCount val="6"/>
                <c:pt idx="0">
                  <c:v>925667</c:v>
                </c:pt>
                <c:pt idx="1">
                  <c:v>1475880</c:v>
                </c:pt>
                <c:pt idx="2">
                  <c:v>2015348</c:v>
                </c:pt>
                <c:pt idx="3">
                  <c:v>2507107</c:v>
                </c:pt>
                <c:pt idx="4">
                  <c:v>4298100</c:v>
                </c:pt>
                <c:pt idx="5">
                  <c:v>2244806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99-4246-A08F-4B49B062AAED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Oszlop1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Munka1!$A$2:$A$7</c:f>
              <c:strCache>
                <c:ptCount val="6"/>
                <c:pt idx="0">
                  <c:v>1.jövedelmi ötöd</c:v>
                </c:pt>
                <c:pt idx="1">
                  <c:v>2.jövedelmi ötöd</c:v>
                </c:pt>
                <c:pt idx="2">
                  <c:v>3.jövedelmi ötöd</c:v>
                </c:pt>
                <c:pt idx="3">
                  <c:v>4.jövedelmi ötöd</c:v>
                </c:pt>
                <c:pt idx="4">
                  <c:v>5.jövedelmi ötöd</c:v>
                </c:pt>
                <c:pt idx="5">
                  <c:v>összesen</c:v>
                </c:pt>
              </c:strCache>
            </c:strRef>
          </c:cat>
          <c:val>
            <c:numRef>
              <c:f>Munka1!$D$2:$D$7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A099-4246-A08F-4B49B062A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8159104"/>
        <c:axId val="1238768208"/>
      </c:barChart>
      <c:catAx>
        <c:axId val="107815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238768208"/>
        <c:crosses val="autoZero"/>
        <c:auto val="1"/>
        <c:lblAlgn val="ctr"/>
        <c:lblOffset val="100"/>
        <c:noMultiLvlLbl val="0"/>
      </c:catAx>
      <c:valAx>
        <c:axId val="123876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07815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2E919E-A720-4EE8-A00A-CE8601FE0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9586B13-9537-4AC3-98E9-E6D687B11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C1D039-B85A-45AB-B398-AC451660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A2EB-29BF-452E-8496-F9BFAB2CAC72}" type="datetimeFigureOut">
              <a:rPr lang="hu-HU" smtClean="0"/>
              <a:t>2024. 02. 20.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A26DEE-B0AD-4C99-8564-FB32BC36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4F59794-CC69-4746-B3B7-972814C9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24D9-7F0C-4331-BEE1-643F2B285A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082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6EC8FC-EBA1-4B46-A8F8-151FFB49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69A69C2-2CB9-40F6-A18E-63EEDF7BC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4D0B32-CDCC-425C-A04F-1351771C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A2EB-29BF-452E-8496-F9BFAB2CAC72}" type="datetimeFigureOut">
              <a:rPr lang="hu-HU" smtClean="0"/>
              <a:t>2024. 02. 20.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B69EE4F-893A-4CA0-A4D7-556A167B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D2293D-7DCC-4659-A9C8-7BE136B4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24D9-7F0C-4331-BEE1-643F2B285A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258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BED0F23-F643-437E-A045-97ADF8DA9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9AD0F18-3C4C-4224-B72B-796F1D55A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8E169D-DF1B-4B62-B076-18AD5A74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A2EB-29BF-452E-8496-F9BFAB2CAC72}" type="datetimeFigureOut">
              <a:rPr lang="hu-HU" smtClean="0"/>
              <a:t>2024. 02. 20.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1CE799-5F6E-416B-8DE6-F08F081E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B878E5-D0C7-446A-8D7C-53FA6B5B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24D9-7F0C-4331-BEE1-643F2B285A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55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A8FEA9-D8E2-4291-B2BB-7CF688DB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2DCB90-21E5-466A-A191-282994B4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330FDD-441F-4A7A-97A2-7BB41409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A2EB-29BF-452E-8496-F9BFAB2CAC72}" type="datetimeFigureOut">
              <a:rPr lang="hu-HU" smtClean="0"/>
              <a:t>2024. 02. 20.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90B58ED-A07B-4686-96A3-DE33169F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374CBC-5500-422E-9958-16ADCE1D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24D9-7F0C-4331-BEE1-643F2B285A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946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A4066E-CF84-43E4-965D-E4A1E9F5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C8DE76B-146F-4EAD-8C5B-E15FE5811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6BB607-73DE-4EEE-9A61-57A522DE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A2EB-29BF-452E-8496-F9BFAB2CAC72}" type="datetimeFigureOut">
              <a:rPr lang="hu-HU" smtClean="0"/>
              <a:t>2024. 02. 20.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845E8F-9926-409D-BAF3-C58F7F9E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B3DC18-45CC-4D32-8A9C-451CE9BE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24D9-7F0C-4331-BEE1-643F2B285A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029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F05795-98DE-4EF5-AE35-40D70A9B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6A36C7-9700-455A-90C9-770D76711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88867E-F9BF-480E-83FB-36E8A3FE7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5D97D8-6221-42FC-B1FC-F721A726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A2EB-29BF-452E-8496-F9BFAB2CAC72}" type="datetimeFigureOut">
              <a:rPr lang="hu-HU" smtClean="0"/>
              <a:t>2024. 02. 20.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A788E1E-F7A5-44AC-B0DC-616FE72B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BF009F-B4D5-4150-9FE9-88A195CD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24D9-7F0C-4331-BEE1-643F2B285A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940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D96647-6E1C-492B-B58F-E177E78B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3F49B5-3C68-48FB-B8EE-F8AC38E5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367D761-2843-4F46-A42A-4D7DFEF16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E42F83-6091-41FE-9729-D6648B492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6381E06-7091-4100-9B8E-C7306E123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13E57DB-06AE-4A07-8DDD-9B9AD578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A2EB-29BF-452E-8496-F9BFAB2CAC72}" type="datetimeFigureOut">
              <a:rPr lang="hu-HU" smtClean="0"/>
              <a:t>2024. 02. 20.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A721214-5790-4CB7-86AB-213C34B6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0F227BB-A20B-4E72-8C94-984B7C78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24D9-7F0C-4331-BEE1-643F2B285A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206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C0087E-BE10-42E7-A2AF-7DAE138A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EA98C4C-D12A-4986-9DFE-BFFB7593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A2EB-29BF-452E-8496-F9BFAB2CAC72}" type="datetimeFigureOut">
              <a:rPr lang="hu-HU" smtClean="0"/>
              <a:t>2024. 02. 20.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FB1AF33-7553-4B97-85DA-017A73CE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40D3315-39CA-4A56-A83C-5FD879FF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24D9-7F0C-4331-BEE1-643F2B285A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468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452A010-3703-44F8-BEF1-8112593A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A2EB-29BF-452E-8496-F9BFAB2CAC72}" type="datetimeFigureOut">
              <a:rPr lang="hu-HU" smtClean="0"/>
              <a:t>2024. 02. 20.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58021B9-5D8E-4E54-BFBD-5B6F0835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CCDC272-389E-4ABE-9262-E4A869BA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24D9-7F0C-4331-BEE1-643F2B285A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944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91A676-27FF-4FA7-B57F-987542FB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8A2A90-A38E-4B23-9FCA-1487F1D2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413124A-94A7-41B7-A272-C7393552F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F9CA56F-9BAD-418F-87F9-49EEF9FC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A2EB-29BF-452E-8496-F9BFAB2CAC72}" type="datetimeFigureOut">
              <a:rPr lang="hu-HU" smtClean="0"/>
              <a:t>2024. 02. 20.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B8A08F-00B9-4614-841D-8E6BADCC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1C5B3A5-8B70-4E7B-8EF4-EBC457E3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24D9-7F0C-4331-BEE1-643F2B285A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50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409DB1-BBC0-4DDF-A388-E8D999EA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853D73E-3B53-461D-9349-DA7B8A306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4E6F8F3-96A4-412B-81F1-CC5D98821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BBBB744-23FE-488D-BC93-B7D7794D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A2EB-29BF-452E-8496-F9BFAB2CAC72}" type="datetimeFigureOut">
              <a:rPr lang="hu-HU" smtClean="0"/>
              <a:t>2024. 02. 20.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01EB142-AFF5-48F8-8BB7-9CBC7CB6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15A99D3-6E26-422D-8D1F-01C7D2C1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24D9-7F0C-4331-BEE1-643F2B285A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84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B918B7E-B90D-4263-B2C5-748E1586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2B2D532-7602-40D8-9F6E-64C565559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4E557EA-471E-4201-AAC9-A3F4D328B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A2EB-29BF-452E-8496-F9BFAB2CAC72}" type="datetimeFigureOut">
              <a:rPr lang="hu-HU" smtClean="0"/>
              <a:t>2024. 02. 20.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A14E37-A6DB-4852-BA7A-871AAD229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25B95C-B801-4FF9-9086-660C2F613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C24D9-7F0C-4331-BEE1-643F2B285A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20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258042-605D-418D-BABF-5D9736723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Bruttó nettó 2021-2022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0D4DFD9-6333-4ECE-BA29-F1EF96848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Haska Lehel</a:t>
            </a:r>
          </a:p>
        </p:txBody>
      </p:sp>
    </p:spTree>
    <p:extLst>
      <p:ext uri="{BB962C8B-B14F-4D97-AF65-F5344CB8AC3E}">
        <p14:creationId xmlns:p14="http://schemas.microsoft.com/office/powerpoint/2010/main" val="269520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DD622AD6-99C4-483B-8CC7-F1CB62A5E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456646"/>
              </p:ext>
            </p:extLst>
          </p:nvPr>
        </p:nvGraphicFramePr>
        <p:xfrm>
          <a:off x="838200" y="1215567"/>
          <a:ext cx="10515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52210049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5422204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386521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65356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7844378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9683516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50872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833801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5940691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776673076"/>
                    </a:ext>
                  </a:extLst>
                </a:gridCol>
              </a:tblGrid>
              <a:tr h="3475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Megnevezés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Összesen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u-HU" b="0">
                          <a:solidFill>
                            <a:srgbClr val="FFFFFF"/>
                          </a:solidFill>
                          <a:effectLst/>
                        </a:rPr>
                        <a:t>Referenciaszemély korcsoportja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Referenciaszemély iskolai végzettsége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94578"/>
                  </a:ext>
                </a:extLst>
              </a:tr>
              <a:tr h="1650641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25 évesnél fiatalabb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25–54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55–64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65 éves és idősebb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alapfokú vagy nincs iskolai végzettsége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középfokú érettségi nélkül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középfokú érettségivel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felsőfokú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97180"/>
                  </a:ext>
                </a:extLst>
              </a:tr>
              <a:tr h="434379">
                <a:tc>
                  <a:txBody>
                    <a:bodyPr/>
                    <a:lstStyle/>
                    <a:p>
                      <a:pPr algn="l"/>
                      <a:r>
                        <a:rPr lang="hu-HU" sz="1200" b="0" dirty="0">
                          <a:solidFill>
                            <a:srgbClr val="FF0000"/>
                          </a:solidFill>
                          <a:effectLst/>
                        </a:rPr>
                        <a:t>2022</a:t>
                      </a:r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 Bruttó jövedelem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2 238 468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1 838 688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2 262 346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2 468 750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2 010 891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1 388 832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1 969 400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2 293 809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2 982 867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09647591"/>
                  </a:ext>
                </a:extLst>
              </a:tr>
              <a:tr h="434379">
                <a:tc>
                  <a:txBody>
                    <a:bodyPr/>
                    <a:lstStyle/>
                    <a:p>
                      <a:pPr algn="l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1 766 965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1 250 211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1 725 540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1 954 148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1 829 732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1 091 747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1 550 012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1 810 487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2 362 492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28714306"/>
                  </a:ext>
                </a:extLst>
              </a:tr>
              <a:tr h="260628">
                <a:tc gridSpan="10">
                  <a:txBody>
                    <a:bodyPr/>
                    <a:lstStyle/>
                    <a:p>
                      <a:pPr algn="l"/>
                      <a:r>
                        <a:rPr lang="hu-HU" sz="1200" b="1" dirty="0">
                          <a:solidFill>
                            <a:srgbClr val="FF0000"/>
                          </a:solidFill>
                          <a:effectLst/>
                        </a:rPr>
                        <a:t>2021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68033"/>
                  </a:ext>
                </a:extLst>
              </a:tr>
              <a:tr h="434379">
                <a:tc>
                  <a:txBody>
                    <a:bodyPr/>
                    <a:lstStyle/>
                    <a:p>
                      <a:pPr algn="l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2 622 150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2 399 717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2 651 343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2 930 969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2 278 673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1 683 265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2 225 512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2 650 473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3 560 718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26292969"/>
                  </a:ext>
                </a:extLst>
              </a:tr>
              <a:tr h="434379">
                <a:tc>
                  <a:txBody>
                    <a:bodyPr/>
                    <a:lstStyle/>
                    <a:p>
                      <a:pPr algn="l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1 921 306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1 719 217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1 844 504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2 093 019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2 057 831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1 331 498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1 658 550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1 956 955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2 503 100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33920059"/>
                  </a:ext>
                </a:extLst>
              </a:tr>
              <a:tr h="260628">
                <a:tc gridSpan="10">
                  <a:txBody>
                    <a:bodyPr/>
                    <a:lstStyle/>
                    <a:p>
                      <a:pPr algn="l"/>
                      <a:r>
                        <a:rPr lang="hu-HU" sz="1200" b="1" dirty="0">
                          <a:solidFill>
                            <a:srgbClr val="FF0000"/>
                          </a:solidFill>
                          <a:effectLst/>
                        </a:rPr>
                        <a:t>2022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504886"/>
                  </a:ext>
                </a:extLst>
              </a:tr>
              <a:tr h="434379">
                <a:tc>
                  <a:txBody>
                    <a:bodyPr/>
                    <a:lstStyle/>
                    <a:p>
                      <a:pPr algn="l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FF"/>
                          </a:solidFill>
                          <a:effectLst/>
                        </a:rPr>
                        <a:t>3 084 472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2 246 851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3 079 507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FF"/>
                          </a:solidFill>
                          <a:effectLst/>
                        </a:rPr>
                        <a:t>3 464 445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2 923 251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1 793 317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2 488 468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3 058 614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4 310 251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72118079"/>
                  </a:ext>
                </a:extLst>
              </a:tr>
              <a:tr h="434379">
                <a:tc>
                  <a:txBody>
                    <a:bodyPr/>
                    <a:lstStyle/>
                    <a:p>
                      <a:pPr algn="l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FF"/>
                          </a:solidFill>
                          <a:effectLst/>
                        </a:rPr>
                        <a:t>2 244 806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1 641 548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2 220 916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2 537 813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2 180 207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1 358 795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1 836 182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2 235 544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200" b="0" dirty="0">
                          <a:solidFill>
                            <a:srgbClr val="0000FF"/>
                          </a:solidFill>
                          <a:effectLst/>
                        </a:rPr>
                        <a:t>3 075 996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66287213"/>
                  </a:ext>
                </a:extLst>
              </a:tr>
            </a:tbl>
          </a:graphicData>
        </a:graphic>
      </p:graphicFrame>
      <p:pic>
        <p:nvPicPr>
          <p:cNvPr id="6" name="Picture 2" descr="Bruttó Nettó - mennyi a különbség a bruttó és nettó fizetésed között">
            <a:extLst>
              <a:ext uri="{FF2B5EF4-FFF2-40B4-BE49-F238E27FC236}">
                <a16:creationId xmlns:a16="http://schemas.microsoft.com/office/drawing/2014/main" id="{3ADCA88C-4F79-496D-9C05-71B2C3A45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79552" cy="13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3903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A9F275-3400-48C9-BE07-91108241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graphicFrame>
        <p:nvGraphicFramePr>
          <p:cNvPr id="9" name="Tartalom helye 8">
            <a:extLst>
              <a:ext uri="{FF2B5EF4-FFF2-40B4-BE49-F238E27FC236}">
                <a16:creationId xmlns:a16="http://schemas.microsoft.com/office/drawing/2014/main" id="{1920F790-BC92-499A-8C28-9EC0969A1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190024"/>
              </p:ext>
            </p:extLst>
          </p:nvPr>
        </p:nvGraphicFramePr>
        <p:xfrm>
          <a:off x="838200" y="2625753"/>
          <a:ext cx="4799202" cy="3551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44A933F-8700-4F1A-8BD5-18BFA33A5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8334694"/>
              </p:ext>
            </p:extLst>
          </p:nvPr>
        </p:nvGraphicFramePr>
        <p:xfrm>
          <a:off x="6627536" y="3070371"/>
          <a:ext cx="4799202" cy="3193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8" name="Picture 4" descr="Bruttó nettó 2024, nettó, bruttó jelentése és számítása | Financer.com">
            <a:extLst>
              <a:ext uri="{FF2B5EF4-FFF2-40B4-BE49-F238E27FC236}">
                <a16:creationId xmlns:a16="http://schemas.microsoft.com/office/drawing/2014/main" id="{1CB2905F-A2D2-4E1E-A1BB-A77C91AF7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327" y="293825"/>
            <a:ext cx="4414925" cy="252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15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1BE7FC-BF16-4875-90A5-B12434FC2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6600" dirty="0"/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3609367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216</Words>
  <Application>Microsoft Office PowerPoint</Application>
  <PresentationFormat>Szélesvásznú</PresentationFormat>
  <Paragraphs>79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Bruttó nettó 2021-2022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Haska Lehel</dc:creator>
  <cp:lastModifiedBy>Haska Lehel</cp:lastModifiedBy>
  <cp:revision>3</cp:revision>
  <dcterms:created xsi:type="dcterms:W3CDTF">2024-02-20T09:10:46Z</dcterms:created>
  <dcterms:modified xsi:type="dcterms:W3CDTF">2024-02-20T09:29:58Z</dcterms:modified>
</cp:coreProperties>
</file>