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5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CC941-B77C-421F-8DF6-E15AF90B6664}" type="datetimeFigureOut">
              <a:rPr lang="hu-HU" smtClean="0"/>
              <a:t>2023. 11. 14.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9138D-0F3D-4F42-BBB1-572D863AFFE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91612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CC941-B77C-421F-8DF6-E15AF90B6664}" type="datetimeFigureOut">
              <a:rPr lang="hu-HU" smtClean="0"/>
              <a:t>2023. 11. 14.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9138D-0F3D-4F42-BBB1-572D863AFFE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21062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CC941-B77C-421F-8DF6-E15AF90B6664}" type="datetimeFigureOut">
              <a:rPr lang="hu-HU" smtClean="0"/>
              <a:t>2023. 11. 14.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9138D-0F3D-4F42-BBB1-572D863AFFE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520473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CC941-B77C-421F-8DF6-E15AF90B6664}" type="datetimeFigureOut">
              <a:rPr lang="hu-HU" smtClean="0"/>
              <a:t>2023. 11. 14.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9138D-0F3D-4F42-BBB1-572D863AFFE5}" type="slidenum">
              <a:rPr lang="hu-HU" smtClean="0"/>
              <a:t>‹#›</a:t>
            </a:fld>
            <a:endParaRPr lang="hu-H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905123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CC941-B77C-421F-8DF6-E15AF90B6664}" type="datetimeFigureOut">
              <a:rPr lang="hu-HU" smtClean="0"/>
              <a:t>2023. 11. 14.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9138D-0F3D-4F42-BBB1-572D863AFFE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317228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CC941-B77C-421F-8DF6-E15AF90B6664}" type="datetimeFigureOut">
              <a:rPr lang="hu-HU" smtClean="0"/>
              <a:t>2023. 11. 14.</a:t>
            </a:fld>
            <a:endParaRPr lang="hu-H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9138D-0F3D-4F42-BBB1-572D863AFFE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186584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CC941-B77C-421F-8DF6-E15AF90B6664}" type="datetimeFigureOut">
              <a:rPr lang="hu-HU" smtClean="0"/>
              <a:t>2023. 11. 14.</a:t>
            </a:fld>
            <a:endParaRPr lang="hu-H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9138D-0F3D-4F42-BBB1-572D863AFFE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632937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CC941-B77C-421F-8DF6-E15AF90B6664}" type="datetimeFigureOut">
              <a:rPr lang="hu-HU" smtClean="0"/>
              <a:t>2023. 11. 14.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9138D-0F3D-4F42-BBB1-572D863AFFE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67555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CC941-B77C-421F-8DF6-E15AF90B6664}" type="datetimeFigureOut">
              <a:rPr lang="hu-HU" smtClean="0"/>
              <a:t>2023. 11. 14.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9138D-0F3D-4F42-BBB1-572D863AFFE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20289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CC941-B77C-421F-8DF6-E15AF90B6664}" type="datetimeFigureOut">
              <a:rPr lang="hu-HU" smtClean="0"/>
              <a:t>2023. 11. 14.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9138D-0F3D-4F42-BBB1-572D863AFFE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36040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CC941-B77C-421F-8DF6-E15AF90B6664}" type="datetimeFigureOut">
              <a:rPr lang="hu-HU" smtClean="0"/>
              <a:t>2023. 11. 14.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9138D-0F3D-4F42-BBB1-572D863AFFE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87292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CC941-B77C-421F-8DF6-E15AF90B6664}" type="datetimeFigureOut">
              <a:rPr lang="hu-HU" smtClean="0"/>
              <a:t>2023. 11. 14.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9138D-0F3D-4F42-BBB1-572D863AFFE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49173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CC941-B77C-421F-8DF6-E15AF90B6664}" type="datetimeFigureOut">
              <a:rPr lang="hu-HU" smtClean="0"/>
              <a:t>2023. 11. 14.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9138D-0F3D-4F42-BBB1-572D863AFFE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39686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CC941-B77C-421F-8DF6-E15AF90B6664}" type="datetimeFigureOut">
              <a:rPr lang="hu-HU" smtClean="0"/>
              <a:t>2023. 11. 14.</a:t>
            </a:fld>
            <a:endParaRPr lang="hu-H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9138D-0F3D-4F42-BBB1-572D863AFFE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3459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CC941-B77C-421F-8DF6-E15AF90B6664}" type="datetimeFigureOut">
              <a:rPr lang="hu-HU" smtClean="0"/>
              <a:t>2023. 11. 14.</a:t>
            </a:fld>
            <a:endParaRPr lang="hu-H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9138D-0F3D-4F42-BBB1-572D863AFFE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62461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CC941-B77C-421F-8DF6-E15AF90B6664}" type="datetimeFigureOut">
              <a:rPr lang="hu-HU" smtClean="0"/>
              <a:t>2023. 11. 14.</a:t>
            </a:fld>
            <a:endParaRPr lang="hu-H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9138D-0F3D-4F42-BBB1-572D863AFFE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74800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CC941-B77C-421F-8DF6-E15AF90B6664}" type="datetimeFigureOut">
              <a:rPr lang="hu-HU" smtClean="0"/>
              <a:t>2023. 11. 14.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9138D-0F3D-4F42-BBB1-572D863AFFE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48095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6DCC941-B77C-421F-8DF6-E15AF90B6664}" type="datetimeFigureOut">
              <a:rPr lang="hu-HU" smtClean="0"/>
              <a:t>2023. 11. 14.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99138D-0F3D-4F42-BBB1-572D863AFFE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473628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96D848B-C9CD-4161-937A-F20ED86EF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Számítógépes szoftverek</a:t>
            </a:r>
            <a:endParaRPr lang="hu-HU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CBAE8C0A-581A-4F89-AF69-23F971A1F295}"/>
              </a:ext>
            </a:extLst>
          </p:cNvPr>
          <p:cNvSpPr txBox="1"/>
          <p:nvPr/>
        </p:nvSpPr>
        <p:spPr>
          <a:xfrm>
            <a:off x="4709160" y="4184381"/>
            <a:ext cx="273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/>
              <a:t>Készítette: Haska Lehel</a:t>
            </a:r>
          </a:p>
        </p:txBody>
      </p:sp>
    </p:spTree>
    <p:extLst>
      <p:ext uri="{BB962C8B-B14F-4D97-AF65-F5344CB8AC3E}">
        <p14:creationId xmlns:p14="http://schemas.microsoft.com/office/powerpoint/2010/main" val="256544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3901150-4E96-47F3-9352-B318254AE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1353800" cy="2021459"/>
          </a:xfrm>
        </p:spPr>
        <p:txBody>
          <a:bodyPr>
            <a:noAutofit/>
          </a:bodyPr>
          <a:lstStyle/>
          <a:p>
            <a:r>
              <a:rPr lang="hu-HU" sz="2800" dirty="0"/>
              <a:t>A </a:t>
            </a:r>
            <a:r>
              <a:rPr lang="hu-HU" sz="2800" b="1" dirty="0"/>
              <a:t>számítógépes szoftverek</a:t>
            </a:r>
            <a:r>
              <a:rPr lang="hu-HU" sz="2800" dirty="0"/>
              <a:t> olyan programok és alkalmazások, amelyeket számítógépek és más digitális eszközök használnak az adatok feldolgozására, műveletek végrehajtására és felhasználói funkciók biztosítására. A szoftverek olyan utasításokból és adatokból állnak, amelyek meghatározzák, hogyan működik a számítógép vagy egyéb eszköz.</a:t>
            </a:r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FF745CEA-A43D-4B93-8646-41A015F0F246}"/>
              </a:ext>
            </a:extLst>
          </p:cNvPr>
          <p:cNvSpPr txBox="1"/>
          <p:nvPr/>
        </p:nvSpPr>
        <p:spPr>
          <a:xfrm>
            <a:off x="109728" y="4638902"/>
            <a:ext cx="9400032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/>
              <a:t>A szoftverek két fő kategóriába sorolhatók: </a:t>
            </a:r>
            <a:r>
              <a:rPr lang="hu-HU" sz="2800" b="1" dirty="0"/>
              <a:t>Rendszerszoftver és az Alkalmazások </a:t>
            </a:r>
            <a:endParaRPr lang="hu-HU" sz="2800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008570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8A7E164-2F4A-4BA0-AD6F-D29FE2D06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Rendszerszoftver</a:t>
            </a:r>
            <a:endParaRPr lang="hu-H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4FA7317-F494-4FD5-A6B8-4B95A298D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" y="1993392"/>
            <a:ext cx="9912693" cy="4255007"/>
          </a:xfrm>
        </p:spPr>
        <p:txBody>
          <a:bodyPr/>
          <a:lstStyle/>
          <a:p>
            <a:r>
              <a:rPr lang="hu-HU" dirty="0"/>
              <a:t>ezek a szoftverek felelősek a számítógép működésének irányításáért és a hardver erőforrásainak kezeléséért.</a:t>
            </a:r>
          </a:p>
          <a:p>
            <a:r>
              <a:rPr lang="hu-HU" dirty="0"/>
              <a:t>a rendszerszoftverek közé tartoznak a meghajtók (driver) is, amelyek a hardvereszközökkel való kommunikációt biztosítják.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4029129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4B64B8D-203F-46B0-97C4-ECB5D8CB2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777" y="324702"/>
            <a:ext cx="10956090" cy="1400530"/>
          </a:xfrm>
        </p:spPr>
        <p:txBody>
          <a:bodyPr/>
          <a:lstStyle/>
          <a:p>
            <a:pPr algn="ctr"/>
            <a:r>
              <a:rPr lang="hu-HU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Alkalmazások</a:t>
            </a:r>
            <a:endParaRPr lang="hu-HU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4433799-45A7-4B39-8604-6A0B411516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752" y="2052918"/>
            <a:ext cx="9748101" cy="4195481"/>
          </a:xfrm>
        </p:spPr>
        <p:txBody>
          <a:bodyPr/>
          <a:lstStyle/>
          <a:p>
            <a:r>
              <a:rPr lang="hu-HU" dirty="0"/>
              <a:t>Ezek a szoftverek olyan programok, amelyek különböző feladatokat végeznek el a felhasználók számára.</a:t>
            </a:r>
          </a:p>
          <a:p>
            <a:r>
              <a:rPr lang="hu-HU" dirty="0"/>
              <a:t>Az alkalmazások lehetnek irodai szoftverek (például szövegszerkesztők, táblázatkezelők), böngészők, játékok, grafikai tervező eszközök, és számos egyéb típusú program is.</a:t>
            </a:r>
          </a:p>
        </p:txBody>
      </p:sp>
      <p:pic>
        <p:nvPicPr>
          <p:cNvPr id="3074" name="Picture 2" descr="Melyik a legjobb internetes böngésző? - Computerworld">
            <a:extLst>
              <a:ext uri="{FF2B5EF4-FFF2-40B4-BE49-F238E27FC236}">
                <a16:creationId xmlns:a16="http://schemas.microsoft.com/office/drawing/2014/main" id="{CCBDCDD1-DE3C-48B8-A5E8-E5A487E133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19" y="4522808"/>
            <a:ext cx="3509168" cy="2335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Egyenes összekötő nyíllal 4">
            <a:extLst>
              <a:ext uri="{FF2B5EF4-FFF2-40B4-BE49-F238E27FC236}">
                <a16:creationId xmlns:a16="http://schemas.microsoft.com/office/drawing/2014/main" id="{E8687412-B2A9-43CC-BC16-D7315FC3B223}"/>
              </a:ext>
            </a:extLst>
          </p:cNvPr>
          <p:cNvCxnSpPr/>
          <p:nvPr/>
        </p:nvCxnSpPr>
        <p:spPr>
          <a:xfrm flipH="1">
            <a:off x="2221992" y="3429000"/>
            <a:ext cx="1152144" cy="13441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AutoShape 6" descr="All in one Game, All Games – Apps on Google Play">
            <a:extLst>
              <a:ext uri="{FF2B5EF4-FFF2-40B4-BE49-F238E27FC236}">
                <a16:creationId xmlns:a16="http://schemas.microsoft.com/office/drawing/2014/main" id="{8BB4E744-BF43-4AF5-B9CC-2568B2AD9BD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2004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u-HU"/>
          </a:p>
        </p:txBody>
      </p:sp>
      <p:pic>
        <p:nvPicPr>
          <p:cNvPr id="8" name="Kép 7">
            <a:extLst>
              <a:ext uri="{FF2B5EF4-FFF2-40B4-BE49-F238E27FC236}">
                <a16:creationId xmlns:a16="http://schemas.microsoft.com/office/drawing/2014/main" id="{F7BD1F60-78D5-46A9-98BE-E7271B27E6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807208" cy="1790805"/>
          </a:xfrm>
          <a:prstGeom prst="rect">
            <a:avLst/>
          </a:prstGeom>
        </p:spPr>
      </p:pic>
      <p:cxnSp>
        <p:nvCxnSpPr>
          <p:cNvPr id="10" name="Egyenes összekötő nyíllal 9">
            <a:extLst>
              <a:ext uri="{FF2B5EF4-FFF2-40B4-BE49-F238E27FC236}">
                <a16:creationId xmlns:a16="http://schemas.microsoft.com/office/drawing/2014/main" id="{179E89AE-F86B-46DD-B2BB-BED8DCC326D8}"/>
              </a:ext>
            </a:extLst>
          </p:cNvPr>
          <p:cNvCxnSpPr/>
          <p:nvPr/>
        </p:nvCxnSpPr>
        <p:spPr>
          <a:xfrm flipH="1" flipV="1">
            <a:off x="2807208" y="1790805"/>
            <a:ext cx="1536192" cy="1485795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Grafika - Grafikai Tervező Eszközök 3D Icon Set">
            <a:extLst>
              <a:ext uri="{FF2B5EF4-FFF2-40B4-BE49-F238E27FC236}">
                <a16:creationId xmlns:a16="http://schemas.microsoft.com/office/drawing/2014/main" id="{CDD7FCC7-D33A-4B7E-8804-5C748DAC83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8104" y="-2984"/>
            <a:ext cx="2719368" cy="169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Egyenes összekötő nyíllal 5">
            <a:extLst>
              <a:ext uri="{FF2B5EF4-FFF2-40B4-BE49-F238E27FC236}">
                <a16:creationId xmlns:a16="http://schemas.microsoft.com/office/drawing/2014/main" id="{5505EB50-AF58-4AC6-948C-D426FE41FBAF}"/>
              </a:ext>
            </a:extLst>
          </p:cNvPr>
          <p:cNvCxnSpPr/>
          <p:nvPr/>
        </p:nvCxnSpPr>
        <p:spPr>
          <a:xfrm flipV="1">
            <a:off x="6929306" y="1696621"/>
            <a:ext cx="1918798" cy="15799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585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066ADE0-1FC3-4C4F-A513-6BEEFCB52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Melyek a szoftverek fajtái és legfontosabb tulajdonságai?</a:t>
            </a:r>
            <a:endParaRPr lang="hu-H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62F7FAA-257C-4E41-AC63-71E7392F0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89" y="2020824"/>
            <a:ext cx="9985845" cy="483717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hu-HU" b="1" dirty="0"/>
              <a:t>1. Operációs rendszerek: Fő cél:</a:t>
            </a:r>
            <a:r>
              <a:rPr lang="hu-HU" dirty="0"/>
              <a:t> A számítógép hardvereszközeinek irányítása és kezelése.</a:t>
            </a:r>
            <a:endParaRPr lang="hu-HU" b="1" dirty="0"/>
          </a:p>
          <a:p>
            <a:pPr marL="0" indent="0">
              <a:buNone/>
            </a:pPr>
            <a:r>
              <a:rPr lang="hu-HU" b="1" dirty="0"/>
              <a:t>Példák:</a:t>
            </a:r>
            <a:r>
              <a:rPr lang="hu-HU" dirty="0"/>
              <a:t> Windows, </a:t>
            </a:r>
            <a:r>
              <a:rPr lang="hu-HU" dirty="0" err="1"/>
              <a:t>macOS</a:t>
            </a:r>
            <a:r>
              <a:rPr lang="hu-HU" dirty="0"/>
              <a:t>, Linux.</a:t>
            </a:r>
            <a:endParaRPr lang="hu-HU" b="1" dirty="0"/>
          </a:p>
          <a:p>
            <a:pPr marL="0" indent="0">
              <a:buNone/>
            </a:pPr>
            <a:r>
              <a:rPr lang="hu-HU" b="1" dirty="0"/>
              <a:t>2. Alkalmazások: Fő cél:</a:t>
            </a:r>
            <a:r>
              <a:rPr lang="hu-HU" dirty="0"/>
              <a:t> Különböző feladatok végrehajtása a felhasználók számára.</a:t>
            </a:r>
            <a:endParaRPr lang="hu-HU" b="1" dirty="0"/>
          </a:p>
          <a:p>
            <a:pPr marL="0" indent="0">
              <a:buNone/>
            </a:pPr>
            <a:r>
              <a:rPr lang="hu-HU" b="1" dirty="0"/>
              <a:t>Példák:</a:t>
            </a:r>
            <a:r>
              <a:rPr lang="hu-HU" dirty="0"/>
              <a:t> Microsoft Office (Word, Excel), webböngészők (Chrome, Firefox), Photoshop.</a:t>
            </a:r>
            <a:endParaRPr lang="hu-HU" b="1" dirty="0"/>
          </a:p>
          <a:p>
            <a:pPr marL="0" indent="0">
              <a:buNone/>
            </a:pPr>
            <a:r>
              <a:rPr lang="hu-HU" b="1" dirty="0"/>
              <a:t>3. Fejlesztői eszközök: Fő cél:</a:t>
            </a:r>
            <a:r>
              <a:rPr lang="hu-HU" dirty="0"/>
              <a:t> Szoftverfejlesztés támogatása, programozás és tesztelés.</a:t>
            </a:r>
            <a:endParaRPr lang="hu-HU" b="1" dirty="0"/>
          </a:p>
          <a:p>
            <a:pPr marL="0" indent="0">
              <a:buNone/>
            </a:pPr>
            <a:r>
              <a:rPr lang="hu-HU" b="1" dirty="0"/>
              <a:t>Példák:</a:t>
            </a:r>
            <a:r>
              <a:rPr lang="hu-HU" dirty="0"/>
              <a:t> Visual </a:t>
            </a:r>
            <a:r>
              <a:rPr lang="hu-HU" dirty="0" err="1"/>
              <a:t>Studio</a:t>
            </a:r>
            <a:r>
              <a:rPr lang="hu-HU" dirty="0"/>
              <a:t>, </a:t>
            </a:r>
            <a:r>
              <a:rPr lang="hu-HU" dirty="0" err="1"/>
              <a:t>Eclipse</a:t>
            </a:r>
            <a:r>
              <a:rPr lang="hu-HU" dirty="0"/>
              <a:t>, </a:t>
            </a:r>
            <a:r>
              <a:rPr lang="hu-HU" dirty="0" err="1"/>
              <a:t>Sublime</a:t>
            </a:r>
            <a:r>
              <a:rPr lang="hu-HU" dirty="0"/>
              <a:t> Text.</a:t>
            </a:r>
            <a:endParaRPr lang="hu-HU" b="1" dirty="0"/>
          </a:p>
          <a:p>
            <a:pPr marL="0" indent="0">
              <a:buNone/>
            </a:pPr>
            <a:r>
              <a:rPr lang="hu-HU" b="1" dirty="0"/>
              <a:t>4. Adatbázis-kezelő rendszerek (DBMS):Fő cél:</a:t>
            </a:r>
            <a:r>
              <a:rPr lang="hu-HU" dirty="0"/>
              <a:t> Adatok tárolása, rendezése és hozzáférhetőség biztosítása.</a:t>
            </a:r>
            <a:endParaRPr lang="hu-HU" b="1" dirty="0"/>
          </a:p>
          <a:p>
            <a:pPr marL="0" indent="0">
              <a:buNone/>
            </a:pPr>
            <a:r>
              <a:rPr lang="hu-HU" b="1" dirty="0"/>
              <a:t>Példák:</a:t>
            </a:r>
            <a:r>
              <a:rPr lang="hu-HU" dirty="0"/>
              <a:t> </a:t>
            </a:r>
            <a:r>
              <a:rPr lang="hu-HU" dirty="0" err="1"/>
              <a:t>MySQL</a:t>
            </a:r>
            <a:r>
              <a:rPr lang="hu-HU" dirty="0"/>
              <a:t>, Oracle </a:t>
            </a:r>
            <a:r>
              <a:rPr lang="hu-HU" dirty="0" err="1"/>
              <a:t>Database</a:t>
            </a:r>
            <a:r>
              <a:rPr lang="hu-HU" dirty="0"/>
              <a:t>, Microsoft SQL Server.</a:t>
            </a:r>
            <a:endParaRPr lang="hu-HU" b="1" dirty="0"/>
          </a:p>
          <a:p>
            <a:pPr marL="0" indent="0">
              <a:buNone/>
            </a:pPr>
            <a:r>
              <a:rPr lang="hu-HU" b="1" dirty="0"/>
              <a:t>5. </a:t>
            </a:r>
            <a:r>
              <a:rPr lang="hu-HU" b="1" dirty="0" err="1"/>
              <a:t>Játékszoftverek:Fő</a:t>
            </a:r>
            <a:r>
              <a:rPr lang="hu-HU" b="1" dirty="0"/>
              <a:t> cél:</a:t>
            </a:r>
            <a:r>
              <a:rPr lang="hu-HU" dirty="0"/>
              <a:t> Szórakoztatás és játékélmény biztosítása.</a:t>
            </a:r>
          </a:p>
          <a:p>
            <a:pPr marL="0" indent="0">
              <a:buNone/>
            </a:pPr>
            <a:r>
              <a:rPr lang="en-US" b="1" dirty="0" err="1"/>
              <a:t>Példák</a:t>
            </a:r>
            <a:r>
              <a:rPr lang="en-US" b="1" dirty="0"/>
              <a:t>:</a:t>
            </a:r>
            <a:r>
              <a:rPr lang="en-US" dirty="0"/>
              <a:t> </a:t>
            </a:r>
            <a:r>
              <a:rPr lang="en-US" dirty="0" err="1"/>
              <a:t>Fortnite</a:t>
            </a:r>
            <a:r>
              <a:rPr lang="en-US" dirty="0"/>
              <a:t>, Minecraft, League of Legends</a:t>
            </a:r>
            <a:endParaRPr lang="hu-HU" b="1" dirty="0"/>
          </a:p>
          <a:p>
            <a:pPr marL="0" indent="0">
              <a:buNone/>
            </a:pPr>
            <a:endParaRPr lang="hu-HU" b="1" dirty="0"/>
          </a:p>
          <a:p>
            <a:pPr marL="0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3174512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C869709-A10F-42E2-AD72-150494694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Fontos tulajdonságok: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D7B4344-8E3C-48DD-A263-5370F94205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184" y="1988910"/>
            <a:ext cx="11899456" cy="4195481"/>
          </a:xfrm>
        </p:spPr>
        <p:txBody>
          <a:bodyPr>
            <a:normAutofit fontScale="92500" lnSpcReduction="10000"/>
          </a:bodyPr>
          <a:lstStyle/>
          <a:p>
            <a:r>
              <a:rPr lang="hu-HU" b="1" dirty="0"/>
              <a:t>Használhatóság:</a:t>
            </a:r>
            <a:r>
              <a:rPr lang="hu-HU" dirty="0"/>
              <a:t> A szoftvereknek könnyen használhatóknak és érthetőnek kell lenniük a felhasználók számára.</a:t>
            </a:r>
          </a:p>
          <a:p>
            <a:r>
              <a:rPr lang="hu-HU" b="1" dirty="0"/>
              <a:t>Teljesítmény:</a:t>
            </a:r>
            <a:r>
              <a:rPr lang="hu-HU" dirty="0"/>
              <a:t> A szoftvereknek hatékonyan kell működniük, minimális késleltetéssel és erőforrás-felhasználással.</a:t>
            </a:r>
          </a:p>
          <a:p>
            <a:r>
              <a:rPr lang="hu-HU" b="1" dirty="0"/>
              <a:t>Megbízhatóság:</a:t>
            </a:r>
            <a:r>
              <a:rPr lang="hu-HU" dirty="0"/>
              <a:t> A szoftvereknek stabilnak és megbízhatónak kell lenniük, hogy ne okozzanak rendszerösszeomlást vagy adatvesztést.</a:t>
            </a:r>
          </a:p>
          <a:p>
            <a:r>
              <a:rPr lang="hu-HU" b="1" dirty="0"/>
              <a:t>Skálázhatóság:</a:t>
            </a:r>
            <a:r>
              <a:rPr lang="hu-HU" dirty="0"/>
              <a:t> A szoftvereknek alkalmazkodniuk kell a különböző méretű rendszerekhez és felhasználói igényekhez.</a:t>
            </a:r>
          </a:p>
          <a:p>
            <a:r>
              <a:rPr lang="hu-HU" b="1" dirty="0"/>
              <a:t>Biztonság:</a:t>
            </a:r>
            <a:r>
              <a:rPr lang="hu-HU" dirty="0"/>
              <a:t> A szoftvereknek megfelelő biztonsági intézkedéseket kell tartalmazniuk, hogy megvédjék az adatokat és a rendszert a károkozástól és illetéktelen hozzáférésektől.</a:t>
            </a:r>
          </a:p>
          <a:p>
            <a:r>
              <a:rPr lang="hu-HU" b="1" dirty="0"/>
              <a:t>Frissíthetőség:</a:t>
            </a:r>
            <a:r>
              <a:rPr lang="hu-HU" dirty="0"/>
              <a:t> A szoftvereknek könnyen frissíthetőnek és karbantarthatónak kell lenniük az új funkciók és biztonsági javítások bevezetése érdekében.</a:t>
            </a:r>
            <a:br>
              <a:rPr lang="hu-HU" dirty="0"/>
            </a:b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3696134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3AF5DD2-E391-4718-945A-63469E137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247" y="416142"/>
            <a:ext cx="9404723" cy="1400530"/>
          </a:xfrm>
        </p:spPr>
        <p:txBody>
          <a:bodyPr/>
          <a:lstStyle/>
          <a:p>
            <a:pPr algn="ctr"/>
            <a:r>
              <a:rPr lang="pt-BR" b="1" dirty="0"/>
              <a:t>Mi az operációs rendszer fogalma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93B289D-8B58-4A06-8568-FE73984E3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476462"/>
            <a:ext cx="11823192" cy="5262666"/>
          </a:xfrm>
        </p:spPr>
        <p:txBody>
          <a:bodyPr/>
          <a:lstStyle/>
          <a:p>
            <a:r>
              <a:rPr lang="hu-HU" dirty="0"/>
              <a:t>Az operációs rendszer (OS) egy szoftver, amely irányítja és kezeli a számítógép hardvereszközeit, valamint lehetővé teszi az alkalmazások futtatását. Az operációs rendszer egyfajta közvetítő szerepet tölt be a hardver és a felhasználók között, biztosítva a számítógép működését és az alkalmazások számára a megfelelő környezetet.</a:t>
            </a:r>
          </a:p>
          <a:p>
            <a:pPr marL="0" indent="0">
              <a:buNone/>
            </a:pPr>
            <a:r>
              <a:rPr lang="hu-HU" dirty="0"/>
              <a:t>Pár tulajdonsága: </a:t>
            </a:r>
          </a:p>
          <a:p>
            <a:pPr marL="0" indent="0">
              <a:buNone/>
            </a:pPr>
            <a:r>
              <a:rPr lang="hu-HU" dirty="0"/>
              <a:t> -Az operációs rendszer felügyeli a hardvereszközöket, kezeli a memóriát, és irányítja a perifériákat (pl. nyomtatók, billentyűzetek).</a:t>
            </a:r>
          </a:p>
          <a:p>
            <a:pPr marL="0" indent="0">
              <a:buNone/>
            </a:pPr>
            <a:r>
              <a:rPr lang="hu-HU" dirty="0"/>
              <a:t>-Az operációs rendszer felelős a fájlok tárolásáért, szervezéséért és hozzáférhetőségéért. Ez magában foglalja a fájlok létrehozását, törlését, másolását és mozgatását.</a:t>
            </a:r>
          </a:p>
          <a:p>
            <a:pPr marL="0" indent="0">
              <a:buNone/>
            </a:pPr>
            <a:r>
              <a:rPr lang="hu-HU" dirty="0"/>
              <a:t>-Az operációs rendszer döntéseket hoz a futó folyamatok ütemezésével kapcsolatban, hogy hatékonyan használja a rendelkezésre álló erőforrásokat.</a:t>
            </a:r>
          </a:p>
          <a:p>
            <a:pPr marL="0" indent="0">
              <a:buNone/>
            </a:pPr>
            <a:r>
              <a:rPr lang="hu-HU" dirty="0"/>
              <a:t>-Az operációs rendszer felel a memóriaterületek kezeléséért, beleértve a virtuális memóriát is.</a:t>
            </a:r>
          </a:p>
          <a:p>
            <a:pPr marL="0" indent="0">
              <a:buNone/>
            </a:pPr>
            <a:r>
              <a:rPr lang="hu-HU" dirty="0"/>
              <a:t>- Az operációs rendszer biztosít egy felhasználói interfészt, amely lehet karakteres vagy grafikus, és lehetővé teszi a felhasználók számára az interakciót a számítógéppel.</a:t>
            </a:r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2164491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doboz 1">
            <a:extLst>
              <a:ext uri="{FF2B5EF4-FFF2-40B4-BE49-F238E27FC236}">
                <a16:creationId xmlns:a16="http://schemas.microsoft.com/office/drawing/2014/main" id="{D9CE1811-EED5-40C8-A600-733ABD5E7BF5}"/>
              </a:ext>
            </a:extLst>
          </p:cNvPr>
          <p:cNvSpPr txBox="1"/>
          <p:nvPr/>
        </p:nvSpPr>
        <p:spPr>
          <a:xfrm>
            <a:off x="562062" y="1115736"/>
            <a:ext cx="115432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7200" dirty="0"/>
              <a:t>Köszönöm a figyelmet!!!</a:t>
            </a:r>
          </a:p>
        </p:txBody>
      </p:sp>
      <p:pic>
        <p:nvPicPr>
          <p:cNvPr id="4" name="Ábra 3" descr="Vigyorgó arc kitöltés nélkül">
            <a:extLst>
              <a:ext uri="{FF2B5EF4-FFF2-40B4-BE49-F238E27FC236}">
                <a16:creationId xmlns:a16="http://schemas.microsoft.com/office/drawing/2014/main" id="{FDFFFE50-727C-4A03-97A1-3E077884B2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97229" y="3282192"/>
            <a:ext cx="3043806" cy="2665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1526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1114</TotalTime>
  <Words>572</Words>
  <Application>Microsoft Office PowerPoint</Application>
  <PresentationFormat>Szélesvásznú</PresentationFormat>
  <Paragraphs>40</Paragraphs>
  <Slides>8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8</vt:i4>
      </vt:variant>
    </vt:vector>
  </HeadingPairs>
  <TitlesOfParts>
    <vt:vector size="13" baseType="lpstr">
      <vt:lpstr>Arial</vt:lpstr>
      <vt:lpstr>Arial Black</vt:lpstr>
      <vt:lpstr>Century Gothic</vt:lpstr>
      <vt:lpstr>Wingdings 3</vt:lpstr>
      <vt:lpstr>Ion</vt:lpstr>
      <vt:lpstr>Számítógépes szoftverek</vt:lpstr>
      <vt:lpstr>A számítógépes szoftverek olyan programok és alkalmazások, amelyeket számítógépek és más digitális eszközök használnak az adatok feldolgozására, műveletek végrehajtására és felhasználói funkciók biztosítására. A szoftverek olyan utasításokból és adatokból állnak, amelyek meghatározzák, hogyan működik a számítógép vagy egyéb eszköz.</vt:lpstr>
      <vt:lpstr>Rendszerszoftver</vt:lpstr>
      <vt:lpstr>Alkalmazások</vt:lpstr>
      <vt:lpstr>Melyek a szoftverek fajtái és legfontosabb tulajdonságai?</vt:lpstr>
      <vt:lpstr>Fontos tulajdonságok:</vt:lpstr>
      <vt:lpstr>Mi az operációs rendszer fogalma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Számítógépes szoftverek</dc:title>
  <dc:creator>Haska Lehel</dc:creator>
  <cp:lastModifiedBy>Haska Lehel</cp:lastModifiedBy>
  <cp:revision>6</cp:revision>
  <dcterms:created xsi:type="dcterms:W3CDTF">2023-11-07T14:13:43Z</dcterms:created>
  <dcterms:modified xsi:type="dcterms:W3CDTF">2023-11-14T08:56:11Z</dcterms:modified>
</cp:coreProperties>
</file>