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Introduce topic and team members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e35d1b8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e35d1b8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497741a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497741a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Companies maximize positive business impacts by creating value and utility using the marketing mix</a:t>
            </a:r>
            <a:endParaRPr sz="1400">
              <a:solidFill>
                <a:schemeClr val="dk1"/>
              </a:solidFill>
              <a:latin typeface="Merriweather"/>
              <a:ea typeface="Merriweather"/>
              <a:cs typeface="Merriweather"/>
              <a:sym typeface="Merriweather"/>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Marketing mix </a:t>
            </a:r>
            <a:endParaRPr sz="1400">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Product</a:t>
            </a:r>
            <a:endParaRPr sz="1400">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Promotion</a:t>
            </a:r>
            <a:endParaRPr sz="1400">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Placement (distribution)</a:t>
            </a:r>
            <a:endParaRPr sz="1400">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Price. </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GB" sz="1400">
                <a:solidFill>
                  <a:schemeClr val="dk1"/>
                </a:solidFill>
                <a:latin typeface="Merriweather"/>
                <a:ea typeface="Merriweather"/>
                <a:cs typeface="Merriweather"/>
                <a:sym typeface="Merriweather"/>
              </a:rPr>
              <a:t>Aka “the 4 Ps of marketing.” Designed to satisfy customers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497741a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497741a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Merriweather"/>
                <a:ea typeface="Merriweather"/>
                <a:cs typeface="Merriweather"/>
                <a:sym typeface="Merriweather"/>
              </a:rPr>
              <a:t>Companies have a few important things to keep in mind when creating and selling a product such as design, features, brand name, packaging, warranties, ect. Basically anything with direct correlation to the product is included in the product element of the marketing mix. Products are affected by changing societies and are created with the main intent to cater to the consumers of the product.  Both are the same products but most people look at the top image first because it is more appealing and intriguing to potential buyers of the product. The bland and not very aesthetically pleasing products on the bottom will often get passed over without a second thought because people are not as intrigued by these products in relation to other products with better branding, logos and colourways.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497741a1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497741a1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where and how you will sell your product. This is a crucial </a:t>
            </a:r>
            <a:r>
              <a:rPr lang="en-GB"/>
              <a:t>element</a:t>
            </a:r>
            <a:r>
              <a:rPr lang="en-GB"/>
              <a:t> of the process and must be </a:t>
            </a:r>
            <a:r>
              <a:rPr lang="en-GB"/>
              <a:t>executed in a proper manner. Will you sell your product online only? Or will you sell it in person at stores? Or will you combine both of these methods? These decisions will be based on consumer preference as well as the current situation. For example, many companies would have had to try and shift to online retailing during COVID as stores were closed. It also depends on whether consumers are more likely to go to the store or want the convenience of ordering online. After deciding this, the business must work out the logistics element. If you are in store, how will the product be transported to ensure enough stock is always available. If it is online, how will you transport your products? Will you give a contract to a third party or do it yourself? What is cheaper? All these elements must be taken into account when looking at the place element of the marketing mix, and will be crucial in determining the success of your product because if you cannot supply efficiently, customers may go to a competitor and this will have negative impacts upon your business.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e3d3626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e3d3626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Setting the price that the customers will have to pay</a:t>
            </a:r>
            <a:endParaRPr sz="1400">
              <a:solidFill>
                <a:schemeClr val="dk1"/>
              </a:solidFill>
              <a:latin typeface="Merriweather"/>
              <a:ea typeface="Merriweather"/>
              <a:cs typeface="Merriweather"/>
              <a:sym typeface="Merriweather"/>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Different pricing strategies to achieve goals - different for each company and for each stage of business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e3d3626e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e3d3626e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have the product, you have the place and you have the price. Now how will your customers know all this? This is where the promotion aspect comes into effect. You must effectively promote your product if you want your product to be successful. There are several different methods of doing this and the one which you will choose depends on your target market as well as your marketing budget. Will you use billboards on busy highways, or will you be using social media ads? What is the costs for this? Is this </a:t>
            </a:r>
            <a:r>
              <a:rPr lang="en-GB"/>
              <a:t>approach appropriate based on your intended market? Extensive r</a:t>
            </a:r>
            <a:r>
              <a:rPr lang="en-GB"/>
              <a:t>esearch must be done on all this and more, before releasing an ad campaign, otherwise you may end up </a:t>
            </a:r>
            <a:r>
              <a:rPr lang="en-GB"/>
              <a:t>spending lots of money on an advertisement which reaches very few of your consumers. You must also be unique from your competitors to stand out from the rest. Promotion is an aspect that cannot be ignored by a business and must be carried out correctly to bring positive results.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e3d3626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e3d3626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Companies focus on the marketing mix with the customers in mind </a:t>
            </a:r>
            <a:endParaRPr sz="1400">
              <a:solidFill>
                <a:schemeClr val="dk1"/>
              </a:solidFill>
              <a:latin typeface="Merriweather"/>
              <a:ea typeface="Merriweather"/>
              <a:cs typeface="Merriweather"/>
              <a:sym typeface="Merriweather"/>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GB" sz="1400">
                <a:solidFill>
                  <a:schemeClr val="dk1"/>
                </a:solidFill>
                <a:latin typeface="Merriweather"/>
                <a:ea typeface="Merriweather"/>
                <a:cs typeface="Merriweather"/>
                <a:sym typeface="Merriweather"/>
              </a:rPr>
              <a:t>The customers have the following values satisfied:</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GB" sz="1400">
                <a:solidFill>
                  <a:schemeClr val="dk1"/>
                </a:solidFill>
                <a:latin typeface="Merriweather"/>
                <a:ea typeface="Merriweather"/>
                <a:cs typeface="Merriweather"/>
                <a:sym typeface="Merriweather"/>
              </a:rPr>
              <a:t>			Safe, useful, inclusive product </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GB" sz="1400">
                <a:solidFill>
                  <a:schemeClr val="dk1"/>
                </a:solidFill>
                <a:latin typeface="Merriweather"/>
                <a:ea typeface="Merriweather"/>
                <a:cs typeface="Merriweather"/>
                <a:sym typeface="Merriweather"/>
              </a:rPr>
              <a:t>			Fair price</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GB" sz="1400">
                <a:solidFill>
                  <a:schemeClr val="dk1"/>
                </a:solidFill>
                <a:latin typeface="Merriweather"/>
                <a:ea typeface="Merriweather"/>
                <a:cs typeface="Merriweather"/>
                <a:sym typeface="Merriweather"/>
              </a:rPr>
              <a:t>			Right place </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GB" sz="1400">
                <a:solidFill>
                  <a:schemeClr val="dk1"/>
                </a:solidFill>
                <a:latin typeface="Merriweather"/>
                <a:ea typeface="Merriweather"/>
                <a:cs typeface="Merriweather"/>
                <a:sym typeface="Merriweather"/>
              </a:rPr>
              <a:t>			Right time</a:t>
            </a:r>
            <a:endParaRPr sz="14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GB" sz="1400">
                <a:solidFill>
                  <a:schemeClr val="dk1"/>
                </a:solidFill>
                <a:latin typeface="Merriweather"/>
                <a:ea typeface="Merriweather"/>
                <a:cs typeface="Merriweather"/>
                <a:sym typeface="Merriweather"/>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497741a1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497741a1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e35d1b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e35d1b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4110"/>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18725"/>
          <a:stretch/>
        </p:blipFill>
        <p:spPr>
          <a:xfrm rot="10800000">
            <a:off x="0" y="0"/>
            <a:ext cx="9143999" cy="5143499"/>
          </a:xfrm>
          <a:prstGeom prst="rect">
            <a:avLst/>
          </a:prstGeom>
          <a:noFill/>
          <a:ln>
            <a:noFill/>
          </a:ln>
        </p:spPr>
      </p:pic>
      <p:sp>
        <p:nvSpPr>
          <p:cNvPr id="55" name="Google Shape;55;p13"/>
          <p:cNvSpPr txBox="1"/>
          <p:nvPr/>
        </p:nvSpPr>
        <p:spPr>
          <a:xfrm>
            <a:off x="320675" y="1196850"/>
            <a:ext cx="4603800" cy="17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Merriweather"/>
                <a:ea typeface="Merriweather"/>
                <a:cs typeface="Merriweather"/>
                <a:sym typeface="Merriweather"/>
              </a:rPr>
              <a:t>The Breakfast Club - </a:t>
            </a:r>
            <a:r>
              <a:rPr lang="en-GB" sz="2000">
                <a:latin typeface="Merriweather"/>
                <a:ea typeface="Merriweather"/>
                <a:cs typeface="Merriweather"/>
                <a:sym typeface="Merriweather"/>
              </a:rPr>
              <a:t>Group 03 </a:t>
            </a:r>
            <a:endParaRPr sz="2000">
              <a:latin typeface="Merriweather"/>
              <a:ea typeface="Merriweather"/>
              <a:cs typeface="Merriweather"/>
              <a:sym typeface="Merriweather"/>
            </a:endParaRPr>
          </a:p>
          <a:p>
            <a:pPr indent="0" lvl="0" marL="0" rtl="0" algn="l">
              <a:spcBef>
                <a:spcPts val="0"/>
              </a:spcBef>
              <a:spcAft>
                <a:spcPts val="0"/>
              </a:spcAft>
              <a:buNone/>
            </a:pPr>
            <a:r>
              <a:t/>
            </a:r>
            <a:endParaRPr sz="20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GB" sz="1600">
                <a:solidFill>
                  <a:schemeClr val="dk1"/>
                </a:solidFill>
                <a:latin typeface="Merriweather"/>
                <a:ea typeface="Merriweather"/>
                <a:cs typeface="Merriweather"/>
                <a:sym typeface="Merriweather"/>
              </a:rPr>
              <a:t>Yasuhiro Arai	           </a:t>
            </a:r>
            <a:r>
              <a:rPr lang="en-GB" sz="1600">
                <a:solidFill>
                  <a:schemeClr val="dk1"/>
                </a:solidFill>
                <a:latin typeface="Merriweather"/>
                <a:ea typeface="Merriweather"/>
                <a:cs typeface="Merriweather"/>
                <a:sym typeface="Merriweather"/>
              </a:rPr>
              <a:t>Brin Harper</a:t>
            </a:r>
            <a:endParaRPr sz="16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GB" sz="1600">
                <a:solidFill>
                  <a:schemeClr val="dk1"/>
                </a:solidFill>
                <a:latin typeface="Merriweather"/>
                <a:ea typeface="Merriweather"/>
                <a:cs typeface="Merriweather"/>
                <a:sym typeface="Merriweather"/>
              </a:rPr>
              <a:t>Katya Bondareva	 </a:t>
            </a:r>
            <a:r>
              <a:rPr lang="en-GB" sz="1600">
                <a:solidFill>
                  <a:schemeClr val="dk1"/>
                </a:solidFill>
                <a:latin typeface="Merriweather"/>
                <a:ea typeface="Merriweather"/>
                <a:cs typeface="Merriweather"/>
                <a:sym typeface="Merriweather"/>
              </a:rPr>
              <a:t>Harry Kaushal</a:t>
            </a:r>
            <a:endParaRPr sz="16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GB" sz="1600">
                <a:solidFill>
                  <a:schemeClr val="dk1"/>
                </a:solidFill>
                <a:latin typeface="Merriweather"/>
                <a:ea typeface="Merriweather"/>
                <a:cs typeface="Merriweather"/>
                <a:sym typeface="Merriweather"/>
              </a:rPr>
              <a:t>Rajvir Grewal	           </a:t>
            </a:r>
            <a:r>
              <a:rPr lang="en-GB" sz="1600">
                <a:solidFill>
                  <a:schemeClr val="dk1"/>
                </a:solidFill>
                <a:latin typeface="Merriweather"/>
                <a:ea typeface="Merriweather"/>
                <a:cs typeface="Merriweather"/>
                <a:sym typeface="Merriweather"/>
              </a:rPr>
              <a:t>Riley Layton</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56" name="Google Shape;56;p13"/>
          <p:cNvSpPr txBox="1"/>
          <p:nvPr/>
        </p:nvSpPr>
        <p:spPr>
          <a:xfrm>
            <a:off x="320675" y="456750"/>
            <a:ext cx="7048500" cy="6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Merriweather"/>
                <a:ea typeface="Merriweather"/>
                <a:cs typeface="Merriweather"/>
                <a:sym typeface="Merriweather"/>
              </a:rPr>
              <a:t>Maximizing Positive Business Impacts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138" name="Shape 138"/>
        <p:cNvGrpSpPr/>
        <p:nvPr/>
      </p:nvGrpSpPr>
      <p:grpSpPr>
        <a:xfrm>
          <a:off x="0" y="0"/>
          <a:ext cx="0" cy="0"/>
          <a:chOff x="0" y="0"/>
          <a:chExt cx="0" cy="0"/>
        </a:xfrm>
      </p:grpSpPr>
      <p:sp>
        <p:nvSpPr>
          <p:cNvPr id="139" name="Google Shape;139;p22"/>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2"/>
          <p:cNvSpPr txBox="1"/>
          <p:nvPr/>
        </p:nvSpPr>
        <p:spPr>
          <a:xfrm>
            <a:off x="1086100" y="708649"/>
            <a:ext cx="6771900" cy="11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Question #3</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If Jimmy decides to develop a </a:t>
            </a:r>
            <a:r>
              <a:rPr lang="en-GB">
                <a:latin typeface="Merriweather"/>
                <a:ea typeface="Merriweather"/>
                <a:cs typeface="Merriweather"/>
                <a:sym typeface="Merriweather"/>
              </a:rPr>
              <a:t>new </a:t>
            </a:r>
            <a:r>
              <a:rPr lang="en-GB">
                <a:latin typeface="Merriweather"/>
                <a:ea typeface="Merriweather"/>
                <a:cs typeface="Merriweather"/>
                <a:sym typeface="Merriweather"/>
              </a:rPr>
              <a:t>pesticide and sell it in a saturated market such as Canada, what would be important to keep in mind when </a:t>
            </a:r>
            <a:r>
              <a:rPr lang="en-GB">
                <a:latin typeface="Merriweather"/>
                <a:ea typeface="Merriweather"/>
                <a:cs typeface="Merriweather"/>
                <a:sym typeface="Merriweather"/>
              </a:rPr>
              <a:t>introducing</a:t>
            </a:r>
            <a:r>
              <a:rPr lang="en-GB">
                <a:latin typeface="Merriweather"/>
                <a:ea typeface="Merriweather"/>
                <a:cs typeface="Merriweather"/>
                <a:sym typeface="Merriweather"/>
              </a:rPr>
              <a:t> his product to consumers?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41" name="Google Shape;141;p22"/>
          <p:cNvSpPr txBox="1"/>
          <p:nvPr/>
        </p:nvSpPr>
        <p:spPr>
          <a:xfrm flipH="1">
            <a:off x="1414650" y="2048394"/>
            <a:ext cx="6314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 </a:t>
            </a:r>
            <a:r>
              <a:rPr lang="en-GB"/>
              <a:t>Place</a:t>
            </a:r>
            <a:endParaRPr/>
          </a:p>
          <a:p>
            <a:pPr indent="0" lvl="0" marL="0" rtl="0" algn="l">
              <a:spcBef>
                <a:spcPts val="0"/>
              </a:spcBef>
              <a:spcAft>
                <a:spcPts val="0"/>
              </a:spcAft>
              <a:buNone/>
            </a:pPr>
            <a:r>
              <a:rPr lang="en-GB"/>
              <a:t>b) Product</a:t>
            </a:r>
            <a:endParaRPr/>
          </a:p>
          <a:p>
            <a:pPr indent="0" lvl="0" marL="0" rtl="0" algn="l">
              <a:spcBef>
                <a:spcPts val="0"/>
              </a:spcBef>
              <a:spcAft>
                <a:spcPts val="0"/>
              </a:spcAft>
              <a:buNone/>
            </a:pPr>
            <a:r>
              <a:rPr lang="en-GB"/>
              <a:t>c) Promotion</a:t>
            </a:r>
            <a:endParaRPr/>
          </a:p>
          <a:p>
            <a:pPr indent="0" lvl="0" marL="0" rtl="0" algn="l">
              <a:spcBef>
                <a:spcPts val="0"/>
              </a:spcBef>
              <a:spcAft>
                <a:spcPts val="0"/>
              </a:spcAft>
              <a:buNone/>
            </a:pPr>
            <a:r>
              <a:rPr lang="en-GB"/>
              <a:t>d) Price</a:t>
            </a:r>
            <a:endParaRPr/>
          </a:p>
          <a:p>
            <a:pPr indent="0" lvl="0" marL="0" rtl="0" algn="l">
              <a:spcBef>
                <a:spcPts val="0"/>
              </a:spcBef>
              <a:spcAft>
                <a:spcPts val="0"/>
              </a:spcAft>
              <a:buNone/>
            </a:pPr>
            <a:r>
              <a:rPr lang="en-GB"/>
              <a:t>e) All of the above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60" name="Shape 60"/>
        <p:cNvGrpSpPr/>
        <p:nvPr/>
      </p:nvGrpSpPr>
      <p:grpSpPr>
        <a:xfrm>
          <a:off x="0" y="0"/>
          <a:ext cx="0" cy="0"/>
          <a:chOff x="0" y="0"/>
          <a:chExt cx="0" cy="0"/>
        </a:xfrm>
      </p:grpSpPr>
      <p:sp>
        <p:nvSpPr>
          <p:cNvPr id="61" name="Google Shape;61;p14"/>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1020325" y="201725"/>
            <a:ext cx="7059900" cy="19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Merriweather"/>
                <a:ea typeface="Merriweather"/>
                <a:cs typeface="Merriweather"/>
                <a:sym typeface="Merriweather"/>
              </a:rPr>
              <a:t>The Marketing Mix</a:t>
            </a:r>
            <a:endParaRPr b="1"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Companies maximize positive business impacts by creating value and utility using the marketing mix</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Marketing mix </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GB">
                <a:latin typeface="Merriweather"/>
                <a:ea typeface="Merriweather"/>
                <a:cs typeface="Merriweather"/>
                <a:sym typeface="Merriweather"/>
              </a:rPr>
              <a:t>Product</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GB">
                <a:latin typeface="Merriweather"/>
                <a:ea typeface="Merriweather"/>
                <a:cs typeface="Merriweather"/>
                <a:sym typeface="Merriweather"/>
              </a:rPr>
              <a:t>Promotion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GB">
                <a:latin typeface="Merriweather"/>
                <a:ea typeface="Merriweather"/>
                <a:cs typeface="Merriweather"/>
                <a:sym typeface="Merriweather"/>
              </a:rPr>
              <a:t>Placement (distribution)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GB">
                <a:latin typeface="Merriweather"/>
                <a:ea typeface="Merriweather"/>
                <a:cs typeface="Merriweather"/>
                <a:sym typeface="Merriweather"/>
              </a:rPr>
              <a:t>Price</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Aka “the 4 Ps of marketing”</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Designed to satisfy customers</a:t>
            </a:r>
            <a:endParaRPr>
              <a:latin typeface="Merriweather"/>
              <a:ea typeface="Merriweather"/>
              <a:cs typeface="Merriweather"/>
              <a:sym typeface="Merriweather"/>
            </a:endParaRPr>
          </a:p>
        </p:txBody>
      </p:sp>
      <p:pic>
        <p:nvPicPr>
          <p:cNvPr id="63" name="Google Shape;63;p14"/>
          <p:cNvPicPr preferRelativeResize="0"/>
          <p:nvPr/>
        </p:nvPicPr>
        <p:blipFill rotWithShape="1">
          <a:blip r:embed="rId3">
            <a:alphaModFix/>
          </a:blip>
          <a:srcRect b="14140" l="32617" r="25852" t="14553"/>
          <a:stretch/>
        </p:blipFill>
        <p:spPr>
          <a:xfrm>
            <a:off x="4985575" y="1242125"/>
            <a:ext cx="2272800" cy="22503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67" name="Shape 67"/>
        <p:cNvGrpSpPr/>
        <p:nvPr/>
      </p:nvGrpSpPr>
      <p:grpSpPr>
        <a:xfrm>
          <a:off x="0" y="0"/>
          <a:ext cx="0" cy="0"/>
          <a:chOff x="0" y="0"/>
          <a:chExt cx="0" cy="0"/>
        </a:xfrm>
      </p:grpSpPr>
      <p:sp>
        <p:nvSpPr>
          <p:cNvPr id="68" name="Google Shape;68;p15"/>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5"/>
          <p:cNvSpPr txBox="1"/>
          <p:nvPr/>
        </p:nvSpPr>
        <p:spPr>
          <a:xfrm>
            <a:off x="1071525" y="223300"/>
            <a:ext cx="15366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Merriweather"/>
                <a:ea typeface="Merriweather"/>
                <a:cs typeface="Merriweather"/>
                <a:sym typeface="Merriweather"/>
              </a:rPr>
              <a:t>Product</a:t>
            </a:r>
            <a:endParaRPr b="1" sz="1500">
              <a:solidFill>
                <a:schemeClr val="lt1"/>
              </a:solidFill>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70" name="Google Shape;70;p15"/>
          <p:cNvSpPr txBox="1"/>
          <p:nvPr/>
        </p:nvSpPr>
        <p:spPr>
          <a:xfrm>
            <a:off x="894600" y="773075"/>
            <a:ext cx="3956400" cy="30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Merriweather"/>
                <a:ea typeface="Merriweather"/>
                <a:cs typeface="Merriweather"/>
                <a:sym typeface="Merriweather"/>
              </a:rPr>
              <a:t>Companies have a few important things to keep in mind when creating and selling a product such as</a:t>
            </a:r>
            <a:r>
              <a:rPr lang="en-GB" sz="1600">
                <a:latin typeface="Merriweather"/>
                <a:ea typeface="Merriweather"/>
                <a:cs typeface="Merriweather"/>
                <a:sym typeface="Merriweather"/>
              </a:rPr>
              <a:t> design, features, brand name, packaging, warranties, ect. Basically anything with direct </a:t>
            </a:r>
            <a:r>
              <a:rPr lang="en-GB" sz="1600">
                <a:latin typeface="Merriweather"/>
                <a:ea typeface="Merriweather"/>
                <a:cs typeface="Merriweather"/>
                <a:sym typeface="Merriweather"/>
              </a:rPr>
              <a:t>correlation</a:t>
            </a:r>
            <a:r>
              <a:rPr lang="en-GB" sz="1600">
                <a:latin typeface="Merriweather"/>
                <a:ea typeface="Merriweather"/>
                <a:cs typeface="Merriweather"/>
                <a:sym typeface="Merriweather"/>
              </a:rPr>
              <a:t> to a product is included in the product aspect of the marketing mix. Products are affected by </a:t>
            </a:r>
            <a:r>
              <a:rPr lang="en-GB" sz="1600">
                <a:latin typeface="Merriweather"/>
                <a:ea typeface="Merriweather"/>
                <a:cs typeface="Merriweather"/>
                <a:sym typeface="Merriweather"/>
              </a:rPr>
              <a:t>changing</a:t>
            </a:r>
            <a:r>
              <a:rPr lang="en-GB" sz="1600">
                <a:latin typeface="Merriweather"/>
                <a:ea typeface="Merriweather"/>
                <a:cs typeface="Merriweather"/>
                <a:sym typeface="Merriweather"/>
              </a:rPr>
              <a:t> societies and are created with the main intent to cater to the consumers of the product. </a:t>
            </a:r>
            <a:endParaRPr sz="1600">
              <a:latin typeface="Merriweather"/>
              <a:ea typeface="Merriweather"/>
              <a:cs typeface="Merriweather"/>
              <a:sym typeface="Merriweather"/>
            </a:endParaRPr>
          </a:p>
        </p:txBody>
      </p:sp>
      <p:pic>
        <p:nvPicPr>
          <p:cNvPr id="71" name="Google Shape;71;p15"/>
          <p:cNvPicPr preferRelativeResize="0"/>
          <p:nvPr/>
        </p:nvPicPr>
        <p:blipFill>
          <a:blip r:embed="rId3">
            <a:alphaModFix/>
          </a:blip>
          <a:stretch>
            <a:fillRect/>
          </a:stretch>
        </p:blipFill>
        <p:spPr>
          <a:xfrm>
            <a:off x="4924725" y="2571750"/>
            <a:ext cx="4219275" cy="2571750"/>
          </a:xfrm>
          <a:prstGeom prst="rect">
            <a:avLst/>
          </a:prstGeom>
          <a:noFill/>
          <a:ln>
            <a:noFill/>
          </a:ln>
        </p:spPr>
      </p:pic>
      <p:pic>
        <p:nvPicPr>
          <p:cNvPr id="72" name="Google Shape;72;p15"/>
          <p:cNvPicPr preferRelativeResize="0"/>
          <p:nvPr/>
        </p:nvPicPr>
        <p:blipFill>
          <a:blip r:embed="rId4">
            <a:alphaModFix/>
          </a:blip>
          <a:stretch>
            <a:fillRect/>
          </a:stretch>
        </p:blipFill>
        <p:spPr>
          <a:xfrm>
            <a:off x="4924725" y="0"/>
            <a:ext cx="4219277" cy="2571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76" name="Shape 76"/>
        <p:cNvGrpSpPr/>
        <p:nvPr/>
      </p:nvGrpSpPr>
      <p:grpSpPr>
        <a:xfrm>
          <a:off x="0" y="0"/>
          <a:ext cx="0" cy="0"/>
          <a:chOff x="0" y="0"/>
          <a:chExt cx="0" cy="0"/>
        </a:xfrm>
      </p:grpSpPr>
      <p:sp>
        <p:nvSpPr>
          <p:cNvPr id="77" name="Google Shape;77;p16"/>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txBox="1"/>
          <p:nvPr/>
        </p:nvSpPr>
        <p:spPr>
          <a:xfrm>
            <a:off x="1151125" y="228400"/>
            <a:ext cx="69342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Merriweather"/>
                <a:ea typeface="Merriweather"/>
                <a:cs typeface="Merriweather"/>
                <a:sym typeface="Merriweather"/>
              </a:rPr>
              <a:t>Place</a:t>
            </a:r>
            <a:endParaRPr b="1"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79" name="Google Shape;79;p16"/>
          <p:cNvSpPr txBox="1"/>
          <p:nvPr/>
        </p:nvSpPr>
        <p:spPr>
          <a:xfrm>
            <a:off x="1178525" y="666925"/>
            <a:ext cx="6906900" cy="11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This is where and how the product will be sold.</a:t>
            </a:r>
            <a:endParaRPr>
              <a:latin typeface="Merriweather"/>
              <a:ea typeface="Merriweather"/>
              <a:cs typeface="Merriweather"/>
              <a:sym typeface="Merriweather"/>
            </a:endParaRPr>
          </a:p>
        </p:txBody>
      </p:sp>
      <p:sp>
        <p:nvSpPr>
          <p:cNvPr id="80" name="Google Shape;80;p16"/>
          <p:cNvSpPr txBox="1"/>
          <p:nvPr/>
        </p:nvSpPr>
        <p:spPr>
          <a:xfrm>
            <a:off x="1178525" y="1169400"/>
            <a:ext cx="37731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Online or in-store? Or both?</a:t>
            </a:r>
            <a:endParaRPr>
              <a:latin typeface="Merriweather"/>
              <a:ea typeface="Merriweather"/>
              <a:cs typeface="Merriweather"/>
              <a:sym typeface="Merriweather"/>
            </a:endParaRPr>
          </a:p>
        </p:txBody>
      </p:sp>
      <p:sp>
        <p:nvSpPr>
          <p:cNvPr id="81" name="Google Shape;81;p16"/>
          <p:cNvSpPr txBox="1"/>
          <p:nvPr/>
        </p:nvSpPr>
        <p:spPr>
          <a:xfrm>
            <a:off x="1215075" y="1744925"/>
            <a:ext cx="65778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What is the consumer </a:t>
            </a:r>
            <a:r>
              <a:rPr lang="en-GB">
                <a:latin typeface="Merriweather"/>
                <a:ea typeface="Merriweather"/>
                <a:cs typeface="Merriweather"/>
                <a:sym typeface="Merriweather"/>
              </a:rPr>
              <a:t>preference and what is the current situation indicating?</a:t>
            </a:r>
            <a:endParaRPr>
              <a:latin typeface="Merriweather"/>
              <a:ea typeface="Merriweather"/>
              <a:cs typeface="Merriweather"/>
              <a:sym typeface="Merriweather"/>
            </a:endParaRPr>
          </a:p>
        </p:txBody>
      </p:sp>
      <p:sp>
        <p:nvSpPr>
          <p:cNvPr id="82" name="Google Shape;82;p16"/>
          <p:cNvSpPr txBox="1"/>
          <p:nvPr/>
        </p:nvSpPr>
        <p:spPr>
          <a:xfrm>
            <a:off x="1215075" y="2270250"/>
            <a:ext cx="63222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How will you plan your logistics? What are the attached costs and what is the cheapest and most efficient way?</a:t>
            </a:r>
            <a:endParaRPr>
              <a:latin typeface="Merriweather"/>
              <a:ea typeface="Merriweather"/>
              <a:cs typeface="Merriweather"/>
              <a:sym typeface="Merriweather"/>
            </a:endParaRPr>
          </a:p>
        </p:txBody>
      </p:sp>
      <p:sp>
        <p:nvSpPr>
          <p:cNvPr id="83" name="Google Shape;83;p16"/>
          <p:cNvSpPr txBox="1"/>
          <p:nvPr/>
        </p:nvSpPr>
        <p:spPr>
          <a:xfrm>
            <a:off x="1215075" y="2923375"/>
            <a:ext cx="62217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Is customer service good this way?</a:t>
            </a:r>
            <a:endParaRPr>
              <a:latin typeface="Merriweather"/>
              <a:ea typeface="Merriweather"/>
              <a:cs typeface="Merriweather"/>
              <a:sym typeface="Merriweather"/>
            </a:endParaRPr>
          </a:p>
        </p:txBody>
      </p:sp>
      <p:pic>
        <p:nvPicPr>
          <p:cNvPr id="84" name="Google Shape;84;p16"/>
          <p:cNvPicPr preferRelativeResize="0"/>
          <p:nvPr/>
        </p:nvPicPr>
        <p:blipFill>
          <a:blip r:embed="rId3">
            <a:alphaModFix/>
          </a:blip>
          <a:stretch>
            <a:fillRect/>
          </a:stretch>
        </p:blipFill>
        <p:spPr>
          <a:xfrm>
            <a:off x="5209675" y="2923375"/>
            <a:ext cx="3326249" cy="187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88" name="Shape 88"/>
        <p:cNvGrpSpPr/>
        <p:nvPr/>
      </p:nvGrpSpPr>
      <p:grpSpPr>
        <a:xfrm>
          <a:off x="0" y="0"/>
          <a:ext cx="0" cy="0"/>
          <a:chOff x="0" y="0"/>
          <a:chExt cx="0" cy="0"/>
        </a:xfrm>
      </p:grpSpPr>
      <p:sp>
        <p:nvSpPr>
          <p:cNvPr id="89" name="Google Shape;89;p17"/>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txBox="1"/>
          <p:nvPr/>
        </p:nvSpPr>
        <p:spPr>
          <a:xfrm>
            <a:off x="1061500" y="201725"/>
            <a:ext cx="7059900" cy="19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Merriweather"/>
                <a:ea typeface="Merriweather"/>
                <a:cs typeface="Merriweather"/>
                <a:sym typeface="Merriweather"/>
              </a:rPr>
              <a:t>Price</a:t>
            </a:r>
            <a:endParaRPr b="1"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Setting the price that the </a:t>
            </a:r>
            <a:r>
              <a:rPr lang="en-GB">
                <a:latin typeface="Merriweather"/>
                <a:ea typeface="Merriweather"/>
                <a:cs typeface="Merriweather"/>
                <a:sym typeface="Merriweather"/>
              </a:rPr>
              <a:t>customers</a:t>
            </a:r>
            <a:r>
              <a:rPr lang="en-GB">
                <a:latin typeface="Merriweather"/>
                <a:ea typeface="Merriweather"/>
                <a:cs typeface="Merriweather"/>
                <a:sym typeface="Merriweather"/>
              </a:rPr>
              <a:t> will have to pay</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Different pricing strategies to achieve goals - different for each company and for each stage of business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pic>
        <p:nvPicPr>
          <p:cNvPr id="91" name="Google Shape;91;p17"/>
          <p:cNvPicPr preferRelativeResize="0"/>
          <p:nvPr/>
        </p:nvPicPr>
        <p:blipFill>
          <a:blip r:embed="rId3">
            <a:alphaModFix/>
          </a:blip>
          <a:stretch>
            <a:fillRect/>
          </a:stretch>
        </p:blipFill>
        <p:spPr>
          <a:xfrm>
            <a:off x="2918375" y="1957100"/>
            <a:ext cx="3263799" cy="3263799"/>
          </a:xfrm>
          <a:prstGeom prst="rect">
            <a:avLst/>
          </a:prstGeom>
          <a:noFill/>
          <a:ln>
            <a:noFill/>
          </a:ln>
        </p:spPr>
      </p:pic>
      <p:sp>
        <p:nvSpPr>
          <p:cNvPr id="92" name="Google Shape;92;p17"/>
          <p:cNvSpPr/>
          <p:nvPr/>
        </p:nvSpPr>
        <p:spPr>
          <a:xfrm>
            <a:off x="1207975" y="1743675"/>
            <a:ext cx="2465100" cy="1152600"/>
          </a:xfrm>
          <a:prstGeom prst="wedgeRectCallout">
            <a:avLst>
              <a:gd fmla="val 38310" name="adj1"/>
              <a:gd fmla="val 74686" name="adj2"/>
            </a:avLst>
          </a:prstGeom>
          <a:solidFill>
            <a:srgbClr val="F1DCE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nvSpPr>
        <p:spPr>
          <a:xfrm>
            <a:off x="1224025" y="1700975"/>
            <a:ext cx="24330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Merriweather"/>
                <a:ea typeface="Merriweather"/>
                <a:cs typeface="Merriweather"/>
                <a:sym typeface="Merriweather"/>
              </a:rPr>
              <a:t>My company is a start up, so my primary main goal is to build a loyal customer base before I can gain profit. My strategy is to lower my price until my market share is greater, and then focus on profit next year</a:t>
            </a:r>
            <a:endParaRPr sz="1000">
              <a:latin typeface="Merriweather"/>
              <a:ea typeface="Merriweather"/>
              <a:cs typeface="Merriweather"/>
              <a:sym typeface="Merriweather"/>
            </a:endParaRPr>
          </a:p>
        </p:txBody>
      </p:sp>
      <p:sp>
        <p:nvSpPr>
          <p:cNvPr id="94" name="Google Shape;94;p17"/>
          <p:cNvSpPr/>
          <p:nvPr/>
        </p:nvSpPr>
        <p:spPr>
          <a:xfrm>
            <a:off x="4430675" y="1700975"/>
            <a:ext cx="2977200" cy="981900"/>
          </a:xfrm>
          <a:prstGeom prst="wedgeRectCallout">
            <a:avLst>
              <a:gd fmla="val -30645" name="adj1"/>
              <a:gd fmla="val 74982" name="adj2"/>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7"/>
          <p:cNvSpPr txBox="1"/>
          <p:nvPr/>
        </p:nvSpPr>
        <p:spPr>
          <a:xfrm>
            <a:off x="4430675" y="1700975"/>
            <a:ext cx="2977200" cy="11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Merriweather"/>
                <a:ea typeface="Merriweather"/>
                <a:cs typeface="Merriweather"/>
                <a:sym typeface="Merriweather"/>
              </a:rPr>
              <a:t>Our company is older and has a large market share. We suffered a large drop in profit over Covid-19, and in an attempt to fully recover we intend to increase our pricing in order to maximize our short-term profit. </a:t>
            </a:r>
            <a:endParaRPr sz="10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99" name="Shape 99"/>
        <p:cNvGrpSpPr/>
        <p:nvPr/>
      </p:nvGrpSpPr>
      <p:grpSpPr>
        <a:xfrm>
          <a:off x="0" y="0"/>
          <a:ext cx="0" cy="0"/>
          <a:chOff x="0" y="0"/>
          <a:chExt cx="0" cy="0"/>
        </a:xfrm>
      </p:grpSpPr>
      <p:sp>
        <p:nvSpPr>
          <p:cNvPr id="100" name="Google Shape;100;p18"/>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txBox="1"/>
          <p:nvPr/>
        </p:nvSpPr>
        <p:spPr>
          <a:xfrm>
            <a:off x="970800" y="213250"/>
            <a:ext cx="73461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Merriweather"/>
                <a:ea typeface="Merriweather"/>
                <a:cs typeface="Merriweather"/>
                <a:sym typeface="Merriweather"/>
              </a:rPr>
              <a:t>Promotion</a:t>
            </a:r>
            <a:endParaRPr b="1" sz="1500">
              <a:solidFill>
                <a:schemeClr val="lt1"/>
              </a:solidFill>
              <a:latin typeface="Merriweather"/>
              <a:ea typeface="Merriweather"/>
              <a:cs typeface="Merriweather"/>
              <a:sym typeface="Merriweather"/>
            </a:endParaRPr>
          </a:p>
        </p:txBody>
      </p:sp>
      <p:sp>
        <p:nvSpPr>
          <p:cNvPr id="102" name="Google Shape;102;p18"/>
          <p:cNvSpPr txBox="1"/>
          <p:nvPr/>
        </p:nvSpPr>
        <p:spPr>
          <a:xfrm>
            <a:off x="1195375" y="1245900"/>
            <a:ext cx="21465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erriweather"/>
                <a:ea typeface="Merriweather"/>
                <a:cs typeface="Merriweather"/>
                <a:sym typeface="Merriweather"/>
              </a:rPr>
              <a:t>PLACE </a:t>
            </a:r>
            <a:r>
              <a:rPr lang="en-GB" sz="1200">
                <a:solidFill>
                  <a:srgbClr val="4D5156"/>
                </a:solidFill>
                <a:highlight>
                  <a:srgbClr val="FFFFFF"/>
                </a:highlight>
                <a:latin typeface="Merriweather"/>
                <a:ea typeface="Merriweather"/>
                <a:cs typeface="Merriweather"/>
                <a:sym typeface="Merriweather"/>
              </a:rPr>
              <a:t>✅</a:t>
            </a:r>
            <a:endParaRPr>
              <a:latin typeface="Merriweather"/>
              <a:ea typeface="Merriweather"/>
              <a:cs typeface="Merriweather"/>
              <a:sym typeface="Merriweather"/>
            </a:endParaRPr>
          </a:p>
        </p:txBody>
      </p:sp>
      <p:sp>
        <p:nvSpPr>
          <p:cNvPr id="103" name="Google Shape;103;p18"/>
          <p:cNvSpPr txBox="1"/>
          <p:nvPr/>
        </p:nvSpPr>
        <p:spPr>
          <a:xfrm>
            <a:off x="1195375" y="1734175"/>
            <a:ext cx="21465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erriweather"/>
                <a:ea typeface="Merriweather"/>
                <a:cs typeface="Merriweather"/>
                <a:sym typeface="Merriweather"/>
              </a:rPr>
              <a:t>PRICE </a:t>
            </a:r>
            <a:r>
              <a:rPr lang="en-GB" sz="1200">
                <a:solidFill>
                  <a:srgbClr val="4D5156"/>
                </a:solidFill>
                <a:highlight>
                  <a:srgbClr val="FFFFFF"/>
                </a:highlight>
                <a:latin typeface="Merriweather"/>
                <a:ea typeface="Merriweather"/>
                <a:cs typeface="Merriweather"/>
                <a:sym typeface="Merriweather"/>
              </a:rPr>
              <a:t>✅</a:t>
            </a:r>
            <a:endParaRPr>
              <a:latin typeface="Merriweather"/>
              <a:ea typeface="Merriweather"/>
              <a:cs typeface="Merriweather"/>
              <a:sym typeface="Merriweather"/>
            </a:endParaRPr>
          </a:p>
        </p:txBody>
      </p:sp>
      <p:sp>
        <p:nvSpPr>
          <p:cNvPr id="104" name="Google Shape;104;p18"/>
          <p:cNvSpPr txBox="1"/>
          <p:nvPr/>
        </p:nvSpPr>
        <p:spPr>
          <a:xfrm>
            <a:off x="1128025" y="757625"/>
            <a:ext cx="2281200" cy="4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Merriweather"/>
                <a:ea typeface="Merriweather"/>
                <a:cs typeface="Merriweather"/>
                <a:sym typeface="Merriweather"/>
              </a:rPr>
              <a:t>PRODUCT </a:t>
            </a:r>
            <a:r>
              <a:rPr lang="en-GB" sz="1200">
                <a:solidFill>
                  <a:srgbClr val="4D5156"/>
                </a:solidFill>
                <a:highlight>
                  <a:srgbClr val="FFFFFF"/>
                </a:highlight>
                <a:latin typeface="Merriweather"/>
                <a:ea typeface="Merriweather"/>
                <a:cs typeface="Merriweather"/>
                <a:sym typeface="Merriweather"/>
              </a:rPr>
              <a:t>✅</a:t>
            </a:r>
            <a:endParaRPr>
              <a:latin typeface="Merriweather"/>
              <a:ea typeface="Merriweather"/>
              <a:cs typeface="Merriweather"/>
              <a:sym typeface="Merriweather"/>
            </a:endParaRPr>
          </a:p>
        </p:txBody>
      </p:sp>
      <p:sp>
        <p:nvSpPr>
          <p:cNvPr id="105" name="Google Shape;105;p18"/>
          <p:cNvSpPr/>
          <p:nvPr/>
        </p:nvSpPr>
        <p:spPr>
          <a:xfrm>
            <a:off x="2987425" y="712600"/>
            <a:ext cx="922800" cy="1489200"/>
          </a:xfrm>
          <a:prstGeom prst="rightBrace">
            <a:avLst>
              <a:gd fmla="val 50000" name="adj1"/>
              <a:gd fmla="val 50000" name="adj2"/>
            </a:avLst>
          </a:prstGeom>
          <a:solidFill>
            <a:srgbClr val="FFFAE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8"/>
          <p:cNvSpPr/>
          <p:nvPr/>
        </p:nvSpPr>
        <p:spPr>
          <a:xfrm>
            <a:off x="3535050" y="2701375"/>
            <a:ext cx="1872900" cy="429300"/>
          </a:xfrm>
          <a:prstGeom prst="downArrow">
            <a:avLst>
              <a:gd fmla="val 50000" name="adj1"/>
              <a:gd fmla="val 50000" name="adj2"/>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txBox="1"/>
          <p:nvPr/>
        </p:nvSpPr>
        <p:spPr>
          <a:xfrm>
            <a:off x="1361250" y="3206700"/>
            <a:ext cx="1352100" cy="12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Promotion</a:t>
            </a:r>
            <a:endParaRPr>
              <a:latin typeface="Merriweather"/>
              <a:ea typeface="Merriweather"/>
              <a:cs typeface="Merriweather"/>
              <a:sym typeface="Merriweather"/>
            </a:endParaRPr>
          </a:p>
        </p:txBody>
      </p:sp>
      <p:sp>
        <p:nvSpPr>
          <p:cNvPr id="108" name="Google Shape;108;p18"/>
          <p:cNvSpPr txBox="1"/>
          <p:nvPr/>
        </p:nvSpPr>
        <p:spPr>
          <a:xfrm>
            <a:off x="3343725" y="3252375"/>
            <a:ext cx="5046000" cy="114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Billboards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Social media ads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What is the cost?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Is the method effective for the target market?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Is it unique from your competitors?</a:t>
            </a:r>
            <a:endParaRPr>
              <a:latin typeface="Merriweather"/>
              <a:ea typeface="Merriweather"/>
              <a:cs typeface="Merriweather"/>
              <a:sym typeface="Merriweather"/>
            </a:endParaRPr>
          </a:p>
        </p:txBody>
      </p:sp>
      <p:pic>
        <p:nvPicPr>
          <p:cNvPr id="109" name="Google Shape;109;p18"/>
          <p:cNvPicPr preferRelativeResize="0"/>
          <p:nvPr/>
        </p:nvPicPr>
        <p:blipFill>
          <a:blip r:embed="rId3">
            <a:alphaModFix/>
          </a:blip>
          <a:stretch>
            <a:fillRect/>
          </a:stretch>
        </p:blipFill>
        <p:spPr>
          <a:xfrm>
            <a:off x="4028651" y="712600"/>
            <a:ext cx="1227199" cy="214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113" name="Shape 113"/>
        <p:cNvGrpSpPr/>
        <p:nvPr/>
      </p:nvGrpSpPr>
      <p:grpSpPr>
        <a:xfrm>
          <a:off x="0" y="0"/>
          <a:ext cx="0" cy="0"/>
          <a:chOff x="0" y="0"/>
          <a:chExt cx="0" cy="0"/>
        </a:xfrm>
      </p:grpSpPr>
      <p:sp>
        <p:nvSpPr>
          <p:cNvPr id="114" name="Google Shape;114;p19"/>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9"/>
          <p:cNvSpPr txBox="1"/>
          <p:nvPr/>
        </p:nvSpPr>
        <p:spPr>
          <a:xfrm>
            <a:off x="1020325" y="201725"/>
            <a:ext cx="7059900" cy="30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lt1"/>
                </a:solidFill>
                <a:latin typeface="Merriweather"/>
                <a:ea typeface="Merriweather"/>
                <a:cs typeface="Merriweather"/>
                <a:sym typeface="Merriweather"/>
              </a:rPr>
              <a:t>Providing Value to the Customers</a:t>
            </a:r>
            <a:endParaRPr b="1"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Companies focus on the marketing mix with the customers in mind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The customers have the following values satisfied:</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a:t>
            </a:r>
            <a:r>
              <a:rPr lang="en-GB">
                <a:latin typeface="Merriweather"/>
                <a:ea typeface="Merriweather"/>
                <a:cs typeface="Merriweather"/>
                <a:sym typeface="Merriweather"/>
              </a:rPr>
              <a:t>	</a:t>
            </a:r>
            <a:r>
              <a:rPr lang="en-GB">
                <a:latin typeface="Merriweather"/>
                <a:ea typeface="Merriweather"/>
                <a:cs typeface="Merriweather"/>
                <a:sym typeface="Merriweather"/>
              </a:rPr>
              <a:t>	Safe, useful, inclusive product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Fair price</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Right place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Right time</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sp>
        <p:nvSpPr>
          <p:cNvPr id="116" name="Google Shape;116;p19"/>
          <p:cNvSpPr/>
          <p:nvPr/>
        </p:nvSpPr>
        <p:spPr>
          <a:xfrm>
            <a:off x="2157700" y="1797000"/>
            <a:ext cx="266700" cy="234900"/>
          </a:xfrm>
          <a:prstGeom prst="star5">
            <a:avLst>
              <a:gd fmla="val 19098" name="adj"/>
              <a:gd fmla="val 105146" name="hf"/>
              <a:gd fmla="val 110557" name="vf"/>
            </a:avLst>
          </a:prstGeom>
          <a:solidFill>
            <a:srgbClr val="C27BA0"/>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9"/>
          <p:cNvSpPr/>
          <p:nvPr/>
        </p:nvSpPr>
        <p:spPr>
          <a:xfrm>
            <a:off x="2157700" y="2221525"/>
            <a:ext cx="266700" cy="234900"/>
          </a:xfrm>
          <a:prstGeom prst="star5">
            <a:avLst>
              <a:gd fmla="val 19098" name="adj"/>
              <a:gd fmla="val 105146" name="hf"/>
              <a:gd fmla="val 110557" name="vf"/>
            </a:avLst>
          </a:prstGeom>
          <a:solidFill>
            <a:srgbClr val="C27BA0"/>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9"/>
          <p:cNvSpPr/>
          <p:nvPr/>
        </p:nvSpPr>
        <p:spPr>
          <a:xfrm>
            <a:off x="2157700" y="2646050"/>
            <a:ext cx="266700" cy="234900"/>
          </a:xfrm>
          <a:prstGeom prst="star5">
            <a:avLst>
              <a:gd fmla="val 19098" name="adj"/>
              <a:gd fmla="val 105146" name="hf"/>
              <a:gd fmla="val 110557" name="vf"/>
            </a:avLst>
          </a:prstGeom>
          <a:solidFill>
            <a:srgbClr val="C27BA0"/>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9"/>
          <p:cNvSpPr/>
          <p:nvPr/>
        </p:nvSpPr>
        <p:spPr>
          <a:xfrm>
            <a:off x="2157700" y="3066725"/>
            <a:ext cx="266700" cy="234900"/>
          </a:xfrm>
          <a:prstGeom prst="star5">
            <a:avLst>
              <a:gd fmla="val 19098" name="adj"/>
              <a:gd fmla="val 105146" name="hf"/>
              <a:gd fmla="val 110557" name="vf"/>
            </a:avLst>
          </a:prstGeom>
          <a:solidFill>
            <a:srgbClr val="C27BA0"/>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0" name="Google Shape;120;p19"/>
          <p:cNvPicPr preferRelativeResize="0"/>
          <p:nvPr/>
        </p:nvPicPr>
        <p:blipFill>
          <a:blip r:embed="rId3">
            <a:alphaModFix/>
          </a:blip>
          <a:stretch>
            <a:fillRect/>
          </a:stretch>
        </p:blipFill>
        <p:spPr>
          <a:xfrm>
            <a:off x="3867050" y="2571750"/>
            <a:ext cx="4063700" cy="174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124" name="Shape 124"/>
        <p:cNvGrpSpPr/>
        <p:nvPr/>
      </p:nvGrpSpPr>
      <p:grpSpPr>
        <a:xfrm>
          <a:off x="0" y="0"/>
          <a:ext cx="0" cy="0"/>
          <a:chOff x="0" y="0"/>
          <a:chExt cx="0" cy="0"/>
        </a:xfrm>
      </p:grpSpPr>
      <p:sp>
        <p:nvSpPr>
          <p:cNvPr id="125" name="Google Shape;125;p20"/>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0"/>
          <p:cNvSpPr txBox="1"/>
          <p:nvPr/>
        </p:nvSpPr>
        <p:spPr>
          <a:xfrm>
            <a:off x="1086100" y="708652"/>
            <a:ext cx="6771900" cy="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Question #1</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Which of these is not an aspect of the The Marketing Mix?</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27" name="Google Shape;127;p20"/>
          <p:cNvSpPr txBox="1"/>
          <p:nvPr/>
        </p:nvSpPr>
        <p:spPr>
          <a:xfrm flipH="1">
            <a:off x="1455750" y="1438469"/>
            <a:ext cx="6314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 </a:t>
            </a:r>
            <a:r>
              <a:rPr lang="en-GB"/>
              <a:t>Distribution</a:t>
            </a:r>
            <a:endParaRPr/>
          </a:p>
          <a:p>
            <a:pPr indent="0" lvl="0" marL="0" rtl="0" algn="l">
              <a:spcBef>
                <a:spcPts val="0"/>
              </a:spcBef>
              <a:spcAft>
                <a:spcPts val="0"/>
              </a:spcAft>
              <a:buNone/>
            </a:pPr>
            <a:r>
              <a:rPr lang="en-GB"/>
              <a:t>b) Marketing</a:t>
            </a:r>
            <a:endParaRPr/>
          </a:p>
          <a:p>
            <a:pPr indent="0" lvl="0" marL="0" rtl="0" algn="l">
              <a:spcBef>
                <a:spcPts val="0"/>
              </a:spcBef>
              <a:spcAft>
                <a:spcPts val="0"/>
              </a:spcAft>
              <a:buNone/>
            </a:pPr>
            <a:r>
              <a:rPr lang="en-GB"/>
              <a:t>c) Customer Service</a:t>
            </a:r>
            <a:endParaRPr/>
          </a:p>
          <a:p>
            <a:pPr indent="0" lvl="0" marL="0" rtl="0" algn="l">
              <a:spcBef>
                <a:spcPts val="0"/>
              </a:spcBef>
              <a:spcAft>
                <a:spcPts val="0"/>
              </a:spcAft>
              <a:buNone/>
            </a:pPr>
            <a:r>
              <a:rPr lang="en-GB"/>
              <a:t>d) Creating Value for the Customer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5D00">
            <a:alpha val="77990"/>
          </a:srgbClr>
        </a:solidFill>
      </p:bgPr>
    </p:bg>
    <p:spTree>
      <p:nvGrpSpPr>
        <p:cNvPr id="131" name="Shape 131"/>
        <p:cNvGrpSpPr/>
        <p:nvPr/>
      </p:nvGrpSpPr>
      <p:grpSpPr>
        <a:xfrm>
          <a:off x="0" y="0"/>
          <a:ext cx="0" cy="0"/>
          <a:chOff x="0" y="0"/>
          <a:chExt cx="0" cy="0"/>
        </a:xfrm>
      </p:grpSpPr>
      <p:sp>
        <p:nvSpPr>
          <p:cNvPr id="132" name="Google Shape;132;p21"/>
          <p:cNvSpPr/>
          <p:nvPr/>
        </p:nvSpPr>
        <p:spPr>
          <a:xfrm>
            <a:off x="894600" y="588450"/>
            <a:ext cx="7354800" cy="3966600"/>
          </a:xfrm>
          <a:prstGeom prst="rect">
            <a:avLst/>
          </a:prstGeom>
          <a:solidFill>
            <a:srgbClr val="FFFA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1"/>
          <p:cNvSpPr txBox="1"/>
          <p:nvPr/>
        </p:nvSpPr>
        <p:spPr>
          <a:xfrm>
            <a:off x="1086100" y="708649"/>
            <a:ext cx="6771900" cy="12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erriweather"/>
                <a:ea typeface="Merriweather"/>
                <a:cs typeface="Merriweather"/>
                <a:sym typeface="Merriweather"/>
              </a:rPr>
              <a:t>Question #2</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0"/>
              </a:spcBef>
              <a:spcAft>
                <a:spcPts val="0"/>
              </a:spcAft>
              <a:buNone/>
            </a:pPr>
            <a:r>
              <a:rPr lang="en-GB">
                <a:latin typeface="Merriweather"/>
                <a:ea typeface="Merriweather"/>
                <a:cs typeface="Merriweather"/>
                <a:sym typeface="Merriweather"/>
              </a:rPr>
              <a:t>	What </a:t>
            </a:r>
            <a:r>
              <a:rPr lang="en-GB">
                <a:latin typeface="Merriweather"/>
                <a:ea typeface="Merriweather"/>
                <a:cs typeface="Merriweather"/>
                <a:sym typeface="Merriweather"/>
              </a:rPr>
              <a:t>specific</a:t>
            </a:r>
            <a:r>
              <a:rPr lang="en-GB">
                <a:latin typeface="Merriweather"/>
                <a:ea typeface="Merriweather"/>
                <a:cs typeface="Merriweather"/>
                <a:sym typeface="Merriweather"/>
              </a:rPr>
              <a:t> course of action did the presentation outline that a startup could use to build a stronger customer base before shifting the </a:t>
            </a:r>
            <a:r>
              <a:rPr lang="en-GB">
                <a:latin typeface="Merriweather"/>
                <a:ea typeface="Merriweather"/>
                <a:cs typeface="Merriweather"/>
                <a:sym typeface="Merriweather"/>
              </a:rPr>
              <a:t>focus</a:t>
            </a:r>
            <a:r>
              <a:rPr lang="en-GB">
                <a:latin typeface="Merriweather"/>
                <a:ea typeface="Merriweather"/>
                <a:cs typeface="Merriweather"/>
                <a:sym typeface="Merriweather"/>
              </a:rPr>
              <a:t> to profit?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34" name="Google Shape;134;p21"/>
          <p:cNvSpPr txBox="1"/>
          <p:nvPr/>
        </p:nvSpPr>
        <p:spPr>
          <a:xfrm flipH="1">
            <a:off x="1469075" y="2048394"/>
            <a:ext cx="6314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 </a:t>
            </a:r>
            <a:r>
              <a:rPr lang="en-GB"/>
              <a:t>Focus on developing a more convenient product </a:t>
            </a:r>
            <a:endParaRPr/>
          </a:p>
          <a:p>
            <a:pPr indent="0" lvl="0" marL="0" rtl="0" algn="l">
              <a:spcBef>
                <a:spcPts val="0"/>
              </a:spcBef>
              <a:spcAft>
                <a:spcPts val="0"/>
              </a:spcAft>
              <a:buNone/>
            </a:pPr>
            <a:r>
              <a:rPr lang="en-GB"/>
              <a:t>b) Maximize ease of access so that customers are able to easily continue to get access to your product</a:t>
            </a:r>
            <a:endParaRPr/>
          </a:p>
          <a:p>
            <a:pPr indent="0" lvl="0" marL="0" rtl="0" algn="l">
              <a:spcBef>
                <a:spcPts val="0"/>
              </a:spcBef>
              <a:spcAft>
                <a:spcPts val="0"/>
              </a:spcAft>
              <a:buNone/>
            </a:pPr>
            <a:r>
              <a:rPr lang="en-GB"/>
              <a:t>c) Lower your price in the </a:t>
            </a:r>
            <a:r>
              <a:rPr lang="en-GB"/>
              <a:t>beginning</a:t>
            </a:r>
            <a:r>
              <a:rPr lang="en-GB"/>
              <a:t> </a:t>
            </a:r>
            <a:r>
              <a:rPr lang="en-GB"/>
              <a:t>to</a:t>
            </a:r>
            <a:r>
              <a:rPr lang="en-GB"/>
              <a:t> increase market share</a:t>
            </a:r>
            <a:endParaRPr/>
          </a:p>
          <a:p>
            <a:pPr indent="0" lvl="0" marL="0" rtl="0" algn="l">
              <a:spcBef>
                <a:spcPts val="0"/>
              </a:spcBef>
              <a:spcAft>
                <a:spcPts val="0"/>
              </a:spcAft>
              <a:buNone/>
            </a:pPr>
            <a:r>
              <a:rPr lang="en-GB"/>
              <a:t>d) Make a </a:t>
            </a:r>
            <a:r>
              <a:rPr lang="en-GB"/>
              <a:t>billboard</a:t>
            </a:r>
            <a:r>
              <a:rPr lang="en-GB"/>
              <a:t> with cute puppies and trendy teenagers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