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Comfortaa" panose="020B0604020202020204" charset="0"/>
      <p:regular r:id="rId16"/>
      <p:bold r:id="rId17"/>
    </p:embeddedFont>
    <p:embeddedFont>
      <p:font typeface="Comfortaa Light" panose="020B0604020202020204" charset="0"/>
      <p:regular r:id="rId18"/>
      <p:bold r:id="rId19"/>
    </p:embeddedFont>
    <p:embeddedFont>
      <p:font typeface="Comfortaa SemiBold" panose="020B0604020202020204" charset="0"/>
      <p:regular r:id="rId20"/>
      <p:bold r:id="rId21"/>
    </p:embeddedFont>
    <p:embeddedFont>
      <p:font typeface="Roboto Condensed" panose="02000000000000000000" pitchFamily="2" charset="0"/>
      <p:regular r:id="rId22"/>
      <p:bold r:id="rId23"/>
      <p:italic r:id="rId24"/>
      <p:boldItalic r:id="rId25"/>
    </p:embeddedFont>
    <p:embeddedFont>
      <p:font typeface="Roboto Condensed Light" panose="02000000000000000000" pitchFamily="2" charset="0"/>
      <p:regular r:id="rId26"/>
      <p:bold r:id="rId27"/>
      <p:italic r:id="rId28"/>
      <p:boldItalic r:id="rId29"/>
    </p:embeddedFont>
    <p:embeddedFont>
      <p:font typeface="Roboto Light"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Morning Ladies and Gentlemen! We are The Breakfast Club, the group number 3, representing our firm Kellogg’s. And today we’re going to present the SWOT analysis for the same.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of all, we have introduction to our team of professionals, then we are going to present the overview of Kellogg’s, followed by a SWOT analysis and a definitive conclusion.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ebaa7b3a2_1_2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This is our team. Due to collective efforts of everyone, we are standing in front of you and presenting this presentation.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626b4b4d01_0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626b4b4d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Kellogg’s, as we all know by the name, is formally known as The Kellogg Company, which was founded by Will Keith Kellogg in the year 1906. It’s a globally recognized brand specializing in the food processing Industry for more than a decade now.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Kellogg has many strengths one of which is a wide portfolio. This ensures that even if one product of the company failed or was no longer in demand, there any many other product lines that are able to keep company sales high. Also, Kellogg’s has offices all around the world and sells their products in a lot of countries globally. This gives them a larger market to which they can sell their products and this helps to significantly increase their revenue and profits. It also allows for many different ideas from different parts of the world to be collected and discussed which leads to the best possible product. Another strength of Kellogg’s is their efficient and effective use of marketing and advertising around the world which has resulted in the company being well known and famous in several different countries.</a:t>
            </a:r>
            <a:endParaRPr/>
          </a:p>
          <a:p>
            <a:pPr marL="0" lvl="0" indent="0" algn="l" rtl="0">
              <a:spcBef>
                <a:spcPts val="0"/>
              </a:spcBef>
              <a:spcAft>
                <a:spcPts val="0"/>
              </a:spcAft>
              <a:buNone/>
            </a:pPr>
            <a:r>
              <a:rPr lang="en"/>
              <a:t>Some weaknesses include a dependence on the cereal market, some quality concerns with products and the high operating costs that the company has.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626b4b4d0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626b4b4d0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Kellogg has a range of opportunities to enhance and improve the profit margins by perfecting there e-commerce platform, finding influencers to advertise the company and changing some of the weaknesses to strengths. </a:t>
            </a:r>
            <a:endParaRPr/>
          </a:p>
          <a:p>
            <a:pPr marL="0" lvl="0" indent="0" algn="l" rtl="0">
              <a:spcBef>
                <a:spcPts val="0"/>
              </a:spcBef>
              <a:spcAft>
                <a:spcPts val="0"/>
              </a:spcAft>
              <a:buNone/>
            </a:pPr>
            <a:r>
              <a:rPr lang="en"/>
              <a:t>Some threats that the company faces are getting sued, increasing competition and overall healthy living trends that are making some of the products less popular because of the unhealthy aspect of the products such as some cereals having lots of sugar added.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626b4b4d01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626b4b4d0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Kellogg’s, a global cereal leader, is a strong brand but faces stiff competition which is one of the major threats. Kellogg can use their strengths of marketing and advertising, diverse portfolio and a global presence to help get an advantage over their competitors. Kellogg does have a few weaknesses such as quality concerns and high operating costs which they need to work on how to eliminate as doing so would be very beneficial. Finally, they should consider their available opportunities in health snacks and distribution expansion are promising, but should be careful of regulations.  </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626b4b4d01_0_6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626b4b4d0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626b4b4d01_6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626b4b4d01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hyperlink" Target="https://digiday.com/media/inside-kelloggs-social-driven-strategy-to-launch-new-products/" TargetMode="External"/><Relationship Id="rId3" Type="http://schemas.openxmlformats.org/officeDocument/2006/relationships/hyperlink" Target="https://www.britannica.com/topic/Kellogg-Company" TargetMode="External"/><Relationship Id="rId7" Type="http://schemas.openxmlformats.org/officeDocument/2006/relationships/hyperlink" Target="https://www.lockhaven.com/opinion/columns/2023/10/more-than-a-cereal-king-w-k-kellogg-wa"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craft.co/kellogg/" TargetMode="External"/><Relationship Id="rId5" Type="http://schemas.openxmlformats.org/officeDocument/2006/relationships/hyperlink" Target="https://foodinstitute.com/focus/kelloggfeb2015" TargetMode="External"/><Relationship Id="rId4" Type="http://schemas.openxmlformats.org/officeDocument/2006/relationships/hyperlink" Target="https://www.orbis.bvdinfo.com" TargetMode="External"/><Relationship Id="rId9" Type="http://schemas.openxmlformats.org/officeDocument/2006/relationships/hyperlink" Target="https://www.worldbenchmarkingalliance.org/publication/food-agriculture/companies/kelloggs-2/#:~:text=Some%20of%20the%20most%20well,products%20in%20over%20180%20countri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39950" y="1631675"/>
            <a:ext cx="5367900" cy="106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Kellogg’s</a:t>
            </a:r>
            <a:endParaRPr/>
          </a:p>
        </p:txBody>
      </p:sp>
      <p:sp>
        <p:nvSpPr>
          <p:cNvPr id="185" name="Google Shape;185;p11"/>
          <p:cNvSpPr txBox="1"/>
          <p:nvPr/>
        </p:nvSpPr>
        <p:spPr>
          <a:xfrm>
            <a:off x="639950" y="2509175"/>
            <a:ext cx="703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latin typeface="Comfortaa Light"/>
                <a:ea typeface="Comfortaa Light"/>
                <a:cs typeface="Comfortaa Light"/>
                <a:sym typeface="Comfortaa Light"/>
              </a:rPr>
              <a:t>Strength | Weakness | Opportunity | Threats</a:t>
            </a:r>
            <a:endParaRPr>
              <a:solidFill>
                <a:srgbClr val="D9D9D9"/>
              </a:solidFill>
              <a:latin typeface="Comfortaa Light"/>
              <a:ea typeface="Comfortaa Light"/>
              <a:cs typeface="Comfortaa Light"/>
              <a:sym typeface="Comfortaa Light"/>
            </a:endParaRPr>
          </a:p>
        </p:txBody>
      </p:sp>
      <p:sp>
        <p:nvSpPr>
          <p:cNvPr id="186" name="Google Shape;186;p11"/>
          <p:cNvSpPr txBox="1"/>
          <p:nvPr/>
        </p:nvSpPr>
        <p:spPr>
          <a:xfrm>
            <a:off x="6830575" y="3018450"/>
            <a:ext cx="26985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latin typeface="Roboto Light"/>
                <a:ea typeface="Roboto Light"/>
                <a:cs typeface="Roboto Light"/>
                <a:sym typeface="Roboto Light"/>
              </a:rPr>
              <a:t>The Breakfast Club - Group 03</a:t>
            </a:r>
            <a:br>
              <a:rPr lang="en" sz="1100" dirty="0">
                <a:latin typeface="Roboto Light"/>
                <a:ea typeface="Roboto Light"/>
                <a:cs typeface="Roboto Light"/>
                <a:sym typeface="Roboto Light"/>
              </a:rPr>
            </a:br>
            <a:endParaRPr sz="1100" dirty="0">
              <a:latin typeface="Roboto Light"/>
              <a:ea typeface="Roboto Light"/>
              <a:cs typeface="Roboto Light"/>
              <a:sym typeface="Roboto Light"/>
            </a:endParaRPr>
          </a:p>
          <a:p>
            <a:pPr marL="0" lvl="0" indent="0" algn="l" rtl="0">
              <a:spcBef>
                <a:spcPts val="0"/>
              </a:spcBef>
              <a:spcAft>
                <a:spcPts val="0"/>
              </a:spcAft>
              <a:buNone/>
            </a:pPr>
            <a:r>
              <a:rPr lang="en" sz="1000" dirty="0">
                <a:latin typeface="Roboto Light"/>
                <a:ea typeface="Roboto Light"/>
                <a:cs typeface="Roboto Light"/>
                <a:sym typeface="Roboto Light"/>
              </a:rPr>
              <a:t>Yasuhiro Arai	            Brin Harper</a:t>
            </a:r>
            <a:endParaRPr sz="1000" dirty="0">
              <a:latin typeface="Roboto Light"/>
              <a:ea typeface="Roboto Light"/>
              <a:cs typeface="Roboto Light"/>
              <a:sym typeface="Roboto Light"/>
            </a:endParaRPr>
          </a:p>
          <a:p>
            <a:pPr marL="0" lvl="0" indent="0" algn="l" rtl="0">
              <a:spcBef>
                <a:spcPts val="0"/>
              </a:spcBef>
              <a:spcAft>
                <a:spcPts val="0"/>
              </a:spcAft>
              <a:buNone/>
            </a:pPr>
            <a:r>
              <a:rPr lang="en" sz="1000" dirty="0">
                <a:latin typeface="Roboto Light"/>
                <a:ea typeface="Roboto Light"/>
                <a:cs typeface="Roboto Light"/>
                <a:sym typeface="Roboto Light"/>
              </a:rPr>
              <a:t>Katya Bondareva           Harry Kaushal</a:t>
            </a:r>
            <a:endParaRPr sz="1000" dirty="0">
              <a:latin typeface="Roboto Light"/>
              <a:ea typeface="Roboto Light"/>
              <a:cs typeface="Roboto Light"/>
              <a:sym typeface="Roboto Light"/>
            </a:endParaRPr>
          </a:p>
          <a:p>
            <a:pPr marL="0" lvl="0" indent="0" algn="l" rtl="0">
              <a:spcBef>
                <a:spcPts val="0"/>
              </a:spcBef>
              <a:spcAft>
                <a:spcPts val="0"/>
              </a:spcAft>
              <a:buNone/>
            </a:pPr>
            <a:r>
              <a:rPr lang="en" sz="1000" dirty="0">
                <a:latin typeface="Roboto Light"/>
                <a:ea typeface="Roboto Light"/>
                <a:cs typeface="Roboto Light"/>
                <a:sym typeface="Roboto Light"/>
              </a:rPr>
              <a:t>Rajvir Grewal	            Riley Layton</a:t>
            </a:r>
            <a:endParaRPr sz="800" dirty="0">
              <a:latin typeface="Roboto Light"/>
              <a:ea typeface="Roboto Light"/>
              <a:cs typeface="Roboto Light"/>
              <a:sym typeface="Roboto Light"/>
            </a:endParaRPr>
          </a:p>
          <a:p>
            <a:pPr marL="0" lvl="0" indent="0" algn="l" rtl="0">
              <a:spcBef>
                <a:spcPts val="0"/>
              </a:spcBef>
              <a:spcAft>
                <a:spcPts val="0"/>
              </a:spcAft>
              <a:buNone/>
            </a:pPr>
            <a:endParaRPr sz="2400" dirty="0">
              <a:solidFill>
                <a:schemeClr val="dk1"/>
              </a:solidFill>
              <a:latin typeface="Roboto Condensed Light"/>
              <a:ea typeface="Roboto Condensed Light"/>
              <a:cs typeface="Roboto Condensed Light"/>
              <a:sym typeface="Roboto Condensed Light"/>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ctrTitle" idx="4294967295"/>
          </p:nvPr>
        </p:nvSpPr>
        <p:spPr>
          <a:xfrm>
            <a:off x="1275150" y="6880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Index</a:t>
            </a:r>
            <a:endParaRPr sz="6000">
              <a:solidFill>
                <a:schemeClr val="accent5"/>
              </a:solidFill>
            </a:endParaRPr>
          </a:p>
        </p:txBody>
      </p:sp>
      <p:sp>
        <p:nvSpPr>
          <p:cNvPr id="192" name="Google Shape;192;p12"/>
          <p:cNvSpPr txBox="1">
            <a:spLocks noGrp="1"/>
          </p:cNvSpPr>
          <p:nvPr>
            <p:ph type="subTitle" idx="4294967295"/>
          </p:nvPr>
        </p:nvSpPr>
        <p:spPr>
          <a:xfrm>
            <a:off x="1275150" y="1924000"/>
            <a:ext cx="6593700" cy="2366400"/>
          </a:xfrm>
          <a:prstGeom prst="rect">
            <a:avLst/>
          </a:prstGeom>
        </p:spPr>
        <p:txBody>
          <a:bodyPr spcFirstLastPara="1" wrap="square" lIns="91425" tIns="91425" rIns="91425" bIns="91425" anchor="ctr" anchorCtr="0">
            <a:noAutofit/>
          </a:bodyPr>
          <a:lstStyle/>
          <a:p>
            <a:pPr marL="457200" lvl="0" indent="-355600" algn="l" rtl="0">
              <a:lnSpc>
                <a:spcPct val="160000"/>
              </a:lnSpc>
              <a:spcBef>
                <a:spcPts val="0"/>
              </a:spcBef>
              <a:spcAft>
                <a:spcPts val="0"/>
              </a:spcAft>
              <a:buSzPts val="2000"/>
              <a:buChar char="▰"/>
            </a:pPr>
            <a:r>
              <a:rPr lang="en" sz="2000" b="1"/>
              <a:t>Our Team of Professionals</a:t>
            </a:r>
            <a:endParaRPr sz="2000" b="1"/>
          </a:p>
          <a:p>
            <a:pPr marL="457200" lvl="0" indent="-355600" algn="l" rtl="0">
              <a:lnSpc>
                <a:spcPct val="160000"/>
              </a:lnSpc>
              <a:spcBef>
                <a:spcPts val="0"/>
              </a:spcBef>
              <a:spcAft>
                <a:spcPts val="0"/>
              </a:spcAft>
              <a:buSzPts val="2000"/>
              <a:buChar char="▰"/>
            </a:pPr>
            <a:r>
              <a:rPr lang="en" sz="2000" b="1"/>
              <a:t>Firm’s Introduction</a:t>
            </a:r>
            <a:endParaRPr sz="2000" b="1"/>
          </a:p>
          <a:p>
            <a:pPr marL="457200" lvl="0" indent="-355600" algn="l" rtl="0">
              <a:lnSpc>
                <a:spcPct val="160000"/>
              </a:lnSpc>
              <a:spcBef>
                <a:spcPts val="0"/>
              </a:spcBef>
              <a:spcAft>
                <a:spcPts val="0"/>
              </a:spcAft>
              <a:buSzPts val="2000"/>
              <a:buChar char="▰"/>
            </a:pPr>
            <a:r>
              <a:rPr lang="en" sz="2000" b="1"/>
              <a:t>SWOT Analysis</a:t>
            </a:r>
            <a:endParaRPr sz="2000" b="1"/>
          </a:p>
          <a:p>
            <a:pPr marL="457200" lvl="0" indent="-355600" algn="l" rtl="0">
              <a:lnSpc>
                <a:spcPct val="160000"/>
              </a:lnSpc>
              <a:spcBef>
                <a:spcPts val="0"/>
              </a:spcBef>
              <a:spcAft>
                <a:spcPts val="0"/>
              </a:spcAft>
              <a:buSzPts val="2000"/>
              <a:buChar char="▰"/>
            </a:pPr>
            <a:r>
              <a:rPr lang="en" sz="2000" b="1"/>
              <a:t>Conclusion</a:t>
            </a:r>
            <a:endParaRPr sz="2000" b="1"/>
          </a:p>
        </p:txBody>
      </p:sp>
      <p:sp>
        <p:nvSpPr>
          <p:cNvPr id="193" name="Google Shape;193;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Team</a:t>
            </a:r>
            <a:endParaRPr/>
          </a:p>
        </p:txBody>
      </p:sp>
      <p:sp>
        <p:nvSpPr>
          <p:cNvPr id="199" name="Google Shape;199;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00" name="Google Shape;200;p13"/>
          <p:cNvPicPr preferRelativeResize="0"/>
          <p:nvPr/>
        </p:nvPicPr>
        <p:blipFill rotWithShape="1">
          <a:blip r:embed="rId3">
            <a:alphaModFix/>
          </a:blip>
          <a:srcRect l="3427" r="3427"/>
          <a:stretch/>
        </p:blipFill>
        <p:spPr>
          <a:xfrm>
            <a:off x="409025" y="1581450"/>
            <a:ext cx="1040400" cy="1040400"/>
          </a:xfrm>
          <a:prstGeom prst="ellipse">
            <a:avLst/>
          </a:prstGeom>
          <a:noFill/>
          <a:ln>
            <a:noFill/>
          </a:ln>
        </p:spPr>
      </p:pic>
      <p:sp>
        <p:nvSpPr>
          <p:cNvPr id="201" name="Google Shape;201;p13"/>
          <p:cNvSpPr txBox="1"/>
          <p:nvPr/>
        </p:nvSpPr>
        <p:spPr>
          <a:xfrm>
            <a:off x="184625" y="2677650"/>
            <a:ext cx="1489200" cy="933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Yasuhiro Arai</a:t>
            </a:r>
            <a:br>
              <a:rPr lang="en">
                <a:latin typeface="Roboto Condensed"/>
                <a:ea typeface="Roboto Condensed"/>
                <a:cs typeface="Roboto Condensed"/>
                <a:sym typeface="Roboto Condensed"/>
              </a:rPr>
            </a:br>
            <a:r>
              <a:rPr lang="en" sz="700">
                <a:solidFill>
                  <a:schemeClr val="dk2"/>
                </a:solidFill>
                <a:latin typeface="Comfortaa SemiBold"/>
                <a:ea typeface="Comfortaa SemiBold"/>
                <a:cs typeface="Comfortaa SemiBold"/>
                <a:sym typeface="Comfortaa SemiBold"/>
              </a:rPr>
              <a:t>Haskayne School of Business</a:t>
            </a:r>
            <a:endParaRPr sz="700">
              <a:solidFill>
                <a:schemeClr val="dk2"/>
              </a:solidFill>
              <a:latin typeface="Comfortaa SemiBold"/>
              <a:ea typeface="Comfortaa SemiBold"/>
              <a:cs typeface="Comfortaa SemiBold"/>
              <a:sym typeface="Comfortaa SemiBold"/>
            </a:endParaRPr>
          </a:p>
          <a:p>
            <a:pPr marL="0" lvl="0" indent="0" algn="ctr" rtl="0">
              <a:spcBef>
                <a:spcPts val="400"/>
              </a:spcBef>
              <a:spcAft>
                <a:spcPts val="400"/>
              </a:spcAft>
              <a:buNone/>
            </a:pPr>
            <a:r>
              <a:rPr lang="en" sz="800">
                <a:solidFill>
                  <a:schemeClr val="dk2"/>
                </a:solidFill>
                <a:latin typeface="Comfortaa"/>
                <a:ea typeface="Comfortaa"/>
                <a:cs typeface="Comfortaa"/>
                <a:sym typeface="Comfortaa"/>
              </a:rPr>
              <a:t>“License to Business”</a:t>
            </a:r>
            <a:endParaRPr sz="1300">
              <a:latin typeface="Comfortaa"/>
              <a:ea typeface="Comfortaa"/>
              <a:cs typeface="Comfortaa"/>
              <a:sym typeface="Comfortaa"/>
            </a:endParaRPr>
          </a:p>
        </p:txBody>
      </p:sp>
      <p:sp>
        <p:nvSpPr>
          <p:cNvPr id="202" name="Google Shape;202;p13"/>
          <p:cNvSpPr txBox="1"/>
          <p:nvPr/>
        </p:nvSpPr>
        <p:spPr>
          <a:xfrm>
            <a:off x="1988300" y="267765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Brin Harper</a:t>
            </a:r>
            <a:br>
              <a:rPr lang="en">
                <a:latin typeface="Roboto Condensed"/>
                <a:ea typeface="Roboto Condensed"/>
                <a:cs typeface="Roboto Condensed"/>
                <a:sym typeface="Roboto Condensed"/>
              </a:rPr>
            </a:br>
            <a:r>
              <a:rPr lang="en" sz="700">
                <a:solidFill>
                  <a:schemeClr val="dk2"/>
                </a:solidFill>
                <a:latin typeface="Comfortaa SemiBold"/>
                <a:ea typeface="Comfortaa SemiBold"/>
                <a:cs typeface="Comfortaa SemiBold"/>
                <a:sym typeface="Comfortaa SemiBold"/>
              </a:rPr>
              <a:t>Haskayne School of Business</a:t>
            </a:r>
            <a:endParaRPr sz="700">
              <a:solidFill>
                <a:schemeClr val="dk2"/>
              </a:solidFill>
              <a:latin typeface="Comfortaa SemiBold"/>
              <a:ea typeface="Comfortaa SemiBold"/>
              <a:cs typeface="Comfortaa SemiBold"/>
              <a:sym typeface="Comfortaa SemiBold"/>
            </a:endParaRPr>
          </a:p>
          <a:p>
            <a:pPr marL="0" lvl="0" indent="0" algn="ctr" rtl="0">
              <a:spcBef>
                <a:spcPts val="400"/>
              </a:spcBef>
              <a:spcAft>
                <a:spcPts val="400"/>
              </a:spcAft>
              <a:buNone/>
            </a:pPr>
            <a:r>
              <a:rPr lang="en" sz="800">
                <a:solidFill>
                  <a:schemeClr val="dk2"/>
                </a:solidFill>
                <a:latin typeface="Comfortaa"/>
                <a:ea typeface="Comfortaa"/>
                <a:cs typeface="Comfortaa"/>
                <a:sym typeface="Comfortaa"/>
              </a:rPr>
              <a:t>“Keep Calm and Business On”</a:t>
            </a:r>
            <a:endParaRPr sz="800">
              <a:solidFill>
                <a:schemeClr val="dk2"/>
              </a:solidFill>
              <a:latin typeface="Comfortaa"/>
              <a:ea typeface="Comfortaa"/>
              <a:cs typeface="Comfortaa"/>
              <a:sym typeface="Comfortaa"/>
            </a:endParaRPr>
          </a:p>
        </p:txBody>
      </p:sp>
      <p:sp>
        <p:nvSpPr>
          <p:cNvPr id="203" name="Google Shape;203;p13"/>
          <p:cNvSpPr txBox="1"/>
          <p:nvPr/>
        </p:nvSpPr>
        <p:spPr>
          <a:xfrm>
            <a:off x="3791975" y="267765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Harry Kaushal</a:t>
            </a:r>
            <a:br>
              <a:rPr lang="en">
                <a:latin typeface="Roboto Condensed"/>
                <a:ea typeface="Roboto Condensed"/>
                <a:cs typeface="Roboto Condensed"/>
                <a:sym typeface="Roboto Condensed"/>
              </a:rPr>
            </a:br>
            <a:r>
              <a:rPr lang="en" sz="700">
                <a:solidFill>
                  <a:schemeClr val="dk2"/>
                </a:solidFill>
                <a:latin typeface="Comfortaa SemiBold"/>
                <a:ea typeface="Comfortaa SemiBold"/>
                <a:cs typeface="Comfortaa SemiBold"/>
                <a:sym typeface="Comfortaa SemiBold"/>
              </a:rPr>
              <a:t>Haskayne School of Business</a:t>
            </a:r>
            <a:endParaRPr sz="700">
              <a:solidFill>
                <a:schemeClr val="dk2"/>
              </a:solidFill>
              <a:latin typeface="Comfortaa SemiBold"/>
              <a:ea typeface="Comfortaa SemiBold"/>
              <a:cs typeface="Comfortaa SemiBold"/>
              <a:sym typeface="Comfortaa SemiBold"/>
            </a:endParaRPr>
          </a:p>
          <a:p>
            <a:pPr marL="0" lvl="0" indent="0" algn="ctr" rtl="0">
              <a:spcBef>
                <a:spcPts val="400"/>
              </a:spcBef>
              <a:spcAft>
                <a:spcPts val="400"/>
              </a:spcAft>
              <a:buNone/>
            </a:pPr>
            <a:r>
              <a:rPr lang="en" sz="800">
                <a:solidFill>
                  <a:schemeClr val="dk2"/>
                </a:solidFill>
                <a:latin typeface="Comfortaa"/>
                <a:ea typeface="Comfortaa"/>
                <a:cs typeface="Comfortaa"/>
                <a:sym typeface="Comfortaa"/>
              </a:rPr>
              <a:t>“Surviving on Coffee”</a:t>
            </a:r>
            <a:endParaRPr sz="700">
              <a:solidFill>
                <a:schemeClr val="dk2"/>
              </a:solidFill>
              <a:latin typeface="Comfortaa"/>
              <a:ea typeface="Comfortaa"/>
              <a:cs typeface="Comfortaa"/>
              <a:sym typeface="Comfortaa"/>
            </a:endParaRPr>
          </a:p>
        </p:txBody>
      </p:sp>
      <p:sp>
        <p:nvSpPr>
          <p:cNvPr id="204" name="Google Shape;204;p13"/>
          <p:cNvSpPr txBox="1"/>
          <p:nvPr/>
        </p:nvSpPr>
        <p:spPr>
          <a:xfrm>
            <a:off x="5595650" y="267765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Katya Bondareva</a:t>
            </a:r>
            <a:br>
              <a:rPr lang="en">
                <a:latin typeface="Roboto Condensed"/>
                <a:ea typeface="Roboto Condensed"/>
                <a:cs typeface="Roboto Condensed"/>
                <a:sym typeface="Roboto Condensed"/>
              </a:rPr>
            </a:br>
            <a:r>
              <a:rPr lang="en" sz="700">
                <a:solidFill>
                  <a:schemeClr val="dk2"/>
                </a:solidFill>
                <a:latin typeface="Comfortaa SemiBold"/>
                <a:ea typeface="Comfortaa SemiBold"/>
                <a:cs typeface="Comfortaa SemiBold"/>
                <a:sym typeface="Comfortaa SemiBold"/>
              </a:rPr>
              <a:t>Haskayne School of Business</a:t>
            </a:r>
            <a:endParaRPr sz="700">
              <a:solidFill>
                <a:schemeClr val="dk2"/>
              </a:solidFill>
              <a:latin typeface="Comfortaa SemiBold"/>
              <a:ea typeface="Comfortaa SemiBold"/>
              <a:cs typeface="Comfortaa SemiBold"/>
              <a:sym typeface="Comfortaa SemiBold"/>
            </a:endParaRPr>
          </a:p>
          <a:p>
            <a:pPr marL="0" lvl="0" indent="0" algn="ctr" rtl="0">
              <a:spcBef>
                <a:spcPts val="400"/>
              </a:spcBef>
              <a:spcAft>
                <a:spcPts val="400"/>
              </a:spcAft>
              <a:buNone/>
            </a:pPr>
            <a:r>
              <a:rPr lang="en" sz="800">
                <a:solidFill>
                  <a:schemeClr val="dk2"/>
                </a:solidFill>
                <a:latin typeface="Comfortaa"/>
                <a:ea typeface="Comfortaa"/>
                <a:cs typeface="Comfortaa"/>
                <a:sym typeface="Comfortaa"/>
              </a:rPr>
              <a:t>“Used to be in finance but lost interest”</a:t>
            </a:r>
            <a:endParaRPr>
              <a:latin typeface="Roboto Condensed"/>
              <a:ea typeface="Roboto Condensed"/>
              <a:cs typeface="Roboto Condensed"/>
              <a:sym typeface="Roboto Condensed"/>
            </a:endParaRPr>
          </a:p>
        </p:txBody>
      </p:sp>
      <p:pic>
        <p:nvPicPr>
          <p:cNvPr id="205" name="Google Shape;205;p13"/>
          <p:cNvPicPr preferRelativeResize="0"/>
          <p:nvPr/>
        </p:nvPicPr>
        <p:blipFill rotWithShape="1">
          <a:blip r:embed="rId4">
            <a:alphaModFix/>
          </a:blip>
          <a:srcRect l="278" r="268"/>
          <a:stretch/>
        </p:blipFill>
        <p:spPr>
          <a:xfrm>
            <a:off x="2212700" y="1581450"/>
            <a:ext cx="1040400" cy="1040400"/>
          </a:xfrm>
          <a:prstGeom prst="ellipse">
            <a:avLst/>
          </a:prstGeom>
          <a:noFill/>
          <a:ln>
            <a:noFill/>
          </a:ln>
        </p:spPr>
      </p:pic>
      <p:pic>
        <p:nvPicPr>
          <p:cNvPr id="206" name="Google Shape;206;p13"/>
          <p:cNvPicPr preferRelativeResize="0"/>
          <p:nvPr/>
        </p:nvPicPr>
        <p:blipFill rotWithShape="1">
          <a:blip r:embed="rId5">
            <a:alphaModFix/>
          </a:blip>
          <a:srcRect l="278" r="268"/>
          <a:stretch/>
        </p:blipFill>
        <p:spPr>
          <a:xfrm>
            <a:off x="5820050" y="1637250"/>
            <a:ext cx="1040400" cy="1040400"/>
          </a:xfrm>
          <a:prstGeom prst="ellipse">
            <a:avLst/>
          </a:prstGeom>
          <a:noFill/>
          <a:ln>
            <a:noFill/>
          </a:ln>
        </p:spPr>
      </p:pic>
      <p:pic>
        <p:nvPicPr>
          <p:cNvPr id="207" name="Google Shape;207;p13"/>
          <p:cNvPicPr preferRelativeResize="0"/>
          <p:nvPr/>
        </p:nvPicPr>
        <p:blipFill rotWithShape="1">
          <a:blip r:embed="rId6">
            <a:alphaModFix/>
          </a:blip>
          <a:srcRect/>
          <a:stretch/>
        </p:blipFill>
        <p:spPr>
          <a:xfrm>
            <a:off x="4016375" y="1581450"/>
            <a:ext cx="1040400" cy="1040400"/>
          </a:xfrm>
          <a:prstGeom prst="ellipse">
            <a:avLst/>
          </a:prstGeom>
          <a:noFill/>
          <a:ln>
            <a:noFill/>
          </a:ln>
        </p:spPr>
      </p:pic>
      <p:pic>
        <p:nvPicPr>
          <p:cNvPr id="208" name="Google Shape;208;p13"/>
          <p:cNvPicPr preferRelativeResize="0"/>
          <p:nvPr/>
        </p:nvPicPr>
        <p:blipFill rotWithShape="1">
          <a:blip r:embed="rId4">
            <a:alphaModFix/>
          </a:blip>
          <a:srcRect l="278" r="268"/>
          <a:stretch/>
        </p:blipFill>
        <p:spPr>
          <a:xfrm>
            <a:off x="1253175" y="3359000"/>
            <a:ext cx="1040400" cy="1040400"/>
          </a:xfrm>
          <a:prstGeom prst="ellipse">
            <a:avLst/>
          </a:prstGeom>
          <a:noFill/>
          <a:ln>
            <a:noFill/>
          </a:ln>
        </p:spPr>
      </p:pic>
      <p:pic>
        <p:nvPicPr>
          <p:cNvPr id="209" name="Google Shape;209;p13"/>
          <p:cNvPicPr preferRelativeResize="0"/>
          <p:nvPr/>
        </p:nvPicPr>
        <p:blipFill rotWithShape="1">
          <a:blip r:embed="rId4">
            <a:alphaModFix/>
          </a:blip>
          <a:srcRect l="278" r="268"/>
          <a:stretch/>
        </p:blipFill>
        <p:spPr>
          <a:xfrm>
            <a:off x="3114538" y="3359000"/>
            <a:ext cx="1040400" cy="1040400"/>
          </a:xfrm>
          <a:prstGeom prst="ellipse">
            <a:avLst/>
          </a:prstGeom>
          <a:noFill/>
          <a:ln>
            <a:noFill/>
          </a:ln>
        </p:spPr>
      </p:pic>
      <p:sp>
        <p:nvSpPr>
          <p:cNvPr id="210" name="Google Shape;210;p13"/>
          <p:cNvSpPr txBox="1"/>
          <p:nvPr/>
        </p:nvSpPr>
        <p:spPr>
          <a:xfrm>
            <a:off x="1028775" y="445745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Riley Layton</a:t>
            </a:r>
            <a:br>
              <a:rPr lang="en">
                <a:latin typeface="Roboto Condensed"/>
                <a:ea typeface="Roboto Condensed"/>
                <a:cs typeface="Roboto Condensed"/>
                <a:sym typeface="Roboto Condensed"/>
              </a:rPr>
            </a:br>
            <a:r>
              <a:rPr lang="en" sz="700">
                <a:solidFill>
                  <a:schemeClr val="dk2"/>
                </a:solidFill>
                <a:latin typeface="Comfortaa SemiBold"/>
                <a:ea typeface="Comfortaa SemiBold"/>
                <a:cs typeface="Comfortaa SemiBold"/>
                <a:sym typeface="Comfortaa SemiBold"/>
              </a:rPr>
              <a:t>Haskayne School of Business</a:t>
            </a:r>
            <a:endParaRPr sz="700">
              <a:solidFill>
                <a:schemeClr val="dk2"/>
              </a:solidFill>
              <a:latin typeface="Comfortaa SemiBold"/>
              <a:ea typeface="Comfortaa SemiBold"/>
              <a:cs typeface="Comfortaa SemiBold"/>
              <a:sym typeface="Comfortaa SemiBold"/>
            </a:endParaRPr>
          </a:p>
          <a:p>
            <a:pPr marL="0" lvl="0" indent="0" algn="ctr" rtl="0">
              <a:spcBef>
                <a:spcPts val="400"/>
              </a:spcBef>
              <a:spcAft>
                <a:spcPts val="0"/>
              </a:spcAft>
              <a:buNone/>
            </a:pPr>
            <a:r>
              <a:rPr lang="en" sz="800">
                <a:solidFill>
                  <a:schemeClr val="dk2"/>
                </a:solidFill>
                <a:latin typeface="Comfortaa"/>
                <a:ea typeface="Comfortaa"/>
                <a:cs typeface="Comfortaa"/>
                <a:sym typeface="Comfortaa"/>
              </a:rPr>
              <a:t>“I’m barely awake right now”</a:t>
            </a:r>
            <a:endParaRPr sz="1300">
              <a:latin typeface="Comfortaa"/>
              <a:ea typeface="Comfortaa"/>
              <a:cs typeface="Comfortaa"/>
              <a:sym typeface="Comfortaa"/>
            </a:endParaRPr>
          </a:p>
          <a:p>
            <a:pPr marL="0" lvl="0" indent="0" algn="ctr" rtl="0">
              <a:spcBef>
                <a:spcPts val="400"/>
              </a:spcBef>
              <a:spcAft>
                <a:spcPts val="400"/>
              </a:spcAft>
              <a:buNone/>
            </a:pPr>
            <a:endParaRPr>
              <a:latin typeface="Roboto Condensed"/>
              <a:ea typeface="Roboto Condensed"/>
              <a:cs typeface="Roboto Condensed"/>
              <a:sym typeface="Roboto Condensed"/>
            </a:endParaRPr>
          </a:p>
        </p:txBody>
      </p:sp>
      <p:sp>
        <p:nvSpPr>
          <p:cNvPr id="211" name="Google Shape;211;p13"/>
          <p:cNvSpPr txBox="1"/>
          <p:nvPr/>
        </p:nvSpPr>
        <p:spPr>
          <a:xfrm>
            <a:off x="2890150" y="445745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Condensed"/>
                <a:ea typeface="Roboto Condensed"/>
                <a:cs typeface="Roboto Condensed"/>
                <a:sym typeface="Roboto Condensed"/>
              </a:rPr>
              <a:t>Rajvir Grewal</a:t>
            </a:r>
            <a:br>
              <a:rPr lang="en">
                <a:latin typeface="Roboto Condensed"/>
                <a:ea typeface="Roboto Condensed"/>
                <a:cs typeface="Roboto Condensed"/>
                <a:sym typeface="Roboto Condensed"/>
              </a:rPr>
            </a:br>
            <a:r>
              <a:rPr lang="en" sz="700">
                <a:solidFill>
                  <a:schemeClr val="dk2"/>
                </a:solidFill>
                <a:latin typeface="Comfortaa SemiBold"/>
                <a:ea typeface="Comfortaa SemiBold"/>
                <a:cs typeface="Comfortaa SemiBold"/>
                <a:sym typeface="Comfortaa SemiBold"/>
              </a:rPr>
              <a:t>Haskayne School of Business</a:t>
            </a:r>
            <a:endParaRPr sz="700">
              <a:solidFill>
                <a:schemeClr val="dk2"/>
              </a:solidFill>
              <a:latin typeface="Comfortaa SemiBold"/>
              <a:ea typeface="Comfortaa SemiBold"/>
              <a:cs typeface="Comfortaa SemiBold"/>
              <a:sym typeface="Comfortaa SemiBold"/>
            </a:endParaRPr>
          </a:p>
          <a:p>
            <a:pPr marL="0" lvl="0" indent="0" algn="ctr" rtl="0">
              <a:spcBef>
                <a:spcPts val="400"/>
              </a:spcBef>
              <a:spcAft>
                <a:spcPts val="400"/>
              </a:spcAft>
              <a:buNone/>
            </a:pPr>
            <a:endParaRPr sz="800">
              <a:solidFill>
                <a:schemeClr val="dk2"/>
              </a:solidFill>
              <a:latin typeface="Comfortaa"/>
              <a:ea typeface="Comfortaa"/>
              <a:cs typeface="Comfortaa"/>
              <a:sym typeface="Comfortaa"/>
            </a:endParaRPr>
          </a:p>
        </p:txBody>
      </p:sp>
      <p:sp>
        <p:nvSpPr>
          <p:cNvPr id="212" name="Google Shape;212;p13"/>
          <p:cNvSpPr/>
          <p:nvPr/>
        </p:nvSpPr>
        <p:spPr>
          <a:xfrm>
            <a:off x="7937650" y="338850"/>
            <a:ext cx="848100" cy="3525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1"/>
              </a:solidFill>
              <a:latin typeface="Roboto Condensed Light"/>
              <a:ea typeface="Roboto Condensed Light"/>
              <a:cs typeface="Roboto Condensed Light"/>
              <a:sym typeface="Roboto Condensed Light"/>
            </a:endParaRPr>
          </a:p>
        </p:txBody>
      </p:sp>
      <p:sp>
        <p:nvSpPr>
          <p:cNvPr id="213" name="Google Shape;213;p13"/>
          <p:cNvSpPr/>
          <p:nvPr/>
        </p:nvSpPr>
        <p:spPr>
          <a:xfrm>
            <a:off x="7821250" y="446300"/>
            <a:ext cx="848100" cy="35256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1"/>
              </a:solidFill>
              <a:latin typeface="Roboto Condensed Light"/>
              <a:ea typeface="Roboto Condensed Light"/>
              <a:cs typeface="Roboto Condensed Light"/>
              <a:sym typeface="Roboto Condensed Light"/>
            </a:endParaRPr>
          </a:p>
        </p:txBody>
      </p:sp>
      <p:sp>
        <p:nvSpPr>
          <p:cNvPr id="214" name="Google Shape;214;p13"/>
          <p:cNvSpPr/>
          <p:nvPr/>
        </p:nvSpPr>
        <p:spPr>
          <a:xfrm>
            <a:off x="449329" y="623465"/>
            <a:ext cx="288740" cy="30442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Kellogg’s!</a:t>
            </a:r>
            <a:endParaRPr sz="6000">
              <a:solidFill>
                <a:schemeClr val="accent5"/>
              </a:solidFill>
            </a:endParaRPr>
          </a:p>
        </p:txBody>
      </p:sp>
      <p:sp>
        <p:nvSpPr>
          <p:cNvPr id="220" name="Google Shape;220;p1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Formally known as the Kellogg Company</a:t>
            </a:r>
            <a:endParaRPr sz="2000" b="1"/>
          </a:p>
          <a:p>
            <a:pPr marL="0" lvl="0" indent="0" algn="ctr" rtl="0">
              <a:spcBef>
                <a:spcPts val="0"/>
              </a:spcBef>
              <a:spcAft>
                <a:spcPts val="0"/>
              </a:spcAft>
              <a:buClr>
                <a:schemeClr val="dk1"/>
              </a:buClr>
              <a:buSzPts val="1100"/>
              <a:buFont typeface="Arial"/>
              <a:buNone/>
            </a:pPr>
            <a:r>
              <a:rPr lang="en" sz="2000"/>
              <a:t>Founded by W.K. Kellogg</a:t>
            </a:r>
            <a:endParaRPr sz="2000"/>
          </a:p>
          <a:p>
            <a:pPr marL="0" lvl="0" indent="0" algn="ctr" rtl="0">
              <a:spcBef>
                <a:spcPts val="0"/>
              </a:spcBef>
              <a:spcAft>
                <a:spcPts val="0"/>
              </a:spcAft>
              <a:buClr>
                <a:schemeClr val="dk1"/>
              </a:buClr>
              <a:buSzPts val="1100"/>
              <a:buFont typeface="Arial"/>
              <a:buNone/>
            </a:pPr>
            <a:r>
              <a:rPr lang="en" sz="2000"/>
              <a:t>Originated in the year 1906</a:t>
            </a:r>
            <a:endParaRPr sz="2000" b="1"/>
          </a:p>
        </p:txBody>
      </p:sp>
      <p:pic>
        <p:nvPicPr>
          <p:cNvPr id="221" name="Google Shape;221;p14"/>
          <p:cNvPicPr preferRelativeResize="0"/>
          <p:nvPr/>
        </p:nvPicPr>
        <p:blipFill rotWithShape="1">
          <a:blip r:embed="rId3">
            <a:alphaModFix/>
          </a:blip>
          <a:srcRect l="21875" r="21875"/>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22" name="Google Shape;222;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23" name="Google Shape;223;p14"/>
          <p:cNvSpPr txBox="1"/>
          <p:nvPr/>
        </p:nvSpPr>
        <p:spPr>
          <a:xfrm>
            <a:off x="290075" y="145050"/>
            <a:ext cx="138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4"/>
                </a:solidFill>
                <a:latin typeface="Roboto Condensed Light"/>
                <a:ea typeface="Roboto Condensed Light"/>
                <a:cs typeface="Roboto Condensed Light"/>
                <a:sym typeface="Roboto Condensed Light"/>
              </a:rPr>
              <a:t>Introduction</a:t>
            </a:r>
            <a:endParaRPr>
              <a:solidFill>
                <a:schemeClr val="accent4"/>
              </a:solidFill>
              <a:latin typeface="Roboto Condensed Light"/>
              <a:ea typeface="Roboto Condensed Light"/>
              <a:cs typeface="Roboto Condensed Light"/>
              <a:sym typeface="Roboto Condensed Light"/>
            </a:endParaRPr>
          </a:p>
        </p:txBody>
      </p:sp>
      <p:sp>
        <p:nvSpPr>
          <p:cNvPr id="224" name="Google Shape;224;p14"/>
          <p:cNvSpPr txBox="1"/>
          <p:nvPr/>
        </p:nvSpPr>
        <p:spPr>
          <a:xfrm>
            <a:off x="0" y="4572200"/>
            <a:ext cx="2755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6AA84F"/>
                </a:solidFill>
                <a:latin typeface="Courier New"/>
                <a:ea typeface="Courier New"/>
                <a:cs typeface="Courier New"/>
                <a:sym typeface="Courier New"/>
              </a:rPr>
              <a:t>Specialization in </a:t>
            </a:r>
            <a:br>
              <a:rPr lang="en" sz="1200">
                <a:solidFill>
                  <a:srgbClr val="6AA84F"/>
                </a:solidFill>
                <a:latin typeface="Courier New"/>
                <a:ea typeface="Courier New"/>
                <a:cs typeface="Courier New"/>
                <a:sym typeface="Courier New"/>
              </a:rPr>
            </a:br>
            <a:r>
              <a:rPr lang="en" sz="1200">
                <a:solidFill>
                  <a:srgbClr val="6AA84F"/>
                </a:solidFill>
                <a:latin typeface="Courier New"/>
                <a:ea typeface="Courier New"/>
                <a:cs typeface="Courier New"/>
                <a:sym typeface="Courier New"/>
              </a:rPr>
              <a:t>Food Processing Industry…</a:t>
            </a:r>
            <a:endParaRPr sz="1200">
              <a:solidFill>
                <a:srgbClr val="6AA84F"/>
              </a:solidFill>
              <a:latin typeface="Courier New"/>
              <a:ea typeface="Courier New"/>
              <a:cs typeface="Courier New"/>
              <a:sym typeface="Courier New"/>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Strengths &amp; Weaknesses</a:t>
            </a:r>
            <a:endParaRPr/>
          </a:p>
        </p:txBody>
      </p:sp>
      <p:sp>
        <p:nvSpPr>
          <p:cNvPr id="230" name="Google Shape;230;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31" name="Google Shape;231;p15"/>
          <p:cNvSpPr txBox="1">
            <a:spLocks noGrp="1"/>
          </p:cNvSpPr>
          <p:nvPr>
            <p:ph type="body" idx="1"/>
          </p:nvPr>
        </p:nvSpPr>
        <p:spPr>
          <a:xfrm>
            <a:off x="738075" y="1766600"/>
            <a:ext cx="3378300" cy="2724300"/>
          </a:xfrm>
          <a:prstGeom prst="rect">
            <a:avLst/>
          </a:prstGeom>
        </p:spPr>
        <p:txBody>
          <a:bodyPr spcFirstLastPara="1" wrap="square" lIns="91425" tIns="91425" rIns="91425" bIns="91425" anchor="t" anchorCtr="0">
            <a:noAutofit/>
          </a:bodyPr>
          <a:lstStyle/>
          <a:p>
            <a:pPr marL="457200" lvl="0" indent="-355600" algn="l" rtl="0">
              <a:lnSpc>
                <a:spcPct val="160000"/>
              </a:lnSpc>
              <a:spcBef>
                <a:spcPts val="600"/>
              </a:spcBef>
              <a:spcAft>
                <a:spcPts val="0"/>
              </a:spcAft>
              <a:buClr>
                <a:schemeClr val="dk1"/>
              </a:buClr>
              <a:buSzPts val="2000"/>
              <a:buChar char="▰"/>
            </a:pPr>
            <a:r>
              <a:rPr lang="en" dirty="0"/>
              <a:t>Diverse Portfolio</a:t>
            </a:r>
            <a:endParaRPr dirty="0"/>
          </a:p>
          <a:p>
            <a:pPr marL="457200" lvl="0" indent="-349250" algn="l" rtl="0">
              <a:lnSpc>
                <a:spcPct val="160000"/>
              </a:lnSpc>
              <a:spcBef>
                <a:spcPts val="600"/>
              </a:spcBef>
              <a:spcAft>
                <a:spcPts val="0"/>
              </a:spcAft>
              <a:buClr>
                <a:schemeClr val="dk1"/>
              </a:buClr>
              <a:buSzPts val="1900"/>
              <a:buChar char="▰"/>
            </a:pPr>
            <a:r>
              <a:rPr lang="en" dirty="0"/>
              <a:t>Global Presence</a:t>
            </a:r>
            <a:endParaRPr dirty="0"/>
          </a:p>
          <a:p>
            <a:pPr marL="457200" lvl="0" indent="-355600" algn="l" rtl="0">
              <a:lnSpc>
                <a:spcPct val="160000"/>
              </a:lnSpc>
              <a:spcBef>
                <a:spcPts val="600"/>
              </a:spcBef>
              <a:spcAft>
                <a:spcPts val="0"/>
              </a:spcAft>
              <a:buClr>
                <a:schemeClr val="dk1"/>
              </a:buClr>
              <a:buSzPts val="2000"/>
              <a:buChar char="▰"/>
            </a:pPr>
            <a:r>
              <a:rPr lang="en" dirty="0"/>
              <a:t>Marketing and Advertising</a:t>
            </a:r>
            <a:endParaRPr dirty="0"/>
          </a:p>
        </p:txBody>
      </p:sp>
      <p:sp>
        <p:nvSpPr>
          <p:cNvPr id="232" name="Google Shape;232;p15"/>
          <p:cNvSpPr txBox="1">
            <a:spLocks noGrp="1"/>
          </p:cNvSpPr>
          <p:nvPr>
            <p:ph type="body" idx="2"/>
          </p:nvPr>
        </p:nvSpPr>
        <p:spPr>
          <a:xfrm>
            <a:off x="4777125" y="1725100"/>
            <a:ext cx="4083300" cy="2724300"/>
          </a:xfrm>
          <a:prstGeom prst="rect">
            <a:avLst/>
          </a:prstGeom>
        </p:spPr>
        <p:txBody>
          <a:bodyPr spcFirstLastPara="1" wrap="square" lIns="91425" tIns="91425" rIns="91425" bIns="91425" anchor="t" anchorCtr="0">
            <a:noAutofit/>
          </a:bodyPr>
          <a:lstStyle/>
          <a:p>
            <a:pPr marL="457200" lvl="0" indent="-355600" algn="l" rtl="0">
              <a:lnSpc>
                <a:spcPct val="160000"/>
              </a:lnSpc>
              <a:spcBef>
                <a:spcPts val="600"/>
              </a:spcBef>
              <a:spcAft>
                <a:spcPts val="0"/>
              </a:spcAft>
              <a:buClr>
                <a:schemeClr val="dk1"/>
              </a:buClr>
              <a:buSzPts val="2000"/>
              <a:buChar char="▰"/>
            </a:pPr>
            <a:r>
              <a:rPr lang="en" dirty="0"/>
              <a:t>Dependence on Cereal Market</a:t>
            </a:r>
            <a:endParaRPr dirty="0"/>
          </a:p>
          <a:p>
            <a:pPr marL="457200" lvl="0" indent="-355600" algn="l" rtl="0">
              <a:lnSpc>
                <a:spcPct val="160000"/>
              </a:lnSpc>
              <a:spcBef>
                <a:spcPts val="1000"/>
              </a:spcBef>
              <a:spcAft>
                <a:spcPts val="0"/>
              </a:spcAft>
              <a:buClr>
                <a:schemeClr val="dk1"/>
              </a:buClr>
              <a:buSzPts val="2000"/>
              <a:buChar char="▰"/>
            </a:pPr>
            <a:r>
              <a:rPr lang="en" dirty="0"/>
              <a:t>Quality Concerns</a:t>
            </a:r>
            <a:endParaRPr dirty="0"/>
          </a:p>
          <a:p>
            <a:pPr marL="457200" lvl="0" indent="-355600" algn="l" rtl="0">
              <a:lnSpc>
                <a:spcPct val="160000"/>
              </a:lnSpc>
              <a:spcBef>
                <a:spcPts val="1000"/>
              </a:spcBef>
              <a:spcAft>
                <a:spcPts val="0"/>
              </a:spcAft>
              <a:buClr>
                <a:schemeClr val="dk1"/>
              </a:buClr>
              <a:buSzPts val="2000"/>
              <a:buChar char="▰"/>
            </a:pPr>
            <a:r>
              <a:rPr lang="en" dirty="0"/>
              <a:t>High Operating Costs</a:t>
            </a:r>
            <a:endParaRPr dirty="0"/>
          </a:p>
        </p:txBody>
      </p:sp>
      <p:grpSp>
        <p:nvGrpSpPr>
          <p:cNvPr id="233" name="Google Shape;233;p15"/>
          <p:cNvGrpSpPr/>
          <p:nvPr/>
        </p:nvGrpSpPr>
        <p:grpSpPr>
          <a:xfrm>
            <a:off x="358473" y="590950"/>
            <a:ext cx="331433" cy="315607"/>
            <a:chOff x="2594050" y="1631825"/>
            <a:chExt cx="439625" cy="439625"/>
          </a:xfrm>
        </p:grpSpPr>
        <p:sp>
          <p:nvSpPr>
            <p:cNvPr id="234" name="Google Shape;234;p1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5"/>
          <p:cNvSpPr/>
          <p:nvPr/>
        </p:nvSpPr>
        <p:spPr>
          <a:xfrm>
            <a:off x="4363050" y="1538000"/>
            <a:ext cx="167400" cy="2724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Condensed Light"/>
              <a:ea typeface="Roboto Condensed Light"/>
              <a:cs typeface="Roboto Condensed Light"/>
              <a:sym typeface="Roboto Condensed Light"/>
            </a:endParaRPr>
          </a:p>
        </p:txBody>
      </p:sp>
      <p:pic>
        <p:nvPicPr>
          <p:cNvPr id="239" name="Google Shape;239;p15"/>
          <p:cNvPicPr preferRelativeResize="0"/>
          <p:nvPr/>
        </p:nvPicPr>
        <p:blipFill>
          <a:blip r:embed="rId3">
            <a:alphaModFix/>
          </a:blip>
          <a:stretch>
            <a:fillRect/>
          </a:stretch>
        </p:blipFill>
        <p:spPr>
          <a:xfrm>
            <a:off x="-6" y="3614400"/>
            <a:ext cx="2199000" cy="2022300"/>
          </a:xfrm>
          <a:prstGeom prst="ellipse">
            <a:avLst/>
          </a:prstGeom>
          <a:noFill/>
          <a:ln w="9525" cap="flat" cmpd="sng">
            <a:solidFill>
              <a:schemeClr val="accent5"/>
            </a:solidFill>
            <a:prstDash val="solid"/>
            <a:round/>
            <a:headEnd type="none" w="sm" len="sm"/>
            <a:tailEnd type="none" w="sm" len="sm"/>
          </a:ln>
        </p:spPr>
      </p:pic>
      <p:pic>
        <p:nvPicPr>
          <p:cNvPr id="240" name="Google Shape;240;p15"/>
          <p:cNvPicPr preferRelativeResize="0"/>
          <p:nvPr/>
        </p:nvPicPr>
        <p:blipFill>
          <a:blip r:embed="rId4">
            <a:alphaModFix/>
          </a:blip>
          <a:stretch>
            <a:fillRect/>
          </a:stretch>
        </p:blipFill>
        <p:spPr>
          <a:xfrm>
            <a:off x="7448600" y="183500"/>
            <a:ext cx="1354500" cy="135450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Opportunities &amp; Threats</a:t>
            </a:r>
            <a:endParaRPr/>
          </a:p>
        </p:txBody>
      </p:sp>
      <p:sp>
        <p:nvSpPr>
          <p:cNvPr id="246" name="Google Shape;246;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47" name="Google Shape;247;p16"/>
          <p:cNvSpPr txBox="1">
            <a:spLocks noGrp="1"/>
          </p:cNvSpPr>
          <p:nvPr>
            <p:ph type="body" idx="1"/>
          </p:nvPr>
        </p:nvSpPr>
        <p:spPr>
          <a:xfrm>
            <a:off x="738075" y="1714201"/>
            <a:ext cx="3378300" cy="2724300"/>
          </a:xfrm>
          <a:prstGeom prst="rect">
            <a:avLst/>
          </a:prstGeom>
        </p:spPr>
        <p:txBody>
          <a:bodyPr spcFirstLastPara="1" wrap="square" lIns="91425" tIns="91425" rIns="91425" bIns="91425" anchor="t" anchorCtr="0">
            <a:noAutofit/>
          </a:bodyPr>
          <a:lstStyle/>
          <a:p>
            <a:pPr marL="457200" lvl="0" indent="-355600" algn="l" rtl="0">
              <a:lnSpc>
                <a:spcPct val="160000"/>
              </a:lnSpc>
              <a:spcBef>
                <a:spcPts val="600"/>
              </a:spcBef>
              <a:spcAft>
                <a:spcPts val="0"/>
              </a:spcAft>
              <a:buClr>
                <a:schemeClr val="dk1"/>
              </a:buClr>
              <a:buSzPts val="2000"/>
              <a:buChar char="▰"/>
            </a:pPr>
            <a:r>
              <a:rPr lang="en" dirty="0"/>
              <a:t>E Commerce</a:t>
            </a:r>
            <a:endParaRPr dirty="0"/>
          </a:p>
          <a:p>
            <a:pPr marL="457200" lvl="0" indent="-355600" algn="l" rtl="0">
              <a:lnSpc>
                <a:spcPct val="160000"/>
              </a:lnSpc>
              <a:spcBef>
                <a:spcPts val="600"/>
              </a:spcBef>
              <a:spcAft>
                <a:spcPts val="0"/>
              </a:spcAft>
              <a:buClr>
                <a:schemeClr val="dk1"/>
              </a:buClr>
              <a:buSzPts val="2000"/>
              <a:buChar char="▰"/>
            </a:pPr>
            <a:r>
              <a:rPr lang="en" dirty="0"/>
              <a:t>Influencers</a:t>
            </a:r>
            <a:endParaRPr dirty="0"/>
          </a:p>
          <a:p>
            <a:pPr marL="457200" lvl="0" indent="-355600" algn="l" rtl="0">
              <a:lnSpc>
                <a:spcPct val="160000"/>
              </a:lnSpc>
              <a:spcBef>
                <a:spcPts val="600"/>
              </a:spcBef>
              <a:spcAft>
                <a:spcPts val="0"/>
              </a:spcAft>
              <a:buClr>
                <a:schemeClr val="dk1"/>
              </a:buClr>
              <a:buSzPts val="2000"/>
              <a:buChar char="▰"/>
            </a:pPr>
            <a:r>
              <a:rPr lang="en" dirty="0"/>
              <a:t>Cost-Of-Living Crisis Drives m                Innovation</a:t>
            </a:r>
            <a:endParaRPr dirty="0"/>
          </a:p>
        </p:txBody>
      </p:sp>
      <p:sp>
        <p:nvSpPr>
          <p:cNvPr id="248" name="Google Shape;248;p16"/>
          <p:cNvSpPr txBox="1">
            <a:spLocks noGrp="1"/>
          </p:cNvSpPr>
          <p:nvPr>
            <p:ph type="body" idx="2"/>
          </p:nvPr>
        </p:nvSpPr>
        <p:spPr>
          <a:xfrm>
            <a:off x="4777125" y="1714201"/>
            <a:ext cx="3378300" cy="2724300"/>
          </a:xfrm>
          <a:prstGeom prst="rect">
            <a:avLst/>
          </a:prstGeom>
        </p:spPr>
        <p:txBody>
          <a:bodyPr spcFirstLastPara="1" wrap="square" lIns="91425" tIns="91425" rIns="91425" bIns="91425" anchor="t" anchorCtr="0">
            <a:noAutofit/>
          </a:bodyPr>
          <a:lstStyle/>
          <a:p>
            <a:pPr marL="457200" lvl="0" indent="-355600" algn="l" rtl="0">
              <a:lnSpc>
                <a:spcPct val="160000"/>
              </a:lnSpc>
              <a:spcBef>
                <a:spcPts val="600"/>
              </a:spcBef>
              <a:spcAft>
                <a:spcPts val="0"/>
              </a:spcAft>
              <a:buClr>
                <a:schemeClr val="dk1"/>
              </a:buClr>
              <a:buSzPts val="2000"/>
              <a:buChar char="▰"/>
            </a:pPr>
            <a:r>
              <a:rPr lang="en" dirty="0"/>
              <a:t>Getting Sued</a:t>
            </a:r>
            <a:endParaRPr dirty="0"/>
          </a:p>
          <a:p>
            <a:pPr marL="457200" lvl="0" indent="-355600" algn="l" rtl="0">
              <a:lnSpc>
                <a:spcPct val="160000"/>
              </a:lnSpc>
              <a:spcBef>
                <a:spcPts val="600"/>
              </a:spcBef>
              <a:spcAft>
                <a:spcPts val="0"/>
              </a:spcAft>
              <a:buClr>
                <a:schemeClr val="dk1"/>
              </a:buClr>
              <a:buSzPts val="2000"/>
              <a:buChar char="▰"/>
            </a:pPr>
            <a:r>
              <a:rPr lang="en" dirty="0"/>
              <a:t>Increasing Competition</a:t>
            </a:r>
            <a:endParaRPr dirty="0"/>
          </a:p>
          <a:p>
            <a:pPr marL="457200" lvl="0" indent="-355600" algn="l" rtl="0">
              <a:lnSpc>
                <a:spcPct val="160000"/>
              </a:lnSpc>
              <a:spcBef>
                <a:spcPts val="600"/>
              </a:spcBef>
              <a:spcAft>
                <a:spcPts val="0"/>
              </a:spcAft>
              <a:buClr>
                <a:schemeClr val="dk1"/>
              </a:buClr>
              <a:buSzPts val="2000"/>
              <a:buChar char="▰"/>
            </a:pPr>
            <a:r>
              <a:rPr lang="en" dirty="0"/>
              <a:t>Healthy Living Trends</a:t>
            </a:r>
            <a:endParaRPr dirty="0"/>
          </a:p>
        </p:txBody>
      </p:sp>
      <p:sp>
        <p:nvSpPr>
          <p:cNvPr id="249" name="Google Shape;249;p16"/>
          <p:cNvSpPr/>
          <p:nvPr/>
        </p:nvSpPr>
        <p:spPr>
          <a:xfrm>
            <a:off x="4363050" y="1538000"/>
            <a:ext cx="167400" cy="2724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Condensed Light"/>
              <a:ea typeface="Roboto Condensed Light"/>
              <a:cs typeface="Roboto Condensed Light"/>
              <a:sym typeface="Roboto Condensed Light"/>
            </a:endParaRPr>
          </a:p>
        </p:txBody>
      </p:sp>
      <p:grpSp>
        <p:nvGrpSpPr>
          <p:cNvPr id="250" name="Google Shape;250;p16"/>
          <p:cNvGrpSpPr/>
          <p:nvPr/>
        </p:nvGrpSpPr>
        <p:grpSpPr>
          <a:xfrm>
            <a:off x="467780" y="584264"/>
            <a:ext cx="270295" cy="382822"/>
            <a:chOff x="3979850" y="1598950"/>
            <a:chExt cx="356825" cy="505375"/>
          </a:xfrm>
        </p:grpSpPr>
        <p:sp>
          <p:nvSpPr>
            <p:cNvPr id="251" name="Google Shape;251;p16"/>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3" name="Google Shape;253;p16"/>
          <p:cNvPicPr preferRelativeResize="0"/>
          <p:nvPr/>
        </p:nvPicPr>
        <p:blipFill>
          <a:blip r:embed="rId3">
            <a:alphaModFix/>
          </a:blip>
          <a:stretch>
            <a:fillRect/>
          </a:stretch>
        </p:blipFill>
        <p:spPr>
          <a:xfrm>
            <a:off x="173826" y="3612150"/>
            <a:ext cx="2206800" cy="2089500"/>
          </a:xfrm>
          <a:prstGeom prst="ellipse">
            <a:avLst/>
          </a:prstGeom>
          <a:noFill/>
          <a:ln w="9525" cap="flat" cmpd="sng">
            <a:solidFill>
              <a:srgbClr val="FF9800"/>
            </a:solidFill>
            <a:prstDash val="solid"/>
            <a:round/>
            <a:headEnd type="none" w="sm" len="sm"/>
            <a:tailEnd type="none" w="sm" len="sm"/>
          </a:ln>
        </p:spPr>
      </p:pic>
      <p:pic>
        <p:nvPicPr>
          <p:cNvPr id="254" name="Google Shape;254;p16"/>
          <p:cNvPicPr preferRelativeResize="0"/>
          <p:nvPr/>
        </p:nvPicPr>
        <p:blipFill>
          <a:blip r:embed="rId4">
            <a:alphaModFix/>
          </a:blip>
          <a:stretch>
            <a:fillRect/>
          </a:stretch>
        </p:blipFill>
        <p:spPr>
          <a:xfrm>
            <a:off x="7321000" y="392575"/>
            <a:ext cx="1607925" cy="160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60" name="Google Shape;260;p17"/>
          <p:cNvSpPr txBox="1"/>
          <p:nvPr/>
        </p:nvSpPr>
        <p:spPr>
          <a:xfrm>
            <a:off x="2156400" y="216875"/>
            <a:ext cx="48312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chemeClr val="accent5"/>
                </a:solidFill>
                <a:latin typeface="Roboto Condensed"/>
                <a:ea typeface="Roboto Condensed"/>
                <a:cs typeface="Roboto Condensed"/>
                <a:sym typeface="Roboto Condensed"/>
              </a:rPr>
              <a:t>Conclusion</a:t>
            </a:r>
            <a:endParaRPr sz="6000" b="1">
              <a:solidFill>
                <a:schemeClr val="accent5"/>
              </a:solidFill>
              <a:latin typeface="Roboto Condensed"/>
              <a:ea typeface="Roboto Condensed"/>
              <a:cs typeface="Roboto Condensed"/>
              <a:sym typeface="Roboto Condensed"/>
            </a:endParaRPr>
          </a:p>
        </p:txBody>
      </p:sp>
      <p:sp>
        <p:nvSpPr>
          <p:cNvPr id="261" name="Google Shape;261;p17"/>
          <p:cNvSpPr txBox="1"/>
          <p:nvPr/>
        </p:nvSpPr>
        <p:spPr>
          <a:xfrm>
            <a:off x="1456775" y="1379875"/>
            <a:ext cx="6520800" cy="3309300"/>
          </a:xfrm>
          <a:prstGeom prst="rect">
            <a:avLst/>
          </a:prstGeom>
          <a:noFill/>
          <a:ln>
            <a:noFill/>
          </a:ln>
        </p:spPr>
        <p:txBody>
          <a:bodyPr spcFirstLastPara="1" wrap="square" lIns="91425" tIns="91425" rIns="91425" bIns="91425" anchor="t" anchorCtr="0">
            <a:spAutoFit/>
          </a:bodyPr>
          <a:lstStyle/>
          <a:p>
            <a:pPr marL="152400" marR="152400" lvl="0" indent="0" algn="ctr" rtl="0">
              <a:lnSpc>
                <a:spcPct val="150000"/>
              </a:lnSpc>
              <a:spcBef>
                <a:spcPts val="0"/>
              </a:spcBef>
              <a:spcAft>
                <a:spcPts val="0"/>
              </a:spcAft>
              <a:buNone/>
            </a:pPr>
            <a:r>
              <a:rPr lang="en">
                <a:latin typeface="Comfortaa"/>
                <a:ea typeface="Comfortaa"/>
                <a:cs typeface="Comfortaa"/>
                <a:sym typeface="Comfortaa"/>
              </a:rPr>
              <a:t>Kellogg’s, a global cereal leader, is a strong brand but faces stiff competition which is one of the major threats. Kellogg can use their strengths of marketing and advertising, diverse portfolio and a global presence to help get an advantage over their competitors. Kellogg does have a few weaknesses such as quality concerns and high operating costs which they need to work on how to eliminate as doing so would be very beneficial. Finally, they should consider their available opportunities in health snacks and distribution expansion are promising, but should be careful of regulations.  </a:t>
            </a:r>
            <a:endParaRPr>
              <a:solidFill>
                <a:schemeClr val="dk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67" name="Google Shape;267;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References</a:t>
            </a:r>
            <a:endParaRPr/>
          </a:p>
        </p:txBody>
      </p:sp>
      <p:grpSp>
        <p:nvGrpSpPr>
          <p:cNvPr id="268" name="Google Shape;268;p18"/>
          <p:cNvGrpSpPr/>
          <p:nvPr/>
        </p:nvGrpSpPr>
        <p:grpSpPr>
          <a:xfrm>
            <a:off x="429053" y="587260"/>
            <a:ext cx="309022" cy="376837"/>
            <a:chOff x="596350" y="929175"/>
            <a:chExt cx="407950" cy="497475"/>
          </a:xfrm>
        </p:grpSpPr>
        <p:sp>
          <p:nvSpPr>
            <p:cNvPr id="269" name="Google Shape;269;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18"/>
          <p:cNvSpPr txBox="1"/>
          <p:nvPr/>
        </p:nvSpPr>
        <p:spPr>
          <a:xfrm>
            <a:off x="769850" y="1420775"/>
            <a:ext cx="7520100" cy="338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Britannica (2023, September 7). Kellogg’s: American company. </a:t>
            </a:r>
            <a:endParaRPr sz="1200">
              <a:solidFill>
                <a:schemeClr val="dk1"/>
              </a:solidFill>
              <a:latin typeface="Roboto Condensed Light"/>
              <a:ea typeface="Roboto Condensed Light"/>
              <a:cs typeface="Roboto Condensed Light"/>
              <a:sym typeface="Roboto Condensed Light"/>
            </a:endParaRPr>
          </a:p>
          <a:p>
            <a:pPr marL="457200" lvl="0" indent="0" algn="l" rtl="0">
              <a:spcBef>
                <a:spcPts val="0"/>
              </a:spcBef>
              <a:spcAft>
                <a:spcPts val="0"/>
              </a:spcAft>
              <a:buNone/>
            </a:pPr>
            <a:r>
              <a:rPr lang="en" sz="1200" u="sng">
                <a:solidFill>
                  <a:schemeClr val="hlink"/>
                </a:solidFill>
                <a:latin typeface="Roboto Condensed Light"/>
                <a:ea typeface="Roboto Condensed Light"/>
                <a:cs typeface="Roboto Condensed Light"/>
                <a:sym typeface="Roboto Condensed Light"/>
                <a:hlinkClick r:id="rId3"/>
              </a:rPr>
              <a:t>https://www.britannica.com/topic/Kellogg-Company</a:t>
            </a:r>
            <a:endParaRPr sz="1200">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Bureau van Dijk. (n.d.). Kellogg Company.: Industry &amp; activities Kellogg Company. Orbis. Retrieved October 12, 2023, from</a:t>
            </a:r>
            <a:br>
              <a:rPr lang="en" sz="1200">
                <a:solidFill>
                  <a:schemeClr val="dk1"/>
                </a:solidFill>
                <a:latin typeface="Roboto Condensed Light"/>
                <a:ea typeface="Roboto Condensed Light"/>
                <a:cs typeface="Roboto Condensed Light"/>
                <a:sym typeface="Roboto Condensed Light"/>
              </a:rPr>
            </a:br>
            <a:r>
              <a:rPr lang="en" sz="1200">
                <a:solidFill>
                  <a:schemeClr val="dk1"/>
                </a:solidFill>
                <a:latin typeface="Roboto Condensed Light"/>
                <a:ea typeface="Roboto Condensed Light"/>
                <a:cs typeface="Roboto Condensed Light"/>
                <a:sym typeface="Roboto Condensed Light"/>
              </a:rPr>
              <a:t>	</a:t>
            </a:r>
            <a:r>
              <a:rPr lang="en" sz="1200" u="sng">
                <a:solidFill>
                  <a:schemeClr val="hlink"/>
                </a:solidFill>
                <a:latin typeface="Roboto Condensed Light"/>
                <a:ea typeface="Roboto Condensed Light"/>
                <a:cs typeface="Roboto Condensed Light"/>
                <a:sym typeface="Roboto Condensed Light"/>
                <a:hlinkClick r:id="rId4"/>
              </a:rPr>
              <a:t>https://www.orbis.bvdinfo.com</a:t>
            </a:r>
            <a:br>
              <a:rPr lang="en" sz="1200">
                <a:solidFill>
                  <a:schemeClr val="dk1"/>
                </a:solidFill>
                <a:latin typeface="Roboto Condensed Light"/>
                <a:ea typeface="Roboto Condensed Light"/>
                <a:cs typeface="Roboto Condensed Light"/>
                <a:sym typeface="Roboto Condensed Light"/>
              </a:rPr>
            </a:br>
            <a:r>
              <a:rPr lang="en" sz="1200">
                <a:solidFill>
                  <a:schemeClr val="dk1"/>
                </a:solidFill>
                <a:latin typeface="Roboto Condensed Light"/>
                <a:ea typeface="Roboto Condensed Light"/>
                <a:cs typeface="Roboto Condensed Light"/>
                <a:sym typeface="Roboto Condensed Light"/>
              </a:rPr>
              <a:t>Choi, B. (2015, February 13). Changing consumer tastes impacts Kellogs. The food institute. </a:t>
            </a:r>
            <a:br>
              <a:rPr lang="en" sz="1200">
                <a:solidFill>
                  <a:schemeClr val="dk1"/>
                </a:solidFill>
                <a:latin typeface="Roboto Condensed Light"/>
                <a:ea typeface="Roboto Condensed Light"/>
                <a:cs typeface="Roboto Condensed Light"/>
                <a:sym typeface="Roboto Condensed Light"/>
              </a:rPr>
            </a:br>
            <a:r>
              <a:rPr lang="en" sz="1200">
                <a:solidFill>
                  <a:schemeClr val="dk1"/>
                </a:solidFill>
                <a:latin typeface="Roboto Condensed Light"/>
                <a:ea typeface="Roboto Condensed Light"/>
                <a:cs typeface="Roboto Condensed Light"/>
                <a:sym typeface="Roboto Condensed Light"/>
              </a:rPr>
              <a:t>	</a:t>
            </a:r>
            <a:r>
              <a:rPr lang="en" sz="1200" u="sng">
                <a:solidFill>
                  <a:schemeClr val="hlink"/>
                </a:solidFill>
                <a:latin typeface="Roboto Condensed Light"/>
                <a:ea typeface="Roboto Condensed Light"/>
                <a:cs typeface="Roboto Condensed Light"/>
                <a:sym typeface="Roboto Condensed Light"/>
                <a:hlinkClick r:id="rId5"/>
              </a:rPr>
              <a:t>https://foodinstitute.com/focus/kelloggfeb2015</a:t>
            </a:r>
            <a:r>
              <a:rPr lang="en" sz="1200">
                <a:solidFill>
                  <a:schemeClr val="dk1"/>
                </a:solidFill>
                <a:latin typeface="Roboto Condensed Light"/>
                <a:ea typeface="Roboto Condensed Light"/>
                <a:cs typeface="Roboto Condensed Light"/>
                <a:sym typeface="Roboto Condensed Light"/>
              </a:rPr>
              <a:t> </a:t>
            </a:r>
            <a:br>
              <a:rPr lang="en" sz="1200">
                <a:solidFill>
                  <a:schemeClr val="dk1"/>
                </a:solidFill>
                <a:latin typeface="Roboto Condensed Light"/>
                <a:ea typeface="Roboto Condensed Light"/>
                <a:cs typeface="Roboto Condensed Light"/>
                <a:sym typeface="Roboto Condensed Light"/>
              </a:rPr>
            </a:br>
            <a:r>
              <a:rPr lang="en" sz="1200">
                <a:solidFill>
                  <a:schemeClr val="dk1"/>
                </a:solidFill>
                <a:latin typeface="Roboto Condensed Light"/>
                <a:ea typeface="Roboto Condensed Light"/>
                <a:cs typeface="Roboto Condensed Light"/>
                <a:sym typeface="Roboto Condensed Light"/>
              </a:rPr>
              <a:t>Craft Co. (2023, October). Company summary: Overview. </a:t>
            </a:r>
            <a:br>
              <a:rPr lang="en" sz="1200">
                <a:solidFill>
                  <a:schemeClr val="dk1"/>
                </a:solidFill>
                <a:latin typeface="Roboto Condensed Light"/>
                <a:ea typeface="Roboto Condensed Light"/>
                <a:cs typeface="Roboto Condensed Light"/>
                <a:sym typeface="Roboto Condensed Light"/>
              </a:rPr>
            </a:br>
            <a:r>
              <a:rPr lang="en" sz="1200">
                <a:solidFill>
                  <a:schemeClr val="dk1"/>
                </a:solidFill>
                <a:latin typeface="Roboto Condensed Light"/>
                <a:ea typeface="Roboto Condensed Light"/>
                <a:cs typeface="Roboto Condensed Light"/>
                <a:sym typeface="Roboto Condensed Light"/>
              </a:rPr>
              <a:t>	</a:t>
            </a:r>
            <a:r>
              <a:rPr lang="en" sz="1200" u="sng">
                <a:solidFill>
                  <a:schemeClr val="hlink"/>
                </a:solidFill>
                <a:latin typeface="Roboto Condensed Light"/>
                <a:ea typeface="Roboto Condensed Light"/>
                <a:cs typeface="Roboto Condensed Light"/>
                <a:sym typeface="Roboto Condensed Light"/>
                <a:hlinkClick r:id="rId6"/>
              </a:rPr>
              <a:t>https://craft.co/kellogg/</a:t>
            </a:r>
            <a:r>
              <a:rPr lang="en" sz="1200">
                <a:solidFill>
                  <a:schemeClr val="dk1"/>
                </a:solidFill>
                <a:latin typeface="Roboto Condensed Light"/>
                <a:ea typeface="Roboto Condensed Light"/>
                <a:cs typeface="Roboto Condensed Light"/>
                <a:sym typeface="Roboto Condensed Light"/>
              </a:rPr>
              <a:t> </a:t>
            </a:r>
            <a:br>
              <a:rPr lang="en" sz="1200">
                <a:solidFill>
                  <a:schemeClr val="dk1"/>
                </a:solidFill>
                <a:latin typeface="Roboto Condensed Light"/>
                <a:ea typeface="Roboto Condensed Light"/>
                <a:cs typeface="Roboto Condensed Light"/>
                <a:sym typeface="Roboto Condensed Light"/>
              </a:rPr>
            </a:br>
            <a:r>
              <a:rPr lang="en" sz="1200">
                <a:solidFill>
                  <a:schemeClr val="dk1"/>
                </a:solidFill>
                <a:latin typeface="Roboto Condensed Light"/>
                <a:ea typeface="Roboto Condensed Light"/>
                <a:cs typeface="Roboto Condensed Light"/>
                <a:sym typeface="Roboto Condensed Light"/>
              </a:rPr>
              <a:t>Feldkamp, B. (2023, October 2). More than a cereal king: W.K. Kellogg was a conservationist who helped save the Canada</a:t>
            </a:r>
            <a:br>
              <a:rPr lang="en" sz="1200">
                <a:solidFill>
                  <a:schemeClr val="dk1"/>
                </a:solidFill>
                <a:latin typeface="Roboto Condensed Light"/>
                <a:ea typeface="Roboto Condensed Light"/>
                <a:cs typeface="Roboto Condensed Light"/>
                <a:sym typeface="Roboto Condensed Light"/>
              </a:rPr>
            </a:br>
            <a:r>
              <a:rPr lang="en" sz="1200">
                <a:solidFill>
                  <a:schemeClr val="dk1"/>
                </a:solidFill>
                <a:latin typeface="Roboto Condensed Light"/>
                <a:ea typeface="Roboto Condensed Light"/>
                <a:cs typeface="Roboto Condensed Light"/>
                <a:sym typeface="Roboto Condensed Light"/>
              </a:rPr>
              <a:t>	goose The Express.</a:t>
            </a:r>
            <a:br>
              <a:rPr lang="en" sz="1200">
                <a:solidFill>
                  <a:schemeClr val="dk1"/>
                </a:solidFill>
                <a:latin typeface="Roboto Condensed Light"/>
                <a:ea typeface="Roboto Condensed Light"/>
                <a:cs typeface="Roboto Condensed Light"/>
                <a:sym typeface="Roboto Condensed Light"/>
              </a:rPr>
            </a:br>
            <a:r>
              <a:rPr lang="en" sz="1200">
                <a:solidFill>
                  <a:schemeClr val="dk1"/>
                </a:solidFill>
                <a:latin typeface="Roboto Condensed Light"/>
                <a:ea typeface="Roboto Condensed Light"/>
                <a:cs typeface="Roboto Condensed Light"/>
                <a:sym typeface="Roboto Condensed Light"/>
              </a:rPr>
              <a:t>	 </a:t>
            </a:r>
            <a:r>
              <a:rPr lang="en" sz="1200" u="sng">
                <a:solidFill>
                  <a:schemeClr val="hlink"/>
                </a:solidFill>
                <a:latin typeface="Roboto Condensed Light"/>
                <a:ea typeface="Roboto Condensed Light"/>
                <a:cs typeface="Roboto Condensed Light"/>
                <a:sym typeface="Roboto Condensed Light"/>
                <a:hlinkClick r:id="rId7"/>
              </a:rPr>
              <a:t>https://www.lockhaven.com/opinion/columns/2023/10/more-than-a-cereal-king-w-k-kellogg-wa </a:t>
            </a:r>
            <a:br>
              <a:rPr lang="en" sz="1200" u="sng">
                <a:solidFill>
                  <a:schemeClr val="hlink"/>
                </a:solidFill>
                <a:latin typeface="Roboto Condensed Light"/>
                <a:ea typeface="Roboto Condensed Light"/>
                <a:cs typeface="Roboto Condensed Light"/>
                <a:sym typeface="Roboto Condensed Light"/>
                <a:hlinkClick r:id="rId7"/>
              </a:rPr>
            </a:br>
            <a:r>
              <a:rPr lang="en" sz="1200" u="sng">
                <a:solidFill>
                  <a:schemeClr val="hlink"/>
                </a:solidFill>
                <a:latin typeface="Roboto Condensed Light"/>
                <a:ea typeface="Roboto Condensed Light"/>
                <a:cs typeface="Roboto Condensed Light"/>
                <a:sym typeface="Roboto Condensed Light"/>
                <a:hlinkClick r:id="rId7"/>
              </a:rPr>
              <a:t>	s-a-conservationist-who-helped-save-the-canada-goose/</a:t>
            </a:r>
            <a:r>
              <a:rPr lang="en" sz="1200">
                <a:solidFill>
                  <a:schemeClr val="dk1"/>
                </a:solidFill>
                <a:latin typeface="Roboto Condensed Light"/>
                <a:ea typeface="Roboto Condensed Light"/>
                <a:cs typeface="Roboto Condensed Light"/>
                <a:sym typeface="Roboto Condensed Light"/>
              </a:rPr>
              <a:t> </a:t>
            </a:r>
            <a:br>
              <a:rPr lang="en" sz="1200">
                <a:solidFill>
                  <a:schemeClr val="dk1"/>
                </a:solidFill>
                <a:latin typeface="Roboto Condensed Light"/>
                <a:ea typeface="Roboto Condensed Light"/>
                <a:cs typeface="Roboto Condensed Light"/>
                <a:sym typeface="Roboto Condensed Light"/>
              </a:rPr>
            </a:br>
            <a:r>
              <a:rPr lang="en" sz="1200">
                <a:solidFill>
                  <a:schemeClr val="dk1"/>
                </a:solidFill>
                <a:latin typeface="Roboto Condensed Light"/>
                <a:ea typeface="Roboto Condensed Light"/>
                <a:cs typeface="Roboto Condensed Light"/>
                <a:sym typeface="Roboto Condensed Light"/>
              </a:rPr>
              <a:t>Joseph, S. (2019, June 20). Inside Kellogg’s social-driven strategy to launch new products. Digiday.</a:t>
            </a:r>
            <a:br>
              <a:rPr lang="en" sz="1200">
                <a:solidFill>
                  <a:schemeClr val="dk1"/>
                </a:solidFill>
                <a:latin typeface="Roboto Condensed Light"/>
                <a:ea typeface="Roboto Condensed Light"/>
                <a:cs typeface="Roboto Condensed Light"/>
                <a:sym typeface="Roboto Condensed Light"/>
              </a:rPr>
            </a:br>
            <a:r>
              <a:rPr lang="en" sz="1200">
                <a:solidFill>
                  <a:schemeClr val="dk1"/>
                </a:solidFill>
                <a:latin typeface="Roboto Condensed Light"/>
                <a:ea typeface="Roboto Condensed Light"/>
                <a:cs typeface="Roboto Condensed Light"/>
                <a:sym typeface="Roboto Condensed Light"/>
              </a:rPr>
              <a:t>	</a:t>
            </a:r>
            <a:r>
              <a:rPr lang="en" sz="1200" u="sng">
                <a:solidFill>
                  <a:schemeClr val="hlink"/>
                </a:solidFill>
                <a:latin typeface="Roboto Condensed Light"/>
                <a:ea typeface="Roboto Condensed Light"/>
                <a:cs typeface="Roboto Condensed Light"/>
                <a:sym typeface="Roboto Condensed Light"/>
                <a:hlinkClick r:id="rId8"/>
              </a:rPr>
              <a:t>https://digiday.com/media/inside-kelloggs-social-driven-strategy-to-launch-new-products/</a:t>
            </a:r>
            <a:endParaRPr sz="1200">
              <a:solidFill>
                <a:schemeClr val="dk1"/>
              </a:solidFill>
              <a:latin typeface="Roboto Condensed Light"/>
              <a:ea typeface="Roboto Condensed Light"/>
              <a:cs typeface="Roboto Condensed Light"/>
              <a:sym typeface="Roboto Condensed Light"/>
            </a:endParaRPr>
          </a:p>
          <a:p>
            <a:pPr marL="457200" lvl="0" indent="-457200" algn="l" rtl="0">
              <a:lnSpc>
                <a:spcPct val="115000"/>
              </a:lnSpc>
              <a:spcBef>
                <a:spcPts val="0"/>
              </a:spcBef>
              <a:spcAft>
                <a:spcPts val="0"/>
              </a:spcAft>
              <a:buNone/>
            </a:pPr>
            <a:r>
              <a:rPr lang="en" sz="1200">
                <a:solidFill>
                  <a:schemeClr val="dk1"/>
                </a:solidFill>
                <a:latin typeface="Roboto Condensed Light"/>
                <a:ea typeface="Roboto Condensed Light"/>
                <a:cs typeface="Roboto Condensed Light"/>
                <a:sym typeface="Roboto Condensed Light"/>
              </a:rPr>
              <a:t>WorldBenchmarkingAlliance (n.d.). </a:t>
            </a:r>
            <a:r>
              <a:rPr lang="en" sz="1200" i="1">
                <a:solidFill>
                  <a:schemeClr val="dk1"/>
                </a:solidFill>
                <a:latin typeface="Roboto Condensed Light"/>
                <a:ea typeface="Roboto Condensed Light"/>
                <a:cs typeface="Roboto Condensed Light"/>
                <a:sym typeface="Roboto Condensed Light"/>
              </a:rPr>
              <a:t>Kellogg’s. </a:t>
            </a:r>
            <a:r>
              <a:rPr lang="en" sz="1200">
                <a:solidFill>
                  <a:schemeClr val="dk1"/>
                </a:solidFill>
                <a:latin typeface="Roboto Condensed Light"/>
                <a:ea typeface="Roboto Condensed Light"/>
                <a:cs typeface="Roboto Condensed Light"/>
                <a:sym typeface="Roboto Condensed Light"/>
              </a:rPr>
              <a:t>Retrieved November 26, 2023, from </a:t>
            </a:r>
            <a:r>
              <a:rPr lang="en" sz="1200" u="sng">
                <a:solidFill>
                  <a:srgbClr val="3F5378"/>
                </a:solidFill>
                <a:latin typeface="Roboto Condensed Light"/>
                <a:ea typeface="Roboto Condensed Light"/>
                <a:cs typeface="Roboto Condensed Light"/>
                <a:sym typeface="Roboto Condensed Light"/>
                <a:hlinkClick r:id="rId9">
                  <a:extLst>
                    <a:ext uri="{A12FA001-AC4F-418D-AE19-62706E023703}">
                      <ahyp:hlinkClr xmlns:ahyp="http://schemas.microsoft.com/office/drawing/2018/hyperlinkcolor" val="tx"/>
                    </a:ext>
                  </a:extLst>
                </a:hlinkClick>
              </a:rPr>
              <a:t>https://www.worldbenchmarkingalliance.org/publication/food-agriculture/companies/kelloggs-2/#:~:text=Some%20of%20the%20most%20well,products%20in%20over%20180%20countries.</a:t>
            </a:r>
            <a:endParaRPr sz="12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82" name="Google Shape;282;p19"/>
          <p:cNvSpPr txBox="1"/>
          <p:nvPr/>
        </p:nvSpPr>
        <p:spPr>
          <a:xfrm>
            <a:off x="2502300" y="703400"/>
            <a:ext cx="4139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chemeClr val="accent5"/>
                </a:solidFill>
                <a:latin typeface="Roboto Condensed"/>
                <a:ea typeface="Roboto Condensed"/>
                <a:cs typeface="Roboto Condensed"/>
                <a:sym typeface="Roboto Condensed"/>
              </a:rPr>
              <a:t>Thank You</a:t>
            </a:r>
            <a:endParaRPr sz="6000" b="1">
              <a:solidFill>
                <a:schemeClr val="accent5"/>
              </a:solidFill>
              <a:latin typeface="Roboto Condensed"/>
              <a:ea typeface="Roboto Condensed"/>
              <a:cs typeface="Roboto Condensed"/>
              <a:sym typeface="Roboto Condensed"/>
            </a:endParaRPr>
          </a:p>
        </p:txBody>
      </p:sp>
      <p:pic>
        <p:nvPicPr>
          <p:cNvPr id="283" name="Google Shape;283;p19"/>
          <p:cNvPicPr preferRelativeResize="0"/>
          <p:nvPr/>
        </p:nvPicPr>
        <p:blipFill>
          <a:blip r:embed="rId3">
            <a:alphaModFix/>
          </a:blip>
          <a:stretch>
            <a:fillRect/>
          </a:stretch>
        </p:blipFill>
        <p:spPr>
          <a:xfrm>
            <a:off x="3071975" y="1811600"/>
            <a:ext cx="3000051" cy="2666701"/>
          </a:xfrm>
          <a:prstGeom prst="rect">
            <a:avLst/>
          </a:prstGeom>
          <a:noFill/>
          <a:ln>
            <a:noFill/>
          </a:ln>
        </p:spPr>
      </p:pic>
      <p:sp>
        <p:nvSpPr>
          <p:cNvPr id="284" name="Google Shape;284;p19"/>
          <p:cNvSpPr txBox="1"/>
          <p:nvPr/>
        </p:nvSpPr>
        <p:spPr>
          <a:xfrm>
            <a:off x="1358700" y="4047200"/>
            <a:ext cx="6426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latin typeface="Comfortaa Light"/>
                <a:ea typeface="Comfortaa Light"/>
                <a:cs typeface="Comfortaa Light"/>
                <a:sym typeface="Comfortaa Light"/>
              </a:rPr>
              <a:t>Pleasure doing business with you!</a:t>
            </a:r>
            <a:endParaRPr sz="1200">
              <a:solidFill>
                <a:schemeClr val="dk1"/>
              </a:solidFill>
              <a:latin typeface="Comfortaa Light"/>
              <a:ea typeface="Comfortaa Light"/>
              <a:cs typeface="Comfortaa Light"/>
              <a:sym typeface="Comfortaa Light"/>
            </a:endParaRPr>
          </a:p>
        </p:txBody>
      </p: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1062</Words>
  <Application>Microsoft Office PowerPoint</Application>
  <PresentationFormat>On-screen Show (16:9)</PresentationFormat>
  <Paragraphs>69</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Courier New</vt:lpstr>
      <vt:lpstr>Roboto Condensed</vt:lpstr>
      <vt:lpstr>Roboto Light</vt:lpstr>
      <vt:lpstr>Arial</vt:lpstr>
      <vt:lpstr>Comfortaa</vt:lpstr>
      <vt:lpstr>Roboto Condensed Light</vt:lpstr>
      <vt:lpstr>Arvo</vt:lpstr>
      <vt:lpstr>Comfortaa Light</vt:lpstr>
      <vt:lpstr>Comfortaa SemiBold</vt:lpstr>
      <vt:lpstr>Salerio template</vt:lpstr>
      <vt:lpstr>Kellogg’s</vt:lpstr>
      <vt:lpstr>Index</vt:lpstr>
      <vt:lpstr>The Team</vt:lpstr>
      <vt:lpstr>Kellogg’s!</vt:lpstr>
      <vt:lpstr>Strengths &amp; Weaknesses</vt:lpstr>
      <vt:lpstr>Opportunities &amp; Threats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Kellogg’s</dc:title>
  <dc:creator>Katya Bondareva</dc:creator>
  <cp:lastModifiedBy>Katya Bondareva</cp:lastModifiedBy>
  <cp:revision>1</cp:revision>
  <dcterms:modified xsi:type="dcterms:W3CDTF">2023-11-30T03:18:58Z</dcterms:modified>
</cp:coreProperties>
</file>