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omfortaa Light"/>
      <p:regular r:id="rId26"/>
      <p:bold r:id="rId27"/>
    </p:embeddedFont>
    <p:embeddedFont>
      <p:font typeface="Arvo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Roboto Condensed Light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37D362-9135-4F13-A640-B451141BF1B1}">
  <a:tblStyle styleId="{0637D362-9135-4F13-A640-B451141BF1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5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Light-regular.fntdata"/><Relationship Id="rId25" Type="http://schemas.openxmlformats.org/officeDocument/2006/relationships/slide" Target="slides/slide20.xml"/><Relationship Id="rId28" Type="http://schemas.openxmlformats.org/officeDocument/2006/relationships/font" Target="fonts/Arvo-regular.fntdata"/><Relationship Id="rId27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Condensed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ebaa7b3a2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ebaa7b3a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ebaa7b3a2_1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ebaa7b3a2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ebaa7b3a2_1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ebaa7b3a2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8c18d5a0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8c18d5a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77cc2f816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77cc2f81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39950" y="1631675"/>
            <a:ext cx="5367900" cy="10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Kellogg’s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639950" y="2509175"/>
            <a:ext cx="70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Strength | Weakness | </a:t>
            </a:r>
            <a:r>
              <a:rPr lang="en">
                <a:solidFill>
                  <a:srgbClr val="D9D9D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Opportunity </a:t>
            </a:r>
            <a:r>
              <a:rPr lang="en">
                <a:solidFill>
                  <a:srgbClr val="D9D9D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 Threats</a:t>
            </a:r>
            <a:endParaRPr>
              <a:solidFill>
                <a:srgbClr val="D9D9D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830575" y="3018450"/>
            <a:ext cx="2698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The Breakfast Club - Group 03</a:t>
            </a:r>
            <a:br>
              <a:rPr lang="en" sz="1100">
                <a:latin typeface="Roboto Light"/>
                <a:ea typeface="Roboto Light"/>
                <a:cs typeface="Roboto Light"/>
                <a:sym typeface="Roboto Light"/>
              </a:rPr>
            </a:b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Yasuhiro Arai	                Brin Harper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Katya Bondareva	 Harry Kaushal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Rajvir Grewal	                Riley Layton</a:t>
            </a:r>
            <a:endParaRPr sz="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Kellogg’s Headquarters &amp; Office Locations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20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296" name="Google Shape;296;p2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Headquarters</a:t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01" name="Google Shape;301;p20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20"/>
          <p:cNvCxnSpPr>
            <a:stCxn id="297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sm" w="sm" type="none"/>
            <a:tailEnd len="sm" w="sm" type="diamon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13" name="Google Shape;313;p21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18" name="Google Shape;318;p21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34,000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19" name="Google Shape;319;p21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Worldwide Employees and Still Growing!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20" name="Google Shape;320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2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26" name="Google Shape;326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1" name="Google Shape;331;p22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32" name="Google Shape;332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7" name="Google Shape;337;p22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338" name="Google Shape;338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43" name="Google Shape;343;p22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15</a:t>
            </a:r>
            <a:r>
              <a:rPr lang="en" sz="3000"/>
              <a:t>,300,000,000$</a:t>
            </a:r>
            <a:endParaRPr sz="3000"/>
          </a:p>
        </p:txBody>
      </p:sp>
      <p:sp>
        <p:nvSpPr>
          <p:cNvPr id="344" name="Google Shape;344;p22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Net Sales Worldwide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345" name="Google Shape;345;p22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346" name="Google Shape;346;p22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Sustainable &amp; Efficient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347" name="Google Shape;347;p22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1,600,000,000$</a:t>
            </a:r>
            <a:endParaRPr sz="3000"/>
          </a:p>
        </p:txBody>
      </p:sp>
      <p:sp>
        <p:nvSpPr>
          <p:cNvPr id="348" name="Google Shape;348;p22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Operating Profits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349" name="Google Shape;349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</a:t>
            </a:r>
            <a:endParaRPr/>
          </a:p>
        </p:txBody>
      </p:sp>
      <p:sp>
        <p:nvSpPr>
          <p:cNvPr id="355" name="Google Shape;355;p2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&lt;add text&gt;</a:t>
            </a:r>
            <a:endParaRPr/>
          </a:p>
        </p:txBody>
      </p:sp>
      <p:sp>
        <p:nvSpPr>
          <p:cNvPr id="356" name="Google Shape;356;p2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text</a:t>
            </a:r>
            <a:br>
              <a:rPr lang="en"/>
            </a:br>
            <a:r>
              <a:rPr lang="en"/>
              <a:t>Add text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Some point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Another point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pt1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pt2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“Maybe add a quote?”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373" name="Google Shape;373;p2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Loophole for Weakness</a:t>
            </a:r>
            <a:endParaRPr/>
          </a:p>
        </p:txBody>
      </p:sp>
      <p:sp>
        <p:nvSpPr>
          <p:cNvPr id="384" name="Google Shape;384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26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386" name="Google Shape;386;p2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y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x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z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393" name="Google Shape;393;p26"/>
          <p:cNvCxnSpPr/>
          <p:nvPr/>
        </p:nvCxnSpPr>
        <p:spPr>
          <a:xfrm>
            <a:off x="4406715" y="2083388"/>
            <a:ext cx="92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4" name="Google Shape;394;p26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5" name="Google Shape;395;p26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6" name="Google Shape;396;p26"/>
          <p:cNvSpPr txBox="1"/>
          <p:nvPr/>
        </p:nvSpPr>
        <p:spPr>
          <a:xfrm>
            <a:off x="5387761" y="235491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7" name="Google Shape;397;p26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8" name="Google Shape;398;p26"/>
          <p:cNvSpPr txBox="1"/>
          <p:nvPr/>
        </p:nvSpPr>
        <p:spPr>
          <a:xfrm>
            <a:off x="5387761" y="277734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9" name="Google Shape;399;p26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0" name="Google Shape;400;p26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1" name="Google Shape;401;p26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2" name="Google Shape;402;p26"/>
          <p:cNvSpPr txBox="1"/>
          <p:nvPr/>
        </p:nvSpPr>
        <p:spPr>
          <a:xfrm>
            <a:off x="5387761" y="362220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4" name="Google Shape;404;p26"/>
          <p:cNvSpPr txBox="1"/>
          <p:nvPr/>
        </p:nvSpPr>
        <p:spPr>
          <a:xfrm>
            <a:off x="5387761" y="4044632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411" name="Google Shape;411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27"/>
          <p:cNvPicPr preferRelativeResize="0"/>
          <p:nvPr/>
        </p:nvPicPr>
        <p:blipFill rotWithShape="1">
          <a:blip r:embed="rId3">
            <a:alphaModFix/>
          </a:blip>
          <a:srcRect b="16698" l="0" r="0" t="1669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13" name="Google Shape;413;p27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Yasuhiro Arai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Haskayne School of Business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4" name="Google Shape;4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15" name="Google Shape;415;p27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Brin Harper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Haskayne School of Business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6" name="Google Shape;41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17" name="Google Shape;417;p27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Harry Kaushal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Haskayne School of Business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8" name="Google Shape;41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19" name="Google Shape;419;p27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Katya Bondareva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Haskayne School of Business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426" name="Google Shape;426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28"/>
          <p:cNvPicPr preferRelativeResize="0"/>
          <p:nvPr/>
        </p:nvPicPr>
        <p:blipFill rotWithShape="1">
          <a:blip r:embed="rId3">
            <a:alphaModFix/>
          </a:blip>
          <a:srcRect b="9923" l="0" r="0" t="9915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8" name="Google Shape;428;p28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Riley Layton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Haskayne School of Business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9" name="Google Shape;429;p28"/>
          <p:cNvPicPr preferRelativeResize="0"/>
          <p:nvPr/>
        </p:nvPicPr>
        <p:blipFill rotWithShape="1">
          <a:blip r:embed="rId4">
            <a:alphaModFix/>
          </a:blip>
          <a:srcRect b="0" l="12011" r="12011" t="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0" name="Google Shape;430;p28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Rajvir Grewal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Haskayne School of Business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29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437" name="Google Shape;437;p2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452" name="Google Shape;452;p2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458" name="Google Shape;458;p2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9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9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466" name="Google Shape;466;p2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9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9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472" name="Google Shape;472;p2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9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480" name="Google Shape;480;p2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9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9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489" name="Google Shape;489;p2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9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492" name="Google Shape;492;p2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9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495" name="Google Shape;495;p2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499" name="Google Shape;499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9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507" name="Google Shape;507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9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514" name="Google Shape;514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9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29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520" name="Google Shape;520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9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523" name="Google Shape;523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9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529" name="Google Shape;529;p2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9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532" name="Google Shape;532;p2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540" name="Google Shape;540;p2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9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546" name="Google Shape;546;p2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9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555" name="Google Shape;555;p2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9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560" name="Google Shape;560;p2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9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565" name="Google Shape;565;p2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9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570" name="Google Shape;570;p2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9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573" name="Google Shape;573;p2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576" name="Google Shape;576;p2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9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9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580" name="Google Shape;580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9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583" name="Google Shape;583;p2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29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29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594" name="Google Shape;594;p2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9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9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598" name="Google Shape;598;p2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9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601" name="Google Shape;601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9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606" name="Google Shape;606;p2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29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29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611" name="Google Shape;611;p2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9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618" name="Google Shape;618;p2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628" name="Google Shape;628;p2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9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632" name="Google Shape;632;p2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636" name="Google Shape;63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9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642" name="Google Shape;642;p2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9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645" name="Google Shape;645;p2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9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653" name="Google Shape;653;p2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660" name="Google Shape;660;p2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663" name="Google Shape;663;p2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29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9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672" name="Google Shape;672;p2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29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681" name="Google Shape;681;p2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9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684" name="Google Shape;684;p2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9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691" name="Google Shape;691;p2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699" name="Google Shape;699;p2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29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703" name="Google Shape;703;p2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9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710" name="Google Shape;710;p2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9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714" name="Google Shape;714;p2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718" name="Google Shape;718;p2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9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724" name="Google Shape;724;p2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29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752" name="Google Shape;752;p2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9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776" name="Google Shape;776;p2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791" name="Google Shape;791;p2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795" name="Google Shape;795;p2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29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802" name="Google Shape;802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29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811" name="Google Shape;811;p2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815" name="Google Shape;815;p2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29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821" name="Google Shape;821;p2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9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829" name="Google Shape;829;p2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9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836" name="Google Shape;836;p2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846" name="Google Shape;846;p2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29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858" name="Google Shape;858;p2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9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864" name="Google Shape;864;p2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872" name="Google Shape;872;p2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29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875" name="Google Shape;875;p2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29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878" name="Google Shape;878;p2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29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Google Shape;884;p29"/>
          <p:cNvSpPr txBox="1"/>
          <p:nvPr/>
        </p:nvSpPr>
        <p:spPr>
          <a:xfrm>
            <a:off x="6083475" y="978800"/>
            <a:ext cx="302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Assets for use in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Presentation (temporary slide)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Kellogg’s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192" name="Google Shape;192;p12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Formally known as the Kellogg Company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Founded by W.K. Kellogg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Originated in the year 1906</a:t>
            </a:r>
            <a:endParaRPr b="1" sz="2000"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21875" r="21875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0" name="Google Shape;890;p3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7" name="Google Shape;897;p3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2" name="Google Shape;902;p3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6" name="Google Shape;906;p3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2" name="Google Shape;912;p3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6" name="Google Shape;916;p3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1" name="Google Shape;921;p3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7" name="Google Shape;927;p3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3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4" name="Google Shape;934;p3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7" name="Google Shape;937;p3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3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1" name="Google Shape;941;p3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8" name="Google Shape;948;p3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4" name="Google Shape;954;p3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8" name="Google Shape;958;p3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9" name="Google Shape;959;p3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3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6" name="Google Shape;976;p3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3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1" name="Google Shape;981;p3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7" name="Google Shape;987;p3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4" name="Google Shape;994;p3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9" name="Google Shape;999;p3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4" name="Google Shape;1004;p3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9" name="Google Shape;1009;p3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0" name="Google Shape;1020;p3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1" name="Google Shape;1021;p3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3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5" name="Google Shape;1035;p3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6" name="Google Shape;1036;p3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0" name="Google Shape;1040;p3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1" name="Google Shape;1041;p3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1" name="Google Shape;1051;p3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2" name="Google Shape;1052;p3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0" name="Google Shape;1060;p3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5" name="Google Shape;1065;p3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0" name="Google Shape;1070;p3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6" name="Google Shape;1076;p3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3" name="Google Shape;1083;p3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3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7" name="Google Shape;1087;p3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3" name="Google Shape;1093;p3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0" name="Google Shape;1100;p3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4" name="Google Shape;1104;p3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9" name="Google Shape;1109;p3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3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6" name="Google Shape;1116;p3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4" name="Google Shape;1124;p3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9" name="Google Shape;1129;p3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3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3" name="Google Shape;1133;p3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7" name="Google Shape;1137;p3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2" name="Google Shape;1142;p3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7" name="Google Shape;1147;p3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3" name="Google Shape;1153;p3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3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0" name="Google Shape;1160;p3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3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8" name="Google Shape;1168;p3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3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1" name="Google Shape;1181;p3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6" name="Google Shape;1186;p3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3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0" name="Google Shape;1190;p3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3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7" name="Google Shape;1197;p3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6" name="Google Shape;1206;p3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9" name="Google Shape;1219;p3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3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2" name="Google Shape;1232;p3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3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5" name="Google Shape;1245;p3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3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2" name="Google Shape;1252;p3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8" name="Google Shape;1268;p3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3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3" name="Google Shape;1273;p3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4" name="Google Shape;1274;p3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3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3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2" name="Google Shape;1282;p3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5" name="Google Shape;1285;p3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6" name="Google Shape;1286;p3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9" name="Google Shape;1289;p3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0" name="Google Shape;1290;p3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3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9" name="Google Shape;1299;p3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3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4" name="Google Shape;1324;p3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5" name="Google Shape;1325;p3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3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8" name="Google Shape;1328;p3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0" name="Google Shape;1330;p3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1" name="Google Shape;1331;p3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3" name="Google Shape;1333;p3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4" name="Google Shape;1334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00" name="Google Shape;200;p1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&lt;add text&gt;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&lt;Placeholder&gt;</a:t>
            </a:r>
            <a:endParaRPr/>
          </a:p>
        </p:txBody>
      </p:sp>
      <p:sp>
        <p:nvSpPr>
          <p:cNvPr id="208" name="Google Shape;208;p14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&lt;title_placeholder&gt;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&lt;point1&gt;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&lt;point2&gt;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&lt;point3&gt;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&lt;another_text&gt; &lt;x2&gt;</a:t>
            </a:r>
            <a:endParaRPr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8" name="Google Shape;218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&lt;subtitle&gt;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27" name="Google Shape;227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228" name="Google Shape;228;p1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&lt;subtitle2&gt;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1" name="Google Shape;231;p1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&lt;add image &amp; text&gt;</a:t>
            </a:r>
            <a:endParaRPr/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6" name="Google Shape;246;p17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47" name="Google Shape;247;p1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charts if needed&gt;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Food Processing Industry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Cereals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Kellogg’s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61" name="Google Shape;261;p18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262" name="Google Shape;262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data tables?&gt;</a:t>
            </a:r>
            <a:endParaRPr/>
          </a:p>
        </p:txBody>
      </p:sp>
      <p:graphicFrame>
        <p:nvGraphicFramePr>
          <p:cNvPr id="278" name="Google Shape;278;p19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{0637D362-9135-4F13-A640-B451141BF1B1}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?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?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?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?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z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?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0" name="Google Shape;280;p19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281" name="Google Shape;281;p1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