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9144000" cy="162020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EC8"/>
    <a:srgbClr val="F3F3F3"/>
    <a:srgbClr val="3DA5C1"/>
    <a:srgbClr val="9D9D9D"/>
    <a:srgbClr val="3BA0BB"/>
    <a:srgbClr val="64B7CE"/>
    <a:srgbClr val="FF2F2F"/>
    <a:srgbClr val="F5F5F5"/>
    <a:srgbClr val="DE0000"/>
    <a:srgbClr val="ECEC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7140" autoAdjust="0"/>
  </p:normalViewPr>
  <p:slideViewPr>
    <p:cSldViewPr>
      <p:cViewPr>
        <p:scale>
          <a:sx n="125" d="100"/>
          <a:sy n="125" d="100"/>
        </p:scale>
        <p:origin x="-1458" y="3864"/>
      </p:cViewPr>
      <p:guideLst>
        <p:guide orient="horz" pos="51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33135"/>
            <a:ext cx="7772400" cy="34729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9181147"/>
            <a:ext cx="640080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87560"/>
            <a:ext cx="2057400" cy="1036629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87560"/>
            <a:ext cx="6019800" cy="1036629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0411305"/>
            <a:ext cx="7772400" cy="32179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6867110"/>
            <a:ext cx="7772400" cy="35441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626705"/>
            <a:ext cx="4040188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5138141"/>
            <a:ext cx="4040188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3626705"/>
            <a:ext cx="4041775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5138141"/>
            <a:ext cx="4041775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645079"/>
            <a:ext cx="3008313" cy="2745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645087"/>
            <a:ext cx="5111750" cy="13827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3390431"/>
            <a:ext cx="3008313" cy="11082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11341418"/>
            <a:ext cx="5486400" cy="133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447680"/>
            <a:ext cx="5486400" cy="9721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12680339"/>
            <a:ext cx="5486400" cy="1901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780476"/>
            <a:ext cx="8229600" cy="1069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E58D-D55F-41EA-867F-B324D66C5CB1}" type="datetimeFigureOut">
              <a:rPr lang="ru-RU" smtClean="0"/>
              <a:pPr/>
              <a:t>10.04.2017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15016878"/>
            <a:ext cx="2895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0152" y="4803998"/>
            <a:ext cx="2448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При финансовой поддержке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2408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896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08304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4400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" descr="C:\Users\Admin\Desktop\ПБ-Категор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2" y="635154"/>
            <a:ext cx="464330" cy="4320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148" y="546815"/>
            <a:ext cx="533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помещений и зданий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 взрывопожарной и пожарной опасности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855798"/>
            <a:ext cx="180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Складские помещения</a:t>
            </a:r>
            <a:endParaRPr lang="ru-RU" sz="1000" b="1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15816" y="3375094"/>
            <a:ext cx="72000" cy="162684"/>
            <a:chOff x="2051720" y="1851670"/>
            <a:chExt cx="360040" cy="72008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 flipH="1">
            <a:off x="6156184" y="3375094"/>
            <a:ext cx="72000" cy="162000"/>
            <a:chOff x="2051720" y="1851670"/>
            <a:chExt cx="360040" cy="72008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1835696" y="2014994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Производственные помещения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66376" y="2715766"/>
            <a:ext cx="1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гаражей, автостоянок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318118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Виды расчетов</a:t>
            </a:r>
          </a:p>
        </p:txBody>
      </p:sp>
      <p:pic>
        <p:nvPicPr>
          <p:cNvPr id="22" name="Picture 7" descr="http://gikom.ru/img/skl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24846"/>
            <a:ext cx="1587724" cy="829145"/>
          </a:xfrm>
          <a:prstGeom prst="rect">
            <a:avLst/>
          </a:prstGeom>
          <a:noFill/>
        </p:spPr>
      </p:pic>
      <p:pic>
        <p:nvPicPr>
          <p:cNvPr id="23" name="Picture 9" descr="http://www.hartmann-powermix.ru/oferta/m20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275350"/>
            <a:ext cx="1296144" cy="790647"/>
          </a:xfrm>
          <a:prstGeom prst="rect">
            <a:avLst/>
          </a:prstGeom>
          <a:noFill/>
        </p:spPr>
      </p:pic>
      <p:pic>
        <p:nvPicPr>
          <p:cNvPr id="24" name="Picture 11" descr="C:\Users\Admin\Desktop\автостоянк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5348" y="2098382"/>
            <a:ext cx="1475212" cy="730433"/>
          </a:xfrm>
          <a:prstGeom prst="rect">
            <a:avLst/>
          </a:prstGeom>
          <a:noFill/>
        </p:spPr>
      </p:pic>
      <p:sp>
        <p:nvSpPr>
          <p:cNvPr id="25" name="Прямоугольник 24"/>
          <p:cNvSpPr/>
          <p:nvPr/>
        </p:nvSpPr>
        <p:spPr>
          <a:xfrm>
            <a:off x="0" y="3128590"/>
            <a:ext cx="1800000" cy="108000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613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52161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Регистрация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054180" y="767914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54180" y="991558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519644" y="73743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E-mail</a:t>
            </a:r>
            <a:endParaRPr lang="ru-RU" sz="900" dirty="0" smtClean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96869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Пароль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71600" y="4731990"/>
            <a:ext cx="72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85970" y="4803998"/>
            <a:ext cx="1689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© С. Садков, В. Попов 2016 г. 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39" name="Picture 2" descr="D:\Олег\УМНИК 2015\Отчет Садков - 2016\Для ПБ-Категория\648948-0-fsrmf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8979" y="4832466"/>
            <a:ext cx="522277" cy="180000"/>
          </a:xfrm>
          <a:prstGeom prst="rect">
            <a:avLst/>
          </a:prstGeom>
          <a:noFill/>
        </p:spPr>
      </p:pic>
      <p:pic>
        <p:nvPicPr>
          <p:cNvPr id="40" name="Picture 10" descr="http://www.mpro64.ru/upload/iblock/9af/9af61ca0a3ab5c50b09296c29d9518e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72" t="5795" r="4700"/>
          <a:stretch>
            <a:fillRect/>
          </a:stretch>
        </p:blipFill>
        <p:spPr bwMode="auto">
          <a:xfrm rot="19691379">
            <a:off x="7772146" y="2062544"/>
            <a:ext cx="969147" cy="943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7344000" y="2859782"/>
            <a:ext cx="180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здания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508104" y="2010926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объектов торговли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3" name="Picture 2" descr="http://chelny-arenda.ru/file/object/1/max/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9936" y="2386206"/>
            <a:ext cx="1347830" cy="645784"/>
          </a:xfrm>
          <a:prstGeom prst="rect">
            <a:avLst/>
          </a:prstGeom>
          <a:noFill/>
        </p:spPr>
      </p:pic>
      <p:sp>
        <p:nvSpPr>
          <p:cNvPr id="44" name="Прямоугольник 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1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499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об организации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152128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6001112" y="4982388"/>
            <a:ext cx="1869982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5940154" y="4766364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020400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08478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652120" y="7596956"/>
            <a:ext cx="3312368" cy="23762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5652120" y="10333260"/>
            <a:ext cx="3312368" cy="3456384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газа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580112" y="5436718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892527" y="5493917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516216" y="5529933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5883002" y="5671791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в аппарате</a:t>
            </a:r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5580112" y="6012781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892527" y="6069980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6516216" y="610599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883002" y="6247854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аппарата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36096" y="4716636"/>
            <a:ext cx="3143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аппарата 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6096" y="67669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трубопровода </a:t>
            </a:r>
            <a:r>
              <a:rPr lang="en-US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u="sng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u="sng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781278" y="823022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093693" y="828741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4168" y="8465293"/>
            <a:ext cx="26642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расход газа, определяемый в соответствии с технологическим регламентом в зависимости от давления в трубопроводе, его диаметра, температуры газовой среды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5076676"/>
            <a:ext cx="1008112" cy="2674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6948264" y="507667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164288" y="5076676"/>
            <a:ext cx="1008112" cy="26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994" y="7114532"/>
            <a:ext cx="1209967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7035129" y="7114532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7251153" y="7114532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994" y="7906620"/>
            <a:ext cx="71087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6531074" y="790662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6747098" y="790662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6732240" y="835518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5781278" y="9291291"/>
            <a:ext cx="2952328" cy="609921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3693" y="93484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6084168" y="952636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Расчетное время отключения, определяемое по </a:t>
            </a:r>
            <a:r>
              <a:rPr lang="ru-RU" sz="900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6732240" y="941625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10765308"/>
            <a:ext cx="3050003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6660232" y="9757196"/>
            <a:ext cx="266429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Скругленный прямоугольник 143"/>
          <p:cNvSpPr/>
          <p:nvPr/>
        </p:nvSpPr>
        <p:spPr>
          <a:xfrm>
            <a:off x="5796136" y="11533296"/>
            <a:ext cx="2952328" cy="59087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6108551" y="1159049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6099026" y="1176836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 в трубопроводе по технологическому регламенту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747098" y="1165826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796136" y="12268184"/>
            <a:ext cx="2952328" cy="45109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6108551" y="12325383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r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6099026" y="12503257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внутренний радиус трубопроводов 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47098" y="12393150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781278" y="12825199"/>
            <a:ext cx="2952328" cy="59511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6093693" y="128823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L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6084168" y="1306027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длина трубопроводов от аварийного аппарата до задвижек</a:t>
            </a: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6732240" y="1295016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5" name="Picture 14"/>
          <p:cNvPicPr>
            <a:picLocks noChangeAspect="1" noChangeArrowheads="1"/>
          </p:cNvPicPr>
          <p:nvPr/>
        </p:nvPicPr>
        <p:blipFill>
          <a:blip r:embed="rId7" cstate="print"/>
          <a:srcRect r="88195" b="-8120"/>
          <a:stretch>
            <a:fillRect/>
          </a:stretch>
        </p:blipFill>
        <p:spPr bwMode="auto">
          <a:xfrm>
            <a:off x="5796136" y="11130681"/>
            <a:ext cx="360040" cy="2880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6141318" y="111469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6357342" y="111469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5724128" y="759695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24128" y="104772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После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80117" y="1350161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7" name="Равнобедренный треугольник 176"/>
          <p:cNvSpPr/>
          <p:nvPr/>
        </p:nvSpPr>
        <p:spPr>
          <a:xfrm rot="10800000">
            <a:off x="6444208" y="1359323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5254" y="3492500"/>
            <a:ext cx="1239744" cy="266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6789390" y="3502025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7005414" y="3502025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3996556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05375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кг/м</a:t>
            </a:r>
            <a:r>
              <a:rPr lang="ru-RU" sz="90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231629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12152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Равнобедренный треугольник 185"/>
          <p:cNvSpPr/>
          <p:nvPr/>
        </p:nvSpPr>
        <p:spPr>
          <a:xfrm rot="10800000">
            <a:off x="8100392" y="723691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 186"/>
          <p:cNvSpPr/>
          <p:nvPr/>
        </p:nvSpPr>
        <p:spPr>
          <a:xfrm>
            <a:off x="8041084" y="711195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Равнобедренный треугольник 189"/>
          <p:cNvSpPr/>
          <p:nvPr/>
        </p:nvSpPr>
        <p:spPr>
          <a:xfrm rot="10800000">
            <a:off x="7858968" y="3626398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7799660" y="3501432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432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/>
                <a:gridCol w="386270"/>
              </a:tblGrid>
              <a:tr h="0">
                <a:tc>
                  <a:txBody>
                    <a:bodyPr/>
                    <a:lstStyle/>
                    <a:p>
                      <a:pPr marL="85725" marR="36195" inden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Водород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1,0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438" marR="36195" indent="14288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Горючие газы (кроме водорода)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0,5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 или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–3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058517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9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7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3" name="Группа 262"/>
          <p:cNvGrpSpPr/>
          <p:nvPr/>
        </p:nvGrpSpPr>
        <p:grpSpPr>
          <a:xfrm>
            <a:off x="9396536" y="9181132"/>
            <a:ext cx="3168352" cy="3312368"/>
            <a:chOff x="5652120" y="2634466"/>
            <a:chExt cx="1656184" cy="3312368"/>
          </a:xfrm>
        </p:grpSpPr>
        <p:sp>
          <p:nvSpPr>
            <p:cNvPr id="264" name="Прямоугольник 263"/>
            <p:cNvSpPr/>
            <p:nvPr/>
          </p:nvSpPr>
          <p:spPr>
            <a:xfrm>
              <a:off x="5652120" y="2643758"/>
              <a:ext cx="1656184" cy="330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5700886" y="2634466"/>
              <a:ext cx="1584176" cy="3277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Происходит одновременно утечка веществ из трубопроводов, питающих аппарат, по прямому и обратному потокам в течение времени, необходимого для отключения трубопроводов.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определяют в каждом конкретном случае, исходя из реальной обстановки, и должно быть минимальным с учетом паспортных данных на запорные устройства, характера технологического процесса и вида расчетной аварии.</a:t>
              </a:r>
            </a:p>
            <a:p>
              <a:pPr indent="361950" algn="just"/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следует принимать равным: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времени срабатывания системы автоматики отключения трубопроводов согласно паспортным данным установки, если вероятность отказа системы автоматики не превышает 0,000001 в год или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- 120 с, если вероятность отказа системы автоматики превышает 0,000001 в год и не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- 300 с при ручном отключении.</a:t>
              </a:r>
            </a:p>
          </p:txBody>
        </p:sp>
      </p:grpSp>
      <p:pic>
        <p:nvPicPr>
          <p:cNvPr id="266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78652" y="92531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9" name="TextBox 268"/>
          <p:cNvSpPr txBox="1"/>
          <p:nvPr/>
        </p:nvSpPr>
        <p:spPr>
          <a:xfrm>
            <a:off x="6428968" y="1115582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25456" y="793578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36296" y="5076676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499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об организации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152128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6001112" y="4982388"/>
            <a:ext cx="1869982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5940154" y="4766364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020400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08478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Скругленный прямоугольник 159"/>
          <p:cNvSpPr/>
          <p:nvPr/>
        </p:nvSpPr>
        <p:spPr>
          <a:xfrm>
            <a:off x="5580112" y="6084788"/>
            <a:ext cx="3312368" cy="23762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А,Б</a:t>
            </a:r>
          </a:p>
        </p:txBody>
      </p:sp>
      <p:grpSp>
        <p:nvGrpSpPr>
          <p:cNvPr id="2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паров ЛВЖ или ГЖ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96136" y="39461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6012160" y="39461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4356595"/>
            <a:ext cx="2952328" cy="50405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3417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51966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жидкости, испарившейся с поверхности разлива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4095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1" name="Группа 210"/>
          <p:cNvGrpSpPr/>
          <p:nvPr/>
        </p:nvGrpSpPr>
        <p:grpSpPr>
          <a:xfrm>
            <a:off x="6804248" y="3946773"/>
            <a:ext cx="216024" cy="266400"/>
            <a:chOff x="7799660" y="3945587"/>
            <a:chExt cx="216024" cy="266400"/>
          </a:xfrm>
        </p:grpSpPr>
        <p:sp>
          <p:nvSpPr>
            <p:cNvPr id="190" name="Равнобедренный треугольник 189"/>
            <p:cNvSpPr/>
            <p:nvPr/>
          </p:nvSpPr>
          <p:spPr>
            <a:xfrm rot="10800000">
              <a:off x="7858968" y="4070553"/>
              <a:ext cx="90010" cy="72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7799660" y="3945587"/>
              <a:ext cx="216024" cy="266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18185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/>
                <a:gridCol w="386270"/>
              </a:tblGrid>
              <a:tr h="0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spc="-1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до температуры вспышки и выше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при наличии возможности образования аэрозоля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при отсутствии возможности образования аэрозоля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 или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–3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058517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0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3492500"/>
            <a:ext cx="1850780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10" name="Picture 6"/>
          <p:cNvPicPr>
            <a:picLocks noChangeAspect="1" noChangeArrowheads="1"/>
          </p:cNvPicPr>
          <p:nvPr/>
        </p:nvPicPr>
        <p:blipFill>
          <a:blip r:embed="rId8" cstate="print"/>
          <a:srcRect r="88328"/>
          <a:stretch>
            <a:fillRect/>
          </a:stretch>
        </p:blipFill>
        <p:spPr bwMode="auto">
          <a:xfrm>
            <a:off x="5580112" y="3946180"/>
            <a:ext cx="216024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6300192" y="5098308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6516216" y="509830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8" name="Группа 147"/>
          <p:cNvGrpSpPr/>
          <p:nvPr/>
        </p:nvGrpSpPr>
        <p:grpSpPr>
          <a:xfrm>
            <a:off x="5652120" y="5076676"/>
            <a:ext cx="697174" cy="266400"/>
            <a:chOff x="5652120" y="5076676"/>
            <a:chExt cx="697174" cy="266400"/>
          </a:xfrm>
        </p:grpSpPr>
        <p:pic>
          <p:nvPicPr>
            <p:cNvPr id="14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5076676"/>
              <a:ext cx="697174" cy="2664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64426" y="5139159"/>
              <a:ext cx="198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9" name="Скругленный прямоугольник 148"/>
          <p:cNvSpPr/>
          <p:nvPr/>
        </p:nvSpPr>
        <p:spPr>
          <a:xfrm>
            <a:off x="5580112" y="5451523"/>
            <a:ext cx="2952328" cy="50405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5892527" y="5436716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W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кг/с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5883002" y="561459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интенсивность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испарения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32240" y="550448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9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24128" y="6372820"/>
            <a:ext cx="118051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1" name="Скругленный прямоугольник 160"/>
          <p:cNvSpPr/>
          <p:nvPr/>
        </p:nvSpPr>
        <p:spPr>
          <a:xfrm>
            <a:off x="5709270" y="6718052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021685" y="6775251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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6012160" y="6953125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принимаемый по таблице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скорости и температуры воздушного потока над поверхностью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испарения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8264" y="637282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7164288" y="637282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6660232" y="6843018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709270" y="7779123"/>
            <a:ext cx="2952328" cy="609921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TextBox 169"/>
          <p:cNvSpPr txBox="1"/>
          <p:nvPr/>
        </p:nvSpPr>
        <p:spPr>
          <a:xfrm>
            <a:off x="6021685" y="783632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6012160" y="801419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Расчетное время отключения, определяемое по </a:t>
            </a:r>
            <a:r>
              <a:rPr lang="ru-RU" sz="900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6660232" y="790408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7242646" y="640198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174" name="Таблица 173"/>
          <p:cNvGraphicFramePr>
            <a:graphicFrameLocks noGrp="1"/>
          </p:cNvGraphicFramePr>
          <p:nvPr/>
        </p:nvGraphicFramePr>
        <p:xfrm>
          <a:off x="9828584" y="6228804"/>
          <a:ext cx="4752526" cy="1656185"/>
        </p:xfrm>
        <a:graphic>
          <a:graphicData uri="http://schemas.openxmlformats.org/drawingml/2006/table">
            <a:tbl>
              <a:tblPr/>
              <a:tblGrid>
                <a:gridCol w="962097"/>
                <a:gridCol w="757853"/>
                <a:gridCol w="757853"/>
                <a:gridCol w="757853"/>
                <a:gridCol w="758435"/>
                <a:gridCol w="758435"/>
              </a:tblGrid>
              <a:tr h="216033">
                <a:tc rowSpan="2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Скорость воздушного потока </a:t>
                      </a:r>
                      <a:b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в помещении, м 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 с</a:t>
                      </a:r>
                      <a:r>
                        <a:rPr lang="ru-RU" sz="800" baseline="30000" dirty="0">
                          <a:latin typeface="Arial"/>
                          <a:ea typeface="Times New Roman"/>
                          <a:cs typeface="Times New Roman"/>
                        </a:rPr>
                        <a:t>–1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Значение коэффициента </a:t>
                      </a: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 при температуре </a:t>
                      </a:r>
                      <a:r>
                        <a:rPr lang="en-US" sz="900" i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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С, воздуха в помещении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99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6,6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10,0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8,7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7,7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5" name="Прямая соединительная линия 174"/>
          <p:cNvCxnSpPr/>
          <p:nvPr/>
        </p:nvCxnSpPr>
        <p:spPr>
          <a:xfrm flipH="1">
            <a:off x="8532440" y="6516836"/>
            <a:ext cx="1296144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1179</Words>
  <Application>Microsoft Office PowerPoint</Application>
  <PresentationFormat>Произвольный</PresentationFormat>
  <Paragraphs>337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177</cp:revision>
  <dcterms:created xsi:type="dcterms:W3CDTF">2016-04-30T18:40:36Z</dcterms:created>
  <dcterms:modified xsi:type="dcterms:W3CDTF">2017-04-10T16:36:25Z</dcterms:modified>
</cp:coreProperties>
</file>