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</p:sldIdLst>
  <p:sldSz cx="9144000" cy="162020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EC8"/>
    <a:srgbClr val="F3F3F3"/>
    <a:srgbClr val="3DA5C1"/>
    <a:srgbClr val="9D9D9D"/>
    <a:srgbClr val="3BA0BB"/>
    <a:srgbClr val="64B7CE"/>
    <a:srgbClr val="FF2F2F"/>
    <a:srgbClr val="F5F5F5"/>
    <a:srgbClr val="DE00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4" autoAdjust="0"/>
    <p:restoredTop sz="99207" autoAdjust="0"/>
  </p:normalViewPr>
  <p:slideViewPr>
    <p:cSldViewPr>
      <p:cViewPr>
        <p:scale>
          <a:sx n="100" d="100"/>
          <a:sy n="100" d="100"/>
        </p:scale>
        <p:origin x="-2190" y="4614"/>
      </p:cViewPr>
      <p:guideLst>
        <p:guide orient="horz" pos="51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1DE81-5D90-472E-AAA8-BEE912F8E78D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460625" y="685800"/>
            <a:ext cx="1936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5EE64-A495-4809-BD90-47ABDF2A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5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5EE64-A495-4809-BD90-47ABDF2A1B6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1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5EE64-A495-4809-BD90-47ABDF2A1B6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1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33135"/>
            <a:ext cx="7772400" cy="347293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9181147"/>
            <a:ext cx="6400800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87560"/>
            <a:ext cx="2057400" cy="1036629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87560"/>
            <a:ext cx="6019800" cy="1036629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0411305"/>
            <a:ext cx="7772400" cy="321790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6867110"/>
            <a:ext cx="7772400" cy="35441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835356"/>
            <a:ext cx="4038600" cy="8018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626705"/>
            <a:ext cx="4040188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5138141"/>
            <a:ext cx="4040188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3626705"/>
            <a:ext cx="4041775" cy="15114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5138141"/>
            <a:ext cx="4041775" cy="93349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645079"/>
            <a:ext cx="3008313" cy="2745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645087"/>
            <a:ext cx="5111750" cy="138279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3390431"/>
            <a:ext cx="3008313" cy="11082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11341418"/>
            <a:ext cx="5486400" cy="13389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1447680"/>
            <a:ext cx="5486400" cy="97212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12680339"/>
            <a:ext cx="5486400" cy="1901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8834"/>
            <a:ext cx="8229600" cy="2700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780476"/>
            <a:ext cx="8229600" cy="1069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E58D-D55F-41EA-867F-B324D66C5CB1}" type="datetimeFigureOut">
              <a:rPr lang="ru-RU" smtClean="0"/>
              <a:pPr/>
              <a:t>23.05.2017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15016878"/>
            <a:ext cx="2895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15016878"/>
            <a:ext cx="2133600" cy="862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CD04C-13C6-4D14-B9BE-DAE7053789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wmf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6.png"/><Relationship Id="rId5" Type="http://schemas.openxmlformats.org/officeDocument/2006/relationships/image" Target="../media/image27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0152" y="4803998"/>
            <a:ext cx="2448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При финансовой поддержке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72408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835896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08304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344000" y="2010370"/>
            <a:ext cx="1800000" cy="1080120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3" descr="C:\Users\Admin\Desktop\ПБ-Категор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32" y="635154"/>
            <a:ext cx="464330" cy="432000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148" y="546815"/>
            <a:ext cx="533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помещений и зданий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 взрывопожарной и пожарной опасности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855798"/>
            <a:ext cx="180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Складские помещения</a:t>
            </a:r>
            <a:endParaRPr lang="ru-RU" sz="1000" b="1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915816" y="3375094"/>
            <a:ext cx="72000" cy="162684"/>
            <a:chOff x="2051720" y="1851670"/>
            <a:chExt cx="360040" cy="720080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 flipH="1">
            <a:off x="6156184" y="3375094"/>
            <a:ext cx="72000" cy="162000"/>
            <a:chOff x="2051720" y="1851670"/>
            <a:chExt cx="360040" cy="720080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2051720" y="185167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 flipV="1">
              <a:off x="2051720" y="2211710"/>
              <a:ext cx="360040" cy="360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1835696" y="2014994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Производственные помещения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666376" y="2715766"/>
            <a:ext cx="1800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гаражей, автостоянок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6" y="3318118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Виды расчетов</a:t>
            </a:r>
          </a:p>
        </p:txBody>
      </p:sp>
      <p:pic>
        <p:nvPicPr>
          <p:cNvPr id="22" name="Picture 7" descr="http://gikom.ru/img/skl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024846"/>
            <a:ext cx="1587724" cy="829145"/>
          </a:xfrm>
          <a:prstGeom prst="rect">
            <a:avLst/>
          </a:prstGeom>
          <a:noFill/>
        </p:spPr>
      </p:pic>
      <p:pic>
        <p:nvPicPr>
          <p:cNvPr id="23" name="Picture 9" descr="http://www.hartmann-powermix.ru/oferta/m20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275350"/>
            <a:ext cx="1296144" cy="790647"/>
          </a:xfrm>
          <a:prstGeom prst="rect">
            <a:avLst/>
          </a:prstGeom>
          <a:noFill/>
        </p:spPr>
      </p:pic>
      <p:pic>
        <p:nvPicPr>
          <p:cNvPr id="24" name="Picture 11" descr="C:\Users\Admin\Desktop\автостоянк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5348" y="2098382"/>
            <a:ext cx="1475212" cy="730433"/>
          </a:xfrm>
          <a:prstGeom prst="rect">
            <a:avLst/>
          </a:prstGeom>
          <a:noFill/>
        </p:spPr>
      </p:pic>
      <p:sp>
        <p:nvSpPr>
          <p:cNvPr id="25" name="Прямоугольник 24"/>
          <p:cNvSpPr/>
          <p:nvPr/>
        </p:nvSpPr>
        <p:spPr>
          <a:xfrm>
            <a:off x="0" y="3128590"/>
            <a:ext cx="1800000" cy="108000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4613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6216" y="521618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Регистрация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054180" y="767914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054180" y="991558"/>
            <a:ext cx="1800000" cy="144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519644" y="737434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E-mail</a:t>
            </a:r>
            <a:endParaRPr lang="ru-RU" sz="900" dirty="0" smtClean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6216" y="968698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Пароль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971600" y="4731990"/>
            <a:ext cx="7200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85970" y="4803998"/>
            <a:ext cx="16898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© С. Садков, В. Попов 2016 г. 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39" name="Picture 2" descr="D:\Олег\УМНИК 2015\Отчет Садков - 2016\Для ПБ-Категория\648948-0-fsrmf.jpe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8979" y="4832466"/>
            <a:ext cx="522277" cy="180000"/>
          </a:xfrm>
          <a:prstGeom prst="rect">
            <a:avLst/>
          </a:prstGeom>
          <a:noFill/>
        </p:spPr>
      </p:pic>
      <p:pic>
        <p:nvPicPr>
          <p:cNvPr id="40" name="Picture 10" descr="http://www.mpro64.ru/upload/iblock/9af/9af61ca0a3ab5c50b09296c29d9518e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5795" r="4700"/>
          <a:stretch>
            <a:fillRect/>
          </a:stretch>
        </p:blipFill>
        <p:spPr bwMode="auto">
          <a:xfrm rot="19691379">
            <a:off x="7772146" y="2062544"/>
            <a:ext cx="969147" cy="943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рямоугольник 40"/>
          <p:cNvSpPr/>
          <p:nvPr/>
        </p:nvSpPr>
        <p:spPr>
          <a:xfrm>
            <a:off x="7344000" y="2859782"/>
            <a:ext cx="1800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 категории здания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508104" y="2010926"/>
            <a:ext cx="18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Помещения объектов торговли</a:t>
            </a:r>
            <a:endParaRPr lang="ru-RU" sz="10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3" name="Picture 2" descr="http://chelny-arenda.ru/file/object/1/max/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9936" y="2386206"/>
            <a:ext cx="1347830" cy="645784"/>
          </a:xfrm>
          <a:prstGeom prst="rect">
            <a:avLst/>
          </a:prstGeom>
          <a:noFill/>
        </p:spPr>
      </p:pic>
      <p:sp>
        <p:nvSpPr>
          <p:cNvPr id="44" name="Прямоугольник 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Прямоугольник 96"/>
          <p:cNvSpPr/>
          <p:nvPr/>
        </p:nvSpPr>
        <p:spPr>
          <a:xfrm>
            <a:off x="-1705" y="1978046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06327" y="917941"/>
            <a:ext cx="6624736" cy="4446767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22680"/>
              </p:ext>
            </p:extLst>
          </p:nvPr>
        </p:nvGraphicFramePr>
        <p:xfrm>
          <a:off x="1903462" y="2292623"/>
          <a:ext cx="6336705" cy="218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98"/>
                <a:gridCol w="1728192"/>
                <a:gridCol w="1080120"/>
                <a:gridCol w="2192511"/>
                <a:gridCol w="827584"/>
              </a:tblGrid>
              <a:tr h="31203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№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</a:t>
                      </a: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помещения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Площадь, м</a:t>
                      </a:r>
                      <a:r>
                        <a:rPr lang="ru-RU" sz="900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2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Вид обращающихся веществ (материалов)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Категория</a:t>
                      </a:r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176015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Производственный корпус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1503,7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  <a:endParaRPr lang="ru-RU" b="0" dirty="0"/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rgbClr val="C00000"/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А</a:t>
                      </a:r>
                      <a:endParaRPr lang="ru-RU" sz="900" b="1" kern="1200" dirty="0">
                        <a:solidFill>
                          <a:srgbClr val="C00000"/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Склад 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38,9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</a:p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В1</a:t>
                      </a:r>
                      <a:endParaRPr lang="ru-RU" sz="900" b="1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Литейный цех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154,5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</a:t>
                      </a:r>
                      <a:endParaRPr lang="ru-RU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Расчет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Обозреватель проекта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Обозреватель проекта</a:t>
            </a:r>
            <a:endParaRPr lang="ru-RU" sz="1050" b="1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68664" y="1276619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1907706" y="1060595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1968664" y="1636651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1907704" y="1420627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11132" y="123851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07704" y="1598559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1911132" y="194121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Здание</a:t>
            </a:r>
            <a:endParaRPr lang="ru-RU" sz="1050" b="1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107" name="Скругленный прямоугольник 106"/>
          <p:cNvSpPr/>
          <p:nvPr/>
        </p:nvSpPr>
        <p:spPr>
          <a:xfrm>
            <a:off x="1914203" y="4788644"/>
            <a:ext cx="1614656" cy="415498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TextBox 107"/>
          <p:cNvSpPr txBox="1"/>
          <p:nvPr/>
        </p:nvSpPr>
        <p:spPr>
          <a:xfrm>
            <a:off x="1930513" y="4788644"/>
            <a:ext cx="15841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Рассчитать категорию здания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grpSp>
        <p:nvGrpSpPr>
          <p:cNvPr id="109" name="Группа 108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110" name="Овал 109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00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/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/>
                <a:gridCol w="1440159"/>
                <a:gridCol w="1440160"/>
                <a:gridCol w="1382555"/>
                <a:gridCol w="1425759"/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1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7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0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3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499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об организации</a:t>
            </a: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87849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948884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701327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652120" y="7596956"/>
            <a:ext cx="3312368" cy="23762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5652120" y="10333260"/>
            <a:ext cx="3312368" cy="3456384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</a:t>
            </a:r>
          </a:p>
        </p:txBody>
      </p:sp>
      <p:grpSp>
        <p:nvGrpSpPr>
          <p:cNvPr id="51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газа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5580112" y="5436718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5892527" y="5493917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6516216" y="5529933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5883002" y="5671791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давление в аппарате</a:t>
            </a:r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кругленный прямоугольник 78"/>
          <p:cNvSpPr/>
          <p:nvPr/>
        </p:nvSpPr>
        <p:spPr>
          <a:xfrm>
            <a:off x="5580112" y="6012781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5892527" y="6069980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6516216" y="610599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5883002" y="6247854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аппарата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36096" y="4716636"/>
            <a:ext cx="3143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аппарата </a:t>
            </a:r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436096" y="67669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Объем газа вышедшего из трубопровода </a:t>
            </a:r>
            <a:r>
              <a:rPr lang="en-US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en-US" sz="1050" b="1" u="sng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1050" b="1" u="sng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5781278" y="8230220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6093693" y="8287419"/>
            <a:ext cx="689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084168" y="8465293"/>
            <a:ext cx="266429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расход газа, определяемый в соответствии с технологическим регламентом в зависимости от давления в трубопроводе, его диаметра, температуры газовой среды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5076676"/>
            <a:ext cx="1008112" cy="2674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8" name="TextBox 107"/>
          <p:cNvSpPr txBox="1"/>
          <p:nvPr/>
        </p:nvSpPr>
        <p:spPr>
          <a:xfrm>
            <a:off x="6948264" y="507667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7164288" y="5076676"/>
            <a:ext cx="1008112" cy="26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0994" y="7114532"/>
            <a:ext cx="1209967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7035129" y="7114532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2" name="Прямоугольник 111"/>
          <p:cNvSpPr/>
          <p:nvPr/>
        </p:nvSpPr>
        <p:spPr>
          <a:xfrm>
            <a:off x="7251153" y="7114532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0994" y="7906620"/>
            <a:ext cx="71087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6531074" y="790662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6747098" y="790662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Скругленный прямоугольник 115"/>
          <p:cNvSpPr/>
          <p:nvPr/>
        </p:nvSpPr>
        <p:spPr>
          <a:xfrm>
            <a:off x="6732240" y="8355186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Скругленный прямоугольник 116"/>
          <p:cNvSpPr/>
          <p:nvPr/>
        </p:nvSpPr>
        <p:spPr>
          <a:xfrm>
            <a:off x="5781278" y="9291291"/>
            <a:ext cx="2952328" cy="609921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TextBox 117"/>
          <p:cNvSpPr txBox="1"/>
          <p:nvPr/>
        </p:nvSpPr>
        <p:spPr>
          <a:xfrm>
            <a:off x="6093693" y="93484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6084168" y="9526364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Расчетное время отключения, определяемое по </a:t>
            </a:r>
            <a:r>
              <a:rPr lang="ru-RU" sz="900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120" name="Скругленный прямоугольник 119"/>
          <p:cNvSpPr/>
          <p:nvPr/>
        </p:nvSpPr>
        <p:spPr>
          <a:xfrm>
            <a:off x="6732240" y="941625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10765308"/>
            <a:ext cx="3050003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129" name="Прямая соединительная линия 128"/>
          <p:cNvCxnSpPr/>
          <p:nvPr/>
        </p:nvCxnSpPr>
        <p:spPr>
          <a:xfrm flipH="1" flipV="1">
            <a:off x="6660232" y="9757196"/>
            <a:ext cx="2664296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Скругленный прямоугольник 143"/>
          <p:cNvSpPr/>
          <p:nvPr/>
        </p:nvSpPr>
        <p:spPr>
          <a:xfrm>
            <a:off x="5796136" y="11533296"/>
            <a:ext cx="2952328" cy="59087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TextBox 144"/>
          <p:cNvSpPr txBox="1"/>
          <p:nvPr/>
        </p:nvSpPr>
        <p:spPr>
          <a:xfrm>
            <a:off x="6108551" y="1159049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7" name="Прямоугольник 146"/>
          <p:cNvSpPr/>
          <p:nvPr/>
        </p:nvSpPr>
        <p:spPr>
          <a:xfrm>
            <a:off x="6099026" y="11768369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 в трубопроводе по технологическому регламенту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8" name="Скругленный прямоугольник 147"/>
          <p:cNvSpPr/>
          <p:nvPr/>
        </p:nvSpPr>
        <p:spPr>
          <a:xfrm>
            <a:off x="6747098" y="1165826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796136" y="12268184"/>
            <a:ext cx="2952328" cy="45109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TextBox 155"/>
          <p:cNvSpPr txBox="1"/>
          <p:nvPr/>
        </p:nvSpPr>
        <p:spPr>
          <a:xfrm>
            <a:off x="6108551" y="12325383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r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6099026" y="12503257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внутренний радиус трубопроводов 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47098" y="12393150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781278" y="12825199"/>
            <a:ext cx="2952328" cy="59511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6093693" y="12882398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L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,</a:t>
            </a:r>
            <a:r>
              <a:rPr lang="ru-RU" sz="105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м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2" name="Прямоугольник 161"/>
          <p:cNvSpPr/>
          <p:nvPr/>
        </p:nvSpPr>
        <p:spPr>
          <a:xfrm>
            <a:off x="6084168" y="1306027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длина трубопроводов от аварийного аппарата до задвижек</a:t>
            </a:r>
          </a:p>
        </p:txBody>
      </p:sp>
      <p:sp>
        <p:nvSpPr>
          <p:cNvPr id="163" name="Скругленный прямоугольник 162"/>
          <p:cNvSpPr/>
          <p:nvPr/>
        </p:nvSpPr>
        <p:spPr>
          <a:xfrm>
            <a:off x="6732240" y="1295016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5" name="Picture 14"/>
          <p:cNvPicPr>
            <a:picLocks noChangeAspect="1" noChangeArrowheads="1"/>
          </p:cNvPicPr>
          <p:nvPr/>
        </p:nvPicPr>
        <p:blipFill>
          <a:blip r:embed="rId7" cstate="print"/>
          <a:srcRect r="88195" b="-8120"/>
          <a:stretch>
            <a:fillRect/>
          </a:stretch>
        </p:blipFill>
        <p:spPr bwMode="auto">
          <a:xfrm>
            <a:off x="5796136" y="11130681"/>
            <a:ext cx="360040" cy="2880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6" name="TextBox 165"/>
          <p:cNvSpPr txBox="1"/>
          <p:nvPr/>
        </p:nvSpPr>
        <p:spPr>
          <a:xfrm>
            <a:off x="6141318" y="111469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6357342" y="111469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TextBox 169"/>
          <p:cNvSpPr txBox="1"/>
          <p:nvPr/>
        </p:nvSpPr>
        <p:spPr>
          <a:xfrm>
            <a:off x="5724128" y="759695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724128" y="10477276"/>
            <a:ext cx="341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u="sng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После отключения</a:t>
            </a:r>
            <a:endParaRPr lang="ru-RU" sz="1050" b="1" u="sng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780117" y="1350161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7" name="Равнобедренный треугольник 176"/>
          <p:cNvSpPr/>
          <p:nvPr/>
        </p:nvSpPr>
        <p:spPr>
          <a:xfrm rot="10800000">
            <a:off x="6444208" y="1359323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65254" y="3492500"/>
            <a:ext cx="1239744" cy="266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6789390" y="3502025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7005414" y="3502025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3996556"/>
            <a:ext cx="2952328" cy="50405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053755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кг/м</a:t>
            </a:r>
            <a:r>
              <a:rPr lang="ru-RU" sz="900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231629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121522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Равнобедренный треугольник 185"/>
          <p:cNvSpPr/>
          <p:nvPr/>
        </p:nvSpPr>
        <p:spPr>
          <a:xfrm rot="10800000">
            <a:off x="8100392" y="723691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Прямоугольник 186"/>
          <p:cNvSpPr/>
          <p:nvPr/>
        </p:nvSpPr>
        <p:spPr>
          <a:xfrm>
            <a:off x="8041084" y="711195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Равнобедренный треугольник 189"/>
          <p:cNvSpPr/>
          <p:nvPr/>
        </p:nvSpPr>
        <p:spPr>
          <a:xfrm rot="10800000">
            <a:off x="7858968" y="3626398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Прямоугольник 190"/>
          <p:cNvSpPr/>
          <p:nvPr/>
        </p:nvSpPr>
        <p:spPr>
          <a:xfrm>
            <a:off x="7799660" y="3501432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/>
        </p:nvGraphicFramePr>
        <p:xfrm>
          <a:off x="-1908720" y="7596956"/>
          <a:ext cx="2650282" cy="4320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/>
                <a:gridCol w="386270"/>
              </a:tblGrid>
              <a:tr h="0">
                <a:tc>
                  <a:txBody>
                    <a:bodyPr/>
                    <a:lstStyle/>
                    <a:p>
                      <a:pPr marL="85725" marR="36195" indent="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Водород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1,0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7">
                <a:tc>
                  <a:txBody>
                    <a:bodyPr/>
                    <a:lstStyle/>
                    <a:p>
                      <a:pPr marL="71438" marR="36195" indent="14288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Горючие газы (кроме водорода)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kern="1200" dirty="0" smtClean="0"/>
                        <a:t>0,5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газа или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–3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058517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9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7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3" name="Группа 262"/>
          <p:cNvGrpSpPr/>
          <p:nvPr/>
        </p:nvGrpSpPr>
        <p:grpSpPr>
          <a:xfrm>
            <a:off x="9396536" y="9181132"/>
            <a:ext cx="3168352" cy="3312368"/>
            <a:chOff x="5652120" y="2634466"/>
            <a:chExt cx="1656184" cy="3312368"/>
          </a:xfrm>
        </p:grpSpPr>
        <p:sp>
          <p:nvSpPr>
            <p:cNvPr id="264" name="Прямоугольник 263"/>
            <p:cNvSpPr/>
            <p:nvPr/>
          </p:nvSpPr>
          <p:spPr>
            <a:xfrm>
              <a:off x="5652120" y="2643758"/>
              <a:ext cx="1656184" cy="3303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65" name="Прямоугольник 264"/>
            <p:cNvSpPr/>
            <p:nvPr/>
          </p:nvSpPr>
          <p:spPr>
            <a:xfrm>
              <a:off x="5700886" y="2634466"/>
              <a:ext cx="1584176" cy="3277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Происходит одновременно утечка веществ из трубопроводов, питающих аппарат, по прямому и обратному потокам в течение времени, необходимого для отключения трубопроводов.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определяют в каждом конкретном случае, исходя из реальной обстановки, и должно быть минимальным с учетом паспортных данных на запорные устройства, характера технологического процесса и вида расчетной аварии.</a:t>
              </a:r>
            </a:p>
            <a:p>
              <a:pPr indent="361950" algn="just"/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Расчетное время отключения трубопроводов следует принимать равным: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времени срабатывания системы автоматики отключения трубопроводов согласно паспортным данным установки, если вероятность отказа системы автоматики не превышает 0,000001 в год или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- 120 с, если вероятность отказа системы автоматики превышает 0,000001 в год и не обеспечено резервирование ее элементов;</a:t>
              </a:r>
            </a:p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- 300 с при ручном отключении.</a:t>
              </a:r>
            </a:p>
          </p:txBody>
        </p:sp>
      </p:grpSp>
      <p:pic>
        <p:nvPicPr>
          <p:cNvPr id="266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78652" y="925314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9" name="TextBox 268"/>
          <p:cNvSpPr txBox="1"/>
          <p:nvPr/>
        </p:nvSpPr>
        <p:spPr>
          <a:xfrm>
            <a:off x="6428968" y="1115582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825456" y="793578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7236296" y="5076676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/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/>
                <a:gridCol w="1440159"/>
                <a:gridCol w="1440160"/>
                <a:gridCol w="1382555"/>
                <a:gridCol w="1425759"/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334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 помещении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91680" y="3961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804868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8692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Прямоугольник 354"/>
          <p:cNvSpPr/>
          <p:nvPr/>
        </p:nvSpPr>
        <p:spPr>
          <a:xfrm>
            <a:off x="9468544" y="14437716"/>
            <a:ext cx="29523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9" name="Прямоугольник 338"/>
          <p:cNvSpPr/>
          <p:nvPr/>
        </p:nvSpPr>
        <p:spPr>
          <a:xfrm>
            <a:off x="13356976" y="10837316"/>
            <a:ext cx="2160240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5" name="Скругленный прямоугольник 304"/>
          <p:cNvSpPr/>
          <p:nvPr/>
        </p:nvSpPr>
        <p:spPr>
          <a:xfrm>
            <a:off x="5580112" y="12292283"/>
            <a:ext cx="3312368" cy="99330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Скругленный прямоугольник 148"/>
          <p:cNvSpPr/>
          <p:nvPr/>
        </p:nvSpPr>
        <p:spPr>
          <a:xfrm>
            <a:off x="5580112" y="5451523"/>
            <a:ext cx="3312368" cy="99330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Скругленный прямоугольник 159"/>
          <p:cNvSpPr/>
          <p:nvPr/>
        </p:nvSpPr>
        <p:spPr>
          <a:xfrm>
            <a:off x="5580112" y="6084788"/>
            <a:ext cx="3312368" cy="5976664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73012" y="324148"/>
            <a:ext cx="0" cy="84249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Скругленный прямоугольник 276"/>
          <p:cNvSpPr/>
          <p:nvPr/>
        </p:nvSpPr>
        <p:spPr>
          <a:xfrm>
            <a:off x="2051720" y="13213580"/>
            <a:ext cx="3096344" cy="2232248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Скругленный прямоугольник 226"/>
          <p:cNvSpPr/>
          <p:nvPr/>
        </p:nvSpPr>
        <p:spPr>
          <a:xfrm>
            <a:off x="1979712" y="9253140"/>
            <a:ext cx="3240360" cy="2160240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1907704" y="2480613"/>
            <a:ext cx="3312368" cy="1296144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64" name="Прямоугольник 163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613942"/>
            <a:ext cx="2865835" cy="53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Прямоугольник 48"/>
          <p:cNvSpPr/>
          <p:nvPr/>
        </p:nvSpPr>
        <p:spPr>
          <a:xfrm>
            <a:off x="1835696" y="612180"/>
            <a:ext cx="4176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А,Б</a:t>
            </a:r>
          </a:p>
        </p:txBody>
      </p:sp>
      <p:grpSp>
        <p:nvGrpSpPr>
          <p:cNvPr id="2" name="Группа 50"/>
          <p:cNvGrpSpPr/>
          <p:nvPr/>
        </p:nvGrpSpPr>
        <p:grpSpPr>
          <a:xfrm>
            <a:off x="7524328" y="1541934"/>
            <a:ext cx="648072" cy="654422"/>
            <a:chOff x="2195736" y="1281783"/>
            <a:chExt cx="648072" cy="654422"/>
          </a:xfrm>
        </p:grpSpPr>
        <p:sp>
          <p:nvSpPr>
            <p:cNvPr id="52" name="Овал 51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195736" y="2495853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900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2195736" y="2707308"/>
            <a:ext cx="30243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максимальное давление, развиваемое при сгорании стехиометрической газовоздушной или паровоздушной смеси в замкнутом объеме, определяемое экспериментально или по справочным данным в соответствии с требованиями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4.3.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При отсутствии данных допускается принимать Р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max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900 кПа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07704" y="240860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8" name="Скругленный прямоугольник 97"/>
          <p:cNvSpPr/>
          <p:nvPr/>
        </p:nvSpPr>
        <p:spPr>
          <a:xfrm>
            <a:off x="1907704" y="3886478"/>
            <a:ext cx="331236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2195736" y="390171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кПа</a:t>
            </a:r>
            <a:r>
              <a:rPr lang="en-US" sz="105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0" name="Скругленный прямоугольник 99"/>
          <p:cNvSpPr/>
          <p:nvPr/>
        </p:nvSpPr>
        <p:spPr>
          <a:xfrm>
            <a:off x="2915816" y="3958486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2195736" y="4113173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начальное давление, кПа (допускается принимать равным 101 кПа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07704" y="38144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1907704" y="4639702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2195736" y="4654942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en-US" sz="900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915816" y="4711710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2195736" y="4866397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свободный объем помещения. Свободный объем помещения определяется как разность между объемом помещения и объемом, занимаемым технологическим оборудованием. 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 умолчанию 80% от объема помещения.</a:t>
            </a:r>
          </a:p>
          <a:p>
            <a:pPr algn="just"/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07704" y="45676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2" name="Скругленный прямоугольник 121"/>
          <p:cNvSpPr/>
          <p:nvPr/>
        </p:nvSpPr>
        <p:spPr>
          <a:xfrm>
            <a:off x="1907704" y="5796756"/>
            <a:ext cx="3312368" cy="102255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TextBox 122"/>
          <p:cNvSpPr txBox="1"/>
          <p:nvPr/>
        </p:nvSpPr>
        <p:spPr>
          <a:xfrm>
            <a:off x="2195736" y="5811996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24" name="Скругленный прямоугольник 123"/>
          <p:cNvSpPr/>
          <p:nvPr/>
        </p:nvSpPr>
        <p:spPr>
          <a:xfrm>
            <a:off x="2915816" y="5868764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2195736" y="6023451"/>
            <a:ext cx="30243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учитывающий негерметичность помещения и неадиабатичность процесса горения. Допускается принимать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Кн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равным трем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907704" y="5724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4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292080" y="2470099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80112" y="2485339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300192" y="2542107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580112" y="269679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поступившего в помещение при расчетной аварии паров ЛВЖ или ГЖ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92080" y="239809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8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80112" y="3060452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4" name="Равнобедренный треугольник 53"/>
          <p:cNvSpPr/>
          <p:nvPr/>
        </p:nvSpPr>
        <p:spPr>
          <a:xfrm rot="10800000">
            <a:off x="6353148" y="315207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/>
          <p:cNvCxnSpPr>
            <a:endCxn id="250" idx="2"/>
          </p:cNvCxnSpPr>
          <p:nvPr/>
        </p:nvCxnSpPr>
        <p:spPr>
          <a:xfrm flipH="1">
            <a:off x="-828600" y="3564508"/>
            <a:ext cx="4032448" cy="4320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5796136" y="39461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6012160" y="39461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Скругленный прямоугольник 180"/>
          <p:cNvSpPr/>
          <p:nvPr/>
        </p:nvSpPr>
        <p:spPr>
          <a:xfrm>
            <a:off x="5565254" y="4356595"/>
            <a:ext cx="2952328" cy="50405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TextBox 181"/>
          <p:cNvSpPr txBox="1"/>
          <p:nvPr/>
        </p:nvSpPr>
        <p:spPr>
          <a:xfrm>
            <a:off x="5877669" y="4341788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</a:t>
            </a:r>
            <a:endParaRPr lang="ru-RU" sz="105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5868144" y="4519662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жидкости, испарившейся с поверхности разлива</a:t>
            </a:r>
          </a:p>
        </p:txBody>
      </p:sp>
      <p:sp>
        <p:nvSpPr>
          <p:cNvPr id="185" name="Скругленный прямоугольник 184"/>
          <p:cNvSpPr/>
          <p:nvPr/>
        </p:nvSpPr>
        <p:spPr>
          <a:xfrm>
            <a:off x="6516216" y="44095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1" name="Группа 210"/>
          <p:cNvGrpSpPr/>
          <p:nvPr/>
        </p:nvGrpSpPr>
        <p:grpSpPr>
          <a:xfrm>
            <a:off x="6804248" y="3946773"/>
            <a:ext cx="216024" cy="266400"/>
            <a:chOff x="7799660" y="3945587"/>
            <a:chExt cx="216024" cy="266400"/>
          </a:xfrm>
        </p:grpSpPr>
        <p:sp>
          <p:nvSpPr>
            <p:cNvPr id="190" name="Равнобедренный треугольник 189"/>
            <p:cNvSpPr/>
            <p:nvPr/>
          </p:nvSpPr>
          <p:spPr>
            <a:xfrm rot="10800000">
              <a:off x="7858968" y="4070553"/>
              <a:ext cx="90010" cy="7200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7799660" y="3945587"/>
              <a:ext cx="216024" cy="26640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6" name="Скругленный прямоугольник 195"/>
          <p:cNvSpPr/>
          <p:nvPr/>
        </p:nvSpPr>
        <p:spPr>
          <a:xfrm>
            <a:off x="1907704" y="6948884"/>
            <a:ext cx="3312368" cy="1152128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2195736" y="6964124"/>
            <a:ext cx="271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Z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Скругленный прямоугольник 197"/>
          <p:cNvSpPr/>
          <p:nvPr/>
        </p:nvSpPr>
        <p:spPr>
          <a:xfrm>
            <a:off x="2915816" y="7020892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195736" y="7175579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 участия горючих газов и паров в горении, который может быть рассчитан на основе характера распределения газов и паров в объеме помещения согласно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приложению Д СП12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.</a:t>
            </a:r>
          </a:p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Допускается принимать значение Z из предложенных значений.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907704" y="687687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5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202" name="Таблица 201"/>
          <p:cNvGraphicFramePr>
            <a:graphicFrameLocks noGrp="1"/>
          </p:cNvGraphicFramePr>
          <p:nvPr/>
        </p:nvGraphicFramePr>
        <p:xfrm>
          <a:off x="-1908720" y="7596956"/>
          <a:ext cx="2650282" cy="18185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4012"/>
                <a:gridCol w="386270"/>
              </a:tblGrid>
              <a:tr h="0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spc="-1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до температуры вспышки и выше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b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при наличии возможности образования аэрозоля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57">
                <a:tc>
                  <a:txBody>
                    <a:bodyPr/>
                    <a:lstStyle/>
                    <a:p>
                      <a:pPr marL="71755" marR="36195" indent="18034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Легковоспламеняющиеся и горючие жидкости, нагретые ниже температуры вспышки, </a:t>
                      </a:r>
                      <a:b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при отсутствии возможности образования аэрозоля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3" name="Равнобедренный треугольник 202"/>
          <p:cNvSpPr/>
          <p:nvPr/>
        </p:nvSpPr>
        <p:spPr>
          <a:xfrm rot="10800000">
            <a:off x="4949950" y="7058992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4" name="Прямая соединительная линия 203"/>
          <p:cNvCxnSpPr/>
          <p:nvPr/>
        </p:nvCxnSpPr>
        <p:spPr>
          <a:xfrm flipH="1">
            <a:off x="755576" y="7092900"/>
            <a:ext cx="4248472" cy="72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Скругленный прямоугольник 204"/>
          <p:cNvSpPr/>
          <p:nvPr/>
        </p:nvSpPr>
        <p:spPr>
          <a:xfrm>
            <a:off x="1907704" y="8302747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TextBox 206"/>
          <p:cNvSpPr txBox="1"/>
          <p:nvPr/>
        </p:nvSpPr>
        <p:spPr>
          <a:xfrm>
            <a:off x="2195736" y="8317987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ГП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8" name="Скругленный прямоугольник 207"/>
          <p:cNvSpPr/>
          <p:nvPr/>
        </p:nvSpPr>
        <p:spPr>
          <a:xfrm>
            <a:off x="2915816" y="8374755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9" name="Прямоугольник 208"/>
          <p:cNvSpPr/>
          <p:nvPr/>
        </p:nvSpPr>
        <p:spPr>
          <a:xfrm>
            <a:off x="2195736" y="8529442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Плотность пара при расчетной температуре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907704" y="82307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6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195736" y="889310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4" name="Равнобедренный треугольник 213"/>
          <p:cNvSpPr/>
          <p:nvPr/>
        </p:nvSpPr>
        <p:spPr>
          <a:xfrm rot="10800000">
            <a:off x="2968772" y="8984723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TextBox 215"/>
          <p:cNvSpPr txBox="1"/>
          <p:nvPr/>
        </p:nvSpPr>
        <p:spPr>
          <a:xfrm>
            <a:off x="3057674" y="9334673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>
            <a:off x="3273698" y="933467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8" name="Скругленный прямоугольник 217"/>
          <p:cNvSpPr/>
          <p:nvPr/>
        </p:nvSpPr>
        <p:spPr>
          <a:xfrm>
            <a:off x="2123728" y="9757197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9" name="TextBox 218"/>
          <p:cNvSpPr txBox="1"/>
          <p:nvPr/>
        </p:nvSpPr>
        <p:spPr>
          <a:xfrm>
            <a:off x="2205261" y="9757196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2195736" y="993507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3116982" y="9824963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2" name="Равнобедренный треугольник 221"/>
          <p:cNvSpPr/>
          <p:nvPr/>
        </p:nvSpPr>
        <p:spPr>
          <a:xfrm rot="10800000">
            <a:off x="4127252" y="9459046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 222"/>
          <p:cNvSpPr/>
          <p:nvPr/>
        </p:nvSpPr>
        <p:spPr>
          <a:xfrm>
            <a:off x="4067944" y="9334080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4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1570" y="9325148"/>
            <a:ext cx="90800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26" name="Скругленный прямоугольник 225"/>
          <p:cNvSpPr/>
          <p:nvPr/>
        </p:nvSpPr>
        <p:spPr>
          <a:xfrm>
            <a:off x="5364088" y="3348484"/>
            <a:ext cx="3672408" cy="12457384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8" name="Скругленный прямоугольник 227"/>
          <p:cNvSpPr/>
          <p:nvPr/>
        </p:nvSpPr>
        <p:spPr>
          <a:xfrm>
            <a:off x="2123728" y="10333260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2205261" y="10333259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t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р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0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2195736" y="10511133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</a:t>
            </a:r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3116982" y="10401026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61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34" name="Прямая соединительная линия 233"/>
          <p:cNvCxnSpPr/>
          <p:nvPr/>
        </p:nvCxnSpPr>
        <p:spPr>
          <a:xfrm flipH="1">
            <a:off x="899592" y="10693300"/>
            <a:ext cx="1944216" cy="180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Скругленный прямоугольник 234"/>
          <p:cNvSpPr/>
          <p:nvPr/>
        </p:nvSpPr>
        <p:spPr>
          <a:xfrm>
            <a:off x="2123728" y="10909325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205261" y="10909324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V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0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3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7" name="Прямоугольник 236"/>
          <p:cNvSpPr/>
          <p:nvPr/>
        </p:nvSpPr>
        <p:spPr>
          <a:xfrm>
            <a:off x="2195736" y="11087198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мольный  объем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3116982" y="10977091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22,413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1907704" y="11615115"/>
            <a:ext cx="3312368" cy="87838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2195736" y="11630355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С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 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%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1" name="Скругленный прямоугольник 240"/>
          <p:cNvSpPr/>
          <p:nvPr/>
        </p:nvSpPr>
        <p:spPr>
          <a:xfrm>
            <a:off x="2915816" y="1168712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2195736" y="11841810"/>
            <a:ext cx="30243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стехиометрическая концентрация горючего газа</a:t>
            </a:r>
            <a:endParaRPr lang="ru-RU" sz="900" baseline="30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907704" y="115431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7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195736" y="1220546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5" name="Равнобедренный треугольник 244"/>
          <p:cNvSpPr/>
          <p:nvPr/>
        </p:nvSpPr>
        <p:spPr>
          <a:xfrm rot="10800000">
            <a:off x="2968772" y="12297091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48"/>
          <p:cNvGrpSpPr/>
          <p:nvPr/>
        </p:nvGrpSpPr>
        <p:grpSpPr>
          <a:xfrm>
            <a:off x="-2412776" y="2412380"/>
            <a:ext cx="3168352" cy="1615827"/>
            <a:chOff x="5652120" y="2634466"/>
            <a:chExt cx="1656184" cy="1615827"/>
          </a:xfrm>
        </p:grpSpPr>
        <p:sp>
          <p:nvSpPr>
            <p:cNvPr id="250" name="Прямоугольник 249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1" name="Прямоугольник 250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Определение пожароопасных свойств веществ и материалов производится на основании результатов испытаний или расчетов по стандартным методикам с учетом параметров состояния (давления, температуры и т. д.).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официально опубликованных справочных данных по пожароопасным свойствам веществ и материалов. </a:t>
              </a:r>
            </a:p>
            <a:p>
              <a:pPr indent="26670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Допускается использование показателей пожарной опасности для смесей веществ и материалов по наиболее опасному компоненту.</a:t>
              </a:r>
            </a:p>
          </p:txBody>
        </p:sp>
      </p:grpSp>
      <p:pic>
        <p:nvPicPr>
          <p:cNvPr id="253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2744" y="317818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Группа 256"/>
          <p:cNvGrpSpPr/>
          <p:nvPr/>
        </p:nvGrpSpPr>
        <p:grpSpPr>
          <a:xfrm>
            <a:off x="-2196752" y="10117236"/>
            <a:ext cx="3168352" cy="1615827"/>
            <a:chOff x="5652120" y="2634466"/>
            <a:chExt cx="1656184" cy="1615827"/>
          </a:xfrm>
        </p:grpSpPr>
        <p:sp>
          <p:nvSpPr>
            <p:cNvPr id="258" name="Прямоугольник 257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00886" y="2634466"/>
              <a:ext cx="1584176" cy="1615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В качестве расчетной температуры следует принимать максимально возможную температуру воздуха в данном помещении в соответствующей климатической зоне или максимально возможную температуру воздуха по технологическому регламенту с учетом возможного повышения температуры в аварийной ситуации. Если такого значения расчетной температуры </a:t>
              </a: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tр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 каким-либо причинам определить не удается, допускается принимать ее равной 61 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  <a:sym typeface="Symbol"/>
                </a:rPr>
                <a:t>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С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260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014636" y="1018924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0093" y="2479625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2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235419" y="3581856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7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9" y="12781532"/>
            <a:ext cx="595861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68" name="Скругленный прямоугольник 267"/>
          <p:cNvSpPr/>
          <p:nvPr/>
        </p:nvSpPr>
        <p:spPr>
          <a:xfrm>
            <a:off x="1979712" y="12637516"/>
            <a:ext cx="3240360" cy="2952328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2" name="TextBox 271"/>
          <p:cNvSpPr txBox="1"/>
          <p:nvPr/>
        </p:nvSpPr>
        <p:spPr>
          <a:xfrm>
            <a:off x="2769642" y="12803164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73" name="Прямоугольник 272"/>
          <p:cNvSpPr/>
          <p:nvPr/>
        </p:nvSpPr>
        <p:spPr>
          <a:xfrm>
            <a:off x="2985666" y="1280316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Равнобедренный треугольник 273"/>
          <p:cNvSpPr/>
          <p:nvPr/>
        </p:nvSpPr>
        <p:spPr>
          <a:xfrm rot="10800000">
            <a:off x="3839220" y="12927537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Прямоугольник 274"/>
          <p:cNvSpPr/>
          <p:nvPr/>
        </p:nvSpPr>
        <p:spPr>
          <a:xfrm>
            <a:off x="3779912" y="12802571"/>
            <a:ext cx="216024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9" y="13285588"/>
            <a:ext cx="873659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79" name="TextBox 278"/>
          <p:cNvSpPr txBox="1"/>
          <p:nvPr/>
        </p:nvSpPr>
        <p:spPr>
          <a:xfrm>
            <a:off x="2987824" y="13301887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3203848" y="1330188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TextBox 280"/>
          <p:cNvSpPr txBox="1"/>
          <p:nvPr/>
        </p:nvSpPr>
        <p:spPr>
          <a:xfrm>
            <a:off x="3275474" y="13310735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2" name="Скругленный прямоугольник 281"/>
          <p:cNvSpPr/>
          <p:nvPr/>
        </p:nvSpPr>
        <p:spPr>
          <a:xfrm>
            <a:off x="2123728" y="1364562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3" name="TextBox 282"/>
          <p:cNvSpPr txBox="1"/>
          <p:nvPr/>
        </p:nvSpPr>
        <p:spPr>
          <a:xfrm>
            <a:off x="2123728" y="1365324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4" name="Скругленный прямоугольник 283"/>
          <p:cNvSpPr/>
          <p:nvPr/>
        </p:nvSpPr>
        <p:spPr>
          <a:xfrm>
            <a:off x="2762275" y="1372101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2123728" y="1400566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6" name="TextBox 285"/>
          <p:cNvSpPr txBox="1"/>
          <p:nvPr/>
        </p:nvSpPr>
        <p:spPr>
          <a:xfrm>
            <a:off x="2123728" y="14013288"/>
            <a:ext cx="330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87" name="Скругленный прямоугольник 286"/>
          <p:cNvSpPr/>
          <p:nvPr/>
        </p:nvSpPr>
        <p:spPr>
          <a:xfrm>
            <a:off x="2762275" y="1408105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8" name="Скругленный прямоугольник 287"/>
          <p:cNvSpPr/>
          <p:nvPr/>
        </p:nvSpPr>
        <p:spPr>
          <a:xfrm>
            <a:off x="2123728" y="1436570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9" name="TextBox 288"/>
          <p:cNvSpPr txBox="1"/>
          <p:nvPr/>
        </p:nvSpPr>
        <p:spPr>
          <a:xfrm>
            <a:off x="2123728" y="14373328"/>
            <a:ext cx="324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X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0" name="Скругленный прямоугольник 289"/>
          <p:cNvSpPr/>
          <p:nvPr/>
        </p:nvSpPr>
        <p:spPr>
          <a:xfrm>
            <a:off x="2762275" y="1444109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Скругленный прямоугольник 290"/>
          <p:cNvSpPr/>
          <p:nvPr/>
        </p:nvSpPr>
        <p:spPr>
          <a:xfrm>
            <a:off x="2123728" y="14725748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2" name="TextBox 291"/>
          <p:cNvSpPr txBox="1"/>
          <p:nvPr/>
        </p:nvSpPr>
        <p:spPr>
          <a:xfrm>
            <a:off x="2123728" y="14733368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n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O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3" name="Скругленный прямоугольник 292"/>
          <p:cNvSpPr/>
          <p:nvPr/>
        </p:nvSpPr>
        <p:spPr>
          <a:xfrm>
            <a:off x="2762275" y="14801135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Прямоугольник 293"/>
          <p:cNvSpPr/>
          <p:nvPr/>
        </p:nvSpPr>
        <p:spPr>
          <a:xfrm>
            <a:off x="2123728" y="15029020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число атомов С, Н, О и галоидов в молекуле горючего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932040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6" name="Прямоугольник 295"/>
          <p:cNvSpPr/>
          <p:nvPr/>
        </p:nvSpPr>
        <p:spPr>
          <a:xfrm>
            <a:off x="5292080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7" name="TextBox 296"/>
          <p:cNvSpPr txBox="1"/>
          <p:nvPr/>
        </p:nvSpPr>
        <p:spPr>
          <a:xfrm>
            <a:off x="6300192" y="16766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5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КПа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99" name="Скругленный прямоугольник 298"/>
          <p:cNvSpPr/>
          <p:nvPr/>
        </p:nvSpPr>
        <p:spPr>
          <a:xfrm>
            <a:off x="18772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Box 299"/>
          <p:cNvSpPr txBox="1"/>
          <p:nvPr/>
        </p:nvSpPr>
        <p:spPr>
          <a:xfrm>
            <a:off x="19077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306" name="Скругленный прямоугольник 305"/>
          <p:cNvSpPr/>
          <p:nvPr/>
        </p:nvSpPr>
        <p:spPr>
          <a:xfrm>
            <a:off x="3677424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7" name="TextBox 306"/>
          <p:cNvSpPr txBox="1"/>
          <p:nvPr/>
        </p:nvSpPr>
        <p:spPr>
          <a:xfrm>
            <a:off x="3707904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01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3492500"/>
            <a:ext cx="1850780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10" name="Picture 6"/>
          <p:cNvPicPr>
            <a:picLocks noChangeAspect="1" noChangeArrowheads="1"/>
          </p:cNvPicPr>
          <p:nvPr/>
        </p:nvPicPr>
        <p:blipFill>
          <a:blip r:embed="rId8" cstate="print"/>
          <a:srcRect r="88328"/>
          <a:stretch>
            <a:fillRect/>
          </a:stretch>
        </p:blipFill>
        <p:spPr bwMode="auto">
          <a:xfrm>
            <a:off x="5580112" y="3946180"/>
            <a:ext cx="216024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44" name="TextBox 143"/>
          <p:cNvSpPr txBox="1"/>
          <p:nvPr/>
        </p:nvSpPr>
        <p:spPr>
          <a:xfrm>
            <a:off x="6300192" y="5098308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6516216" y="509830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8" name="Группа 147"/>
          <p:cNvGrpSpPr/>
          <p:nvPr/>
        </p:nvGrpSpPr>
        <p:grpSpPr>
          <a:xfrm>
            <a:off x="5652120" y="5076676"/>
            <a:ext cx="697174" cy="266400"/>
            <a:chOff x="5652120" y="5076676"/>
            <a:chExt cx="697174" cy="266400"/>
          </a:xfrm>
        </p:grpSpPr>
        <p:pic>
          <p:nvPicPr>
            <p:cNvPr id="143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652120" y="5076676"/>
              <a:ext cx="697174" cy="2664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47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64426" y="5139159"/>
              <a:ext cx="198000" cy="1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6" name="TextBox 155"/>
          <p:cNvSpPr txBox="1"/>
          <p:nvPr/>
        </p:nvSpPr>
        <p:spPr>
          <a:xfrm>
            <a:off x="5892527" y="5436716"/>
            <a:ext cx="756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W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кг/с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7" name="Прямоугольник 156"/>
          <p:cNvSpPr/>
          <p:nvPr/>
        </p:nvSpPr>
        <p:spPr>
          <a:xfrm>
            <a:off x="5883002" y="561459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интенсивность испарения</a:t>
            </a:r>
          </a:p>
        </p:txBody>
      </p:sp>
      <p:sp>
        <p:nvSpPr>
          <p:cNvPr id="158" name="Скругленный прямоугольник 157"/>
          <p:cNvSpPr/>
          <p:nvPr/>
        </p:nvSpPr>
        <p:spPr>
          <a:xfrm>
            <a:off x="6732240" y="5504482"/>
            <a:ext cx="1671042" cy="148258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9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24128" y="6156796"/>
            <a:ext cx="1180518" cy="266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61" name="Скругленный прямоугольник 160"/>
          <p:cNvSpPr/>
          <p:nvPr/>
        </p:nvSpPr>
        <p:spPr>
          <a:xfrm>
            <a:off x="5709270" y="6502028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TextBox 161"/>
          <p:cNvSpPr txBox="1"/>
          <p:nvPr/>
        </p:nvSpPr>
        <p:spPr>
          <a:xfrm>
            <a:off x="6021685" y="6559227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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3" name="Прямоугольник 162"/>
          <p:cNvSpPr/>
          <p:nvPr/>
        </p:nvSpPr>
        <p:spPr>
          <a:xfrm>
            <a:off x="6012160" y="6737101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коэффициент, принимаемый по таблице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 зависимости от скорости и температуры воздушного потока над поверхностью испарения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948264" y="615679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67" name="Прямоугольник 166"/>
          <p:cNvSpPr/>
          <p:nvPr/>
        </p:nvSpPr>
        <p:spPr>
          <a:xfrm>
            <a:off x="7164288" y="6156796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Скругленный прямоугольник 167"/>
          <p:cNvSpPr/>
          <p:nvPr/>
        </p:nvSpPr>
        <p:spPr>
          <a:xfrm>
            <a:off x="6300192" y="6626994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Скругленный прямоугольник 168"/>
          <p:cNvSpPr/>
          <p:nvPr/>
        </p:nvSpPr>
        <p:spPr>
          <a:xfrm>
            <a:off x="5709270" y="7779123"/>
            <a:ext cx="2952328" cy="825945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TextBox 169"/>
          <p:cNvSpPr txBox="1"/>
          <p:nvPr/>
        </p:nvSpPr>
        <p:spPr>
          <a:xfrm>
            <a:off x="6021685" y="7836322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кПа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1" name="Прямоугольник 170"/>
          <p:cNvSpPr/>
          <p:nvPr/>
        </p:nvSpPr>
        <p:spPr>
          <a:xfrm>
            <a:off x="6012160" y="8014196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давление насыщенного пара при расчетной температуре жидкости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определяемое по справочным данным</a:t>
            </a:r>
          </a:p>
        </p:txBody>
      </p:sp>
      <p:sp>
        <p:nvSpPr>
          <p:cNvPr id="172" name="Скругленный прямоугольник 171"/>
          <p:cNvSpPr/>
          <p:nvPr/>
        </p:nvSpPr>
        <p:spPr>
          <a:xfrm>
            <a:off x="6660232" y="7904089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7242646" y="6185964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graphicFrame>
        <p:nvGraphicFramePr>
          <p:cNvPr id="174" name="Таблица 173"/>
          <p:cNvGraphicFramePr>
            <a:graphicFrameLocks noGrp="1"/>
          </p:cNvGraphicFramePr>
          <p:nvPr/>
        </p:nvGraphicFramePr>
        <p:xfrm>
          <a:off x="9828584" y="6228804"/>
          <a:ext cx="4752526" cy="1656185"/>
        </p:xfrm>
        <a:graphic>
          <a:graphicData uri="http://schemas.openxmlformats.org/drawingml/2006/table">
            <a:tbl>
              <a:tblPr/>
              <a:tblGrid>
                <a:gridCol w="962097"/>
                <a:gridCol w="757853"/>
                <a:gridCol w="757853"/>
                <a:gridCol w="757853"/>
                <a:gridCol w="758435"/>
                <a:gridCol w="758435"/>
              </a:tblGrid>
              <a:tr h="216033">
                <a:tc rowSpan="2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Скорость воздушного потока </a:t>
                      </a:r>
                      <a:b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</a:b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в помещении, м 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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 с</a:t>
                      </a:r>
                      <a:r>
                        <a:rPr lang="ru-RU" sz="800" baseline="30000" dirty="0">
                          <a:latin typeface="Arial"/>
                          <a:ea typeface="Times New Roman"/>
                          <a:cs typeface="Times New Roman"/>
                        </a:rPr>
                        <a:t>–1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Значение коэффициента </a:t>
                      </a: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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 при температуре </a:t>
                      </a:r>
                      <a:r>
                        <a:rPr lang="en-US" sz="900" i="1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  <a:sym typeface="Symbol"/>
                        </a:rPr>
                        <a:t></a:t>
                      </a:r>
                      <a:r>
                        <a:rPr lang="ru-RU" sz="800" dirty="0">
                          <a:latin typeface="Arial"/>
                          <a:ea typeface="Times New Roman"/>
                          <a:cs typeface="Times New Roman"/>
                        </a:rPr>
                        <a:t>С, воздуха в помещении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99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15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latin typeface="Arial"/>
                          <a:ea typeface="Times New Roman"/>
                          <a:cs typeface="Times New Roman"/>
                        </a:rPr>
                        <a:t>35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0,1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3,8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2,3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0,5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6,6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5,4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3,2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33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10,0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8,7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7,7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Arial"/>
                          <a:ea typeface="Times New Roman"/>
                          <a:cs typeface="Times New Roman"/>
                        </a:rPr>
                        <a:t>5,6</a:t>
                      </a:r>
                      <a:endParaRPr lang="ru-RU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Arial"/>
                          <a:ea typeface="Times New Roman"/>
                          <a:cs typeface="Times New Roman"/>
                        </a:rPr>
                        <a:t>4,6</a:t>
                      </a:r>
                      <a:endParaRPr lang="ru-RU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5" name="Прямая соединительная линия 174"/>
          <p:cNvCxnSpPr/>
          <p:nvPr/>
        </p:nvCxnSpPr>
        <p:spPr>
          <a:xfrm flipH="1">
            <a:off x="8532440" y="6516836"/>
            <a:ext cx="1296144" cy="504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Picture 25"/>
          <p:cNvPicPr>
            <a:picLocks noChangeAspect="1" noChangeArrowheads="1"/>
          </p:cNvPicPr>
          <p:nvPr/>
        </p:nvPicPr>
        <p:blipFill>
          <a:blip r:embed="rId12" cstate="print">
            <a:lum bright="20000"/>
          </a:blip>
          <a:srcRect/>
          <a:stretch>
            <a:fillRect/>
          </a:stretch>
        </p:blipFill>
        <p:spPr bwMode="auto">
          <a:xfrm>
            <a:off x="5803804" y="8677076"/>
            <a:ext cx="928436" cy="396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6732240" y="8770716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8" name="Прямоугольник 177"/>
          <p:cNvSpPr/>
          <p:nvPr/>
        </p:nvSpPr>
        <p:spPr>
          <a:xfrm>
            <a:off x="6948264" y="8770716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TextBox 182"/>
          <p:cNvSpPr txBox="1"/>
          <p:nvPr/>
        </p:nvSpPr>
        <p:spPr>
          <a:xfrm>
            <a:off x="7026622" y="8799884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6" name="Скругленный прямоугольник 185"/>
          <p:cNvSpPr/>
          <p:nvPr/>
        </p:nvSpPr>
        <p:spPr>
          <a:xfrm>
            <a:off x="5796136" y="915660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TextBox 186"/>
          <p:cNvSpPr txBox="1"/>
          <p:nvPr/>
        </p:nvSpPr>
        <p:spPr>
          <a:xfrm>
            <a:off x="5796136" y="9164220"/>
            <a:ext cx="2776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88" name="Скругленный прямоугольник 187"/>
          <p:cNvSpPr/>
          <p:nvPr/>
        </p:nvSpPr>
        <p:spPr>
          <a:xfrm>
            <a:off x="6434683" y="923198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Скругленный прямоугольник 188"/>
          <p:cNvSpPr/>
          <p:nvPr/>
        </p:nvSpPr>
        <p:spPr>
          <a:xfrm>
            <a:off x="5796136" y="951664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2" name="TextBox 191"/>
          <p:cNvSpPr txBox="1"/>
          <p:nvPr/>
        </p:nvSpPr>
        <p:spPr>
          <a:xfrm>
            <a:off x="5796136" y="9524260"/>
            <a:ext cx="279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B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3" name="Скругленный прямоугольник 192"/>
          <p:cNvSpPr/>
          <p:nvPr/>
        </p:nvSpPr>
        <p:spPr>
          <a:xfrm>
            <a:off x="6434683" y="959202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5796136" y="9876680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TextBox 194"/>
          <p:cNvSpPr txBox="1"/>
          <p:nvPr/>
        </p:nvSpPr>
        <p:spPr>
          <a:xfrm>
            <a:off x="5796136" y="98843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en-US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a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15" name="Скругленный прямоугольник 214"/>
          <p:cNvSpPr/>
          <p:nvPr/>
        </p:nvSpPr>
        <p:spPr>
          <a:xfrm>
            <a:off x="6434683" y="9952067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Скругленный прямоугольник 224"/>
          <p:cNvSpPr/>
          <p:nvPr/>
        </p:nvSpPr>
        <p:spPr>
          <a:xfrm>
            <a:off x="5796136" y="10549284"/>
            <a:ext cx="2952328" cy="2880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2" name="TextBox 231"/>
          <p:cNvSpPr txBox="1"/>
          <p:nvPr/>
        </p:nvSpPr>
        <p:spPr>
          <a:xfrm>
            <a:off x="5796136" y="10556904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p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3" name="Скругленный прямоугольник 232"/>
          <p:cNvSpPr/>
          <p:nvPr/>
        </p:nvSpPr>
        <p:spPr>
          <a:xfrm>
            <a:off x="6434683" y="10624671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6" name="Прямоугольник 245"/>
          <p:cNvSpPr/>
          <p:nvPr/>
        </p:nvSpPr>
        <p:spPr>
          <a:xfrm>
            <a:off x="5796136" y="10189244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из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справочной литературы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находятся значения констант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Антуана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А,В и </a:t>
            </a:r>
            <a:r>
              <a:rPr lang="ru-RU" sz="9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С</a:t>
            </a:r>
            <a:r>
              <a:rPr lang="ru-RU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а</a:t>
            </a:r>
            <a:endParaRPr lang="ru-RU" sz="900" baseline="-250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47" name="Прямоугольник 246"/>
          <p:cNvSpPr/>
          <p:nvPr/>
        </p:nvSpPr>
        <p:spPr>
          <a:xfrm>
            <a:off x="5796136" y="10837316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расчетная </a:t>
            </a:r>
            <a:r>
              <a:rPr lang="ru-RU" sz="900" dirty="0" smtClean="0">
                <a:solidFill>
                  <a:schemeClr val="accent5"/>
                </a:solidFill>
                <a:latin typeface="HelveticaNeueCyr" pitchFamily="50" charset="-52"/>
              </a:rPr>
              <a:t>температура, </a:t>
            </a:r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(см. п.6 расчета)</a:t>
            </a:r>
            <a:endParaRPr lang="ru-RU" sz="900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pic>
        <p:nvPicPr>
          <p:cNvPr id="248" name="Picture 27"/>
          <p:cNvPicPr>
            <a:picLocks noChangeAspect="1" noChangeArrowheads="1"/>
          </p:cNvPicPr>
          <p:nvPr/>
        </p:nvPicPr>
        <p:blipFill>
          <a:blip r:embed="rId13" cstate="print">
            <a:lum bright="20000"/>
          </a:blip>
          <a:srcRect/>
          <a:stretch>
            <a:fillRect/>
          </a:stretch>
        </p:blipFill>
        <p:spPr bwMode="auto">
          <a:xfrm>
            <a:off x="9900592" y="8173020"/>
            <a:ext cx="304392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" name="TextBox 248"/>
          <p:cNvSpPr txBox="1"/>
          <p:nvPr/>
        </p:nvSpPr>
        <p:spPr>
          <a:xfrm>
            <a:off x="9828584" y="7956996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>
                <a:latin typeface="Arial"/>
                <a:ea typeface="Times New Roman"/>
                <a:cs typeface="Times New Roman"/>
              </a:rPr>
              <a:t>примечание</a:t>
            </a:r>
            <a:endParaRPr lang="ru-RU" sz="800" dirty="0">
              <a:latin typeface="Arial"/>
              <a:ea typeface="Times New Roman"/>
              <a:cs typeface="Times New Roman"/>
            </a:endParaRPr>
          </a:p>
        </p:txBody>
      </p:sp>
      <p:sp>
        <p:nvSpPr>
          <p:cNvPr id="252" name="Скругленный прямоугольник 251"/>
          <p:cNvSpPr/>
          <p:nvPr/>
        </p:nvSpPr>
        <p:spPr>
          <a:xfrm>
            <a:off x="5652120" y="7596956"/>
            <a:ext cx="3168352" cy="3744416"/>
          </a:xfrm>
          <a:prstGeom prst="roundRect">
            <a:avLst>
              <a:gd name="adj" fmla="val 3907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4" name="Скругленный прямоугольник 263"/>
          <p:cNvSpPr/>
          <p:nvPr/>
        </p:nvSpPr>
        <p:spPr>
          <a:xfrm>
            <a:off x="5724128" y="11413381"/>
            <a:ext cx="2952328" cy="432047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5" name="TextBox 264"/>
          <p:cNvSpPr txBox="1"/>
          <p:nvPr/>
        </p:nvSpPr>
        <p:spPr>
          <a:xfrm>
            <a:off x="6084168" y="1141338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кг·кмоль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-1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66" name="Прямоугольник 265"/>
          <p:cNvSpPr/>
          <p:nvPr/>
        </p:nvSpPr>
        <p:spPr>
          <a:xfrm>
            <a:off x="6084168" y="11591254"/>
            <a:ext cx="18722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молярная масса</a:t>
            </a:r>
          </a:p>
        </p:txBody>
      </p:sp>
      <p:sp>
        <p:nvSpPr>
          <p:cNvPr id="269" name="Скругленный прямоугольник 268"/>
          <p:cNvSpPr/>
          <p:nvPr/>
        </p:nvSpPr>
        <p:spPr>
          <a:xfrm>
            <a:off x="6948264" y="11481147"/>
            <a:ext cx="1584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0" name="Прямая соединительная линия 269"/>
          <p:cNvCxnSpPr/>
          <p:nvPr/>
        </p:nvCxnSpPr>
        <p:spPr>
          <a:xfrm flipH="1" flipV="1">
            <a:off x="7380312" y="10405268"/>
            <a:ext cx="2448272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Скругленный прямоугольник 297"/>
          <p:cNvSpPr/>
          <p:nvPr/>
        </p:nvSpPr>
        <p:spPr>
          <a:xfrm>
            <a:off x="5580112" y="13141572"/>
            <a:ext cx="3312368" cy="1080120"/>
          </a:xfrm>
          <a:prstGeom prst="roundRect">
            <a:avLst>
              <a:gd name="adj" fmla="val 34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2" name="TextBox 301"/>
          <p:cNvSpPr txBox="1"/>
          <p:nvPr/>
        </p:nvSpPr>
        <p:spPr>
          <a:xfrm>
            <a:off x="6948264" y="13213580"/>
            <a:ext cx="25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03" name="Прямоугольник 302"/>
          <p:cNvSpPr/>
          <p:nvPr/>
        </p:nvSpPr>
        <p:spPr>
          <a:xfrm>
            <a:off x="7164288" y="13213580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8" name="TextBox 307"/>
          <p:cNvSpPr txBox="1"/>
          <p:nvPr/>
        </p:nvSpPr>
        <p:spPr>
          <a:xfrm>
            <a:off x="5892527" y="12277476"/>
            <a:ext cx="5164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F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И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09" name="Прямоугольник 308"/>
          <p:cNvSpPr/>
          <p:nvPr/>
        </p:nvSpPr>
        <p:spPr>
          <a:xfrm>
            <a:off x="5883002" y="12455350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испарения, определяемая в соответствии с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А.1.2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 зависимости от массы жидкости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m</a:t>
            </a:r>
            <a:r>
              <a:rPr lang="ru-RU" sz="900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вышедшей в помещение</a:t>
            </a:r>
          </a:p>
        </p:txBody>
      </p:sp>
      <p:sp>
        <p:nvSpPr>
          <p:cNvPr id="310" name="Скругленный прямоугольник 309"/>
          <p:cNvSpPr/>
          <p:nvPr/>
        </p:nvSpPr>
        <p:spPr>
          <a:xfrm>
            <a:off x="6732240" y="12345242"/>
            <a:ext cx="1671042" cy="148258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1" name="Прямая соединительная линия 310"/>
          <p:cNvCxnSpPr/>
          <p:nvPr/>
        </p:nvCxnSpPr>
        <p:spPr>
          <a:xfrm flipH="1" flipV="1">
            <a:off x="7164288" y="12781532"/>
            <a:ext cx="2448272" cy="2160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Группа 256"/>
          <p:cNvGrpSpPr/>
          <p:nvPr/>
        </p:nvGrpSpPr>
        <p:grpSpPr>
          <a:xfrm>
            <a:off x="9540552" y="12781532"/>
            <a:ext cx="3168352" cy="1584176"/>
            <a:chOff x="5652120" y="2634466"/>
            <a:chExt cx="1656184" cy="1584176"/>
          </a:xfrm>
        </p:grpSpPr>
        <p:sp>
          <p:nvSpPr>
            <p:cNvPr id="315" name="Прямоугольник 314"/>
            <p:cNvSpPr/>
            <p:nvPr/>
          </p:nvSpPr>
          <p:spPr>
            <a:xfrm>
              <a:off x="5652120" y="2643758"/>
              <a:ext cx="1656184" cy="1574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16" name="Прямоугольник 315"/>
            <p:cNvSpPr/>
            <p:nvPr/>
          </p:nvSpPr>
          <p:spPr>
            <a:xfrm>
              <a:off x="5700886" y="2634466"/>
              <a:ext cx="158417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Площадь испарения при разливе на пол определяется (при отсутствии справочных данных), исходя из расчета:</a:t>
              </a:r>
            </a:p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1 литр смесей и растворов, содержащих 70 % и менее (по массе) растворителей, разливается на площади 0,5 м</a:t>
              </a:r>
              <a:r>
                <a:rPr lang="ru-RU" sz="9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2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, </a:t>
              </a:r>
            </a:p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остальных жидкостей — на 1 м</a:t>
              </a:r>
              <a:r>
                <a:rPr lang="ru-RU" sz="900" baseline="300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2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пола помещения</a:t>
              </a: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  <a:p>
              <a:pPr indent="266700" algn="just">
                <a:buFont typeface="Arial" pitchFamily="34" charset="0"/>
                <a:buChar char="•"/>
              </a:pPr>
              <a:endPara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endParaRPr>
            </a:p>
          </p:txBody>
        </p:sp>
      </p:grpSp>
      <p:pic>
        <p:nvPicPr>
          <p:cNvPr id="317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22668" y="12853540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18" name="Группа 256"/>
          <p:cNvGrpSpPr/>
          <p:nvPr/>
        </p:nvGrpSpPr>
        <p:grpSpPr>
          <a:xfrm>
            <a:off x="9756576" y="10477276"/>
            <a:ext cx="3168352" cy="720080"/>
            <a:chOff x="5652120" y="2634466"/>
            <a:chExt cx="1656184" cy="720080"/>
          </a:xfrm>
        </p:grpSpPr>
        <p:sp>
          <p:nvSpPr>
            <p:cNvPr id="319" name="Прямоугольник 318"/>
            <p:cNvSpPr/>
            <p:nvPr/>
          </p:nvSpPr>
          <p:spPr>
            <a:xfrm>
              <a:off x="5652120" y="2643758"/>
              <a:ext cx="1656184" cy="710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20" name="Прямоугольник 319"/>
            <p:cNvSpPr/>
            <p:nvPr/>
          </p:nvSpPr>
          <p:spPr>
            <a:xfrm>
              <a:off x="5700886" y="2634466"/>
              <a:ext cx="15841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buFont typeface="Arial" pitchFamily="34" charset="0"/>
                <a:buChar char="•"/>
              </a:pPr>
              <a:r>
                <a:rPr lang="ru-RU" sz="900" dirty="0" err="1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Пожаровзрывоопасность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 веществ и материалов и средства их тушения: Справ. Изд.: в 2 кн./А.Н. Баратов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[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и др.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]</a:t>
              </a:r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. М.: Химия, 1990. 496 с., 384 с. </a:t>
              </a:r>
            </a:p>
          </p:txBody>
        </p:sp>
      </p:grpSp>
      <p:pic>
        <p:nvPicPr>
          <p:cNvPr id="321" name="Picture 2" descr="https://upload.wikimedia.org/wikipedia/commons/thumb/9/9f/Information_white.svg/256px-Information_white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38692" y="10549284"/>
            <a:ext cx="108000" cy="1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2" name="TextBox 321"/>
          <p:cNvSpPr txBox="1"/>
          <p:nvPr/>
        </p:nvSpPr>
        <p:spPr>
          <a:xfrm>
            <a:off x="5940152" y="132135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ПОМ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b="1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23" name="Прямоугольник 322"/>
          <p:cNvSpPr/>
          <p:nvPr/>
        </p:nvSpPr>
        <p:spPr>
          <a:xfrm>
            <a:off x="5940152" y="13414796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помещения 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6372200" y="13760028"/>
            <a:ext cx="648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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·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V =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5940152" y="13760028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  <a:latin typeface="HelveticaNeueCyr" pitchFamily="50" charset="-52"/>
                <a:sym typeface="Symbol"/>
              </a:rPr>
              <a:t>m</a:t>
            </a:r>
            <a:r>
              <a:rPr lang="ru-RU" sz="1050" b="1" baseline="-25000" dirty="0" smtClean="0">
                <a:solidFill>
                  <a:srgbClr val="C00000"/>
                </a:solidFill>
                <a:latin typeface="HelveticaNeueCyr" pitchFamily="50" charset="-52"/>
              </a:rPr>
              <a:t>П</a:t>
            </a:r>
            <a:r>
              <a:rPr lang="ru-RU" sz="900" b="1" dirty="0" smtClean="0">
                <a:solidFill>
                  <a:srgbClr val="C00000"/>
                </a:solidFill>
                <a:latin typeface="HelveticaNeueCyr" pitchFamily="50" charset="-52"/>
              </a:rPr>
              <a:t>, </a:t>
            </a:r>
            <a:r>
              <a:rPr lang="ru-RU" sz="900" dirty="0" smtClean="0">
                <a:solidFill>
                  <a:srgbClr val="C00000"/>
                </a:solidFill>
                <a:latin typeface="HelveticaNeueCyr" pitchFamily="50" charset="-52"/>
              </a:rPr>
              <a:t>кг</a:t>
            </a:r>
            <a:endParaRPr lang="ru-RU" sz="900" b="1" baseline="30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sp>
        <p:nvSpPr>
          <p:cNvPr id="327" name="Прямоугольник 326"/>
          <p:cNvSpPr/>
          <p:nvPr/>
        </p:nvSpPr>
        <p:spPr>
          <a:xfrm>
            <a:off x="5940152" y="13990860"/>
            <a:ext cx="26642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масса жидкости вышедшей в помещение</a:t>
            </a:r>
          </a:p>
        </p:txBody>
      </p:sp>
      <p:cxnSp>
        <p:nvCxnSpPr>
          <p:cNvPr id="328" name="Прямая соединительная линия 327"/>
          <p:cNvCxnSpPr/>
          <p:nvPr/>
        </p:nvCxnSpPr>
        <p:spPr>
          <a:xfrm flipH="1">
            <a:off x="8316416" y="12061452"/>
            <a:ext cx="5040560" cy="360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единительная линия 329"/>
          <p:cNvCxnSpPr/>
          <p:nvPr/>
        </p:nvCxnSpPr>
        <p:spPr>
          <a:xfrm>
            <a:off x="14437096" y="12757224"/>
            <a:ext cx="0" cy="485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Ромб 330"/>
          <p:cNvSpPr/>
          <p:nvPr/>
        </p:nvSpPr>
        <p:spPr>
          <a:xfrm>
            <a:off x="13500992" y="11959728"/>
            <a:ext cx="1872208" cy="804788"/>
          </a:xfrm>
          <a:prstGeom prst="diamond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2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3933040" y="1217575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3" name="TextBox 332"/>
          <p:cNvSpPr txBox="1"/>
          <p:nvPr/>
        </p:nvSpPr>
        <p:spPr>
          <a:xfrm>
            <a:off x="14221072" y="120868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&gt;</a:t>
            </a:r>
            <a:r>
              <a:rPr lang="en-US" sz="2000" dirty="0" smtClean="0"/>
              <a:t> S</a:t>
            </a:r>
            <a:r>
              <a:rPr lang="ru-RU" sz="2000" baseline="-25000" dirty="0" err="1" smtClean="0"/>
              <a:t>пом</a:t>
            </a:r>
            <a:r>
              <a:rPr lang="en-US" sz="2000" dirty="0" smtClean="0"/>
              <a:t> </a:t>
            </a:r>
            <a:endParaRPr lang="ru-RU" sz="2800" dirty="0"/>
          </a:p>
        </p:txBody>
      </p:sp>
      <p:cxnSp>
        <p:nvCxnSpPr>
          <p:cNvPr id="334" name="Прямая соединительная линия 333"/>
          <p:cNvCxnSpPr/>
          <p:nvPr/>
        </p:nvCxnSpPr>
        <p:spPr>
          <a:xfrm>
            <a:off x="14437096" y="11455672"/>
            <a:ext cx="0" cy="485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4509104" y="11599688"/>
            <a:ext cx="430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НЕТ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509104" y="12823824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ДА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14365088" y="132135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=</a:t>
            </a:r>
            <a:r>
              <a:rPr lang="en-US" sz="2000" dirty="0" smtClean="0"/>
              <a:t>S</a:t>
            </a:r>
            <a:r>
              <a:rPr lang="ru-RU" sz="2000" baseline="-25000" dirty="0" err="1" smtClean="0"/>
              <a:t>пом</a:t>
            </a:r>
            <a:r>
              <a:rPr lang="en-US" sz="2000" dirty="0" smtClean="0"/>
              <a:t> </a:t>
            </a:r>
            <a:endParaRPr lang="ru-RU" sz="2800" dirty="0"/>
          </a:p>
        </p:txBody>
      </p:sp>
      <p:pic>
        <p:nvPicPr>
          <p:cNvPr id="338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077056" y="1325587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1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21072" y="10981332"/>
            <a:ext cx="371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" name="Прямоугольник 341"/>
          <p:cNvSpPr/>
          <p:nvPr/>
        </p:nvSpPr>
        <p:spPr>
          <a:xfrm>
            <a:off x="7668344" y="13765261"/>
            <a:ext cx="792088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3" name="TextBox 342"/>
          <p:cNvSpPr txBox="1"/>
          <p:nvPr/>
        </p:nvSpPr>
        <p:spPr>
          <a:xfrm>
            <a:off x="7668344" y="13780119"/>
            <a:ext cx="79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Х 0,5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612560" y="1450972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ПРОГРАММА</a:t>
            </a:r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Высчитывается автоматически из габаритных размеров, введенных при вводе сведений 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345" name="Прямая соединительная линия 344"/>
          <p:cNvCxnSpPr>
            <a:stCxn id="355" idx="1"/>
          </p:cNvCxnSpPr>
          <p:nvPr/>
        </p:nvCxnSpPr>
        <p:spPr>
          <a:xfrm flipH="1" flipV="1">
            <a:off x="8172400" y="13501612"/>
            <a:ext cx="1296144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Скругленный прямоугольник 346"/>
          <p:cNvSpPr/>
          <p:nvPr/>
        </p:nvSpPr>
        <p:spPr>
          <a:xfrm>
            <a:off x="5637262" y="14619883"/>
            <a:ext cx="2952328" cy="89795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8" name="TextBox 347"/>
          <p:cNvSpPr txBox="1"/>
          <p:nvPr/>
        </p:nvSpPr>
        <p:spPr>
          <a:xfrm>
            <a:off x="5949677" y="14677082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T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c</a:t>
            </a:r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105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349" name="Прямоугольник 348"/>
          <p:cNvSpPr/>
          <p:nvPr/>
        </p:nvSpPr>
        <p:spPr>
          <a:xfrm>
            <a:off x="5940152" y="14854956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продолжительность поступления паров легковоспламеняющихся и горючих жидкостей в объем помещения, определяемое по </a:t>
            </a:r>
            <a:r>
              <a:rPr lang="ru-RU" sz="900" u="sng" dirty="0" smtClean="0">
                <a:solidFill>
                  <a:schemeClr val="accent5"/>
                </a:solidFill>
                <a:latin typeface="HelveticaNeueCyr" pitchFamily="50" charset="-52"/>
              </a:rPr>
              <a:t>А.1.2</a:t>
            </a:r>
          </a:p>
        </p:txBody>
      </p:sp>
      <p:sp>
        <p:nvSpPr>
          <p:cNvPr id="350" name="Скругленный прямоугольник 349"/>
          <p:cNvSpPr/>
          <p:nvPr/>
        </p:nvSpPr>
        <p:spPr>
          <a:xfrm>
            <a:off x="6588224" y="14744849"/>
            <a:ext cx="187220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52" name="Группа 351"/>
          <p:cNvGrpSpPr/>
          <p:nvPr/>
        </p:nvGrpSpPr>
        <p:grpSpPr>
          <a:xfrm>
            <a:off x="9324528" y="15373821"/>
            <a:ext cx="3168352" cy="576064"/>
            <a:chOff x="5652120" y="2634466"/>
            <a:chExt cx="1656184" cy="828205"/>
          </a:xfrm>
        </p:grpSpPr>
        <p:sp>
          <p:nvSpPr>
            <p:cNvPr id="353" name="Прямоугольник 352"/>
            <p:cNvSpPr/>
            <p:nvPr/>
          </p:nvSpPr>
          <p:spPr>
            <a:xfrm>
              <a:off x="5652120" y="2643758"/>
              <a:ext cx="1656184" cy="818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600" dirty="0"/>
            </a:p>
          </p:txBody>
        </p:sp>
        <p:sp>
          <p:nvSpPr>
            <p:cNvPr id="354" name="Прямоугольник 353"/>
            <p:cNvSpPr/>
            <p:nvPr/>
          </p:nvSpPr>
          <p:spPr>
            <a:xfrm>
              <a:off x="5700886" y="2634466"/>
              <a:ext cx="158417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61950" algn="just"/>
              <a:r>
                <a:rPr lang="ru-RU" sz="900" dirty="0" smtClean="0">
                  <a:solidFill>
                    <a:schemeClr val="bg1">
                      <a:lumMod val="50000"/>
                    </a:schemeClr>
                  </a:solidFill>
                  <a:latin typeface="HelveticaNeueCyr" pitchFamily="50" charset="-52"/>
                </a:rPr>
                <a:t>длительность испарения жидкости принимается равной времени ее полного испарения, но не более 3600 с</a:t>
              </a:r>
            </a:p>
          </p:txBody>
        </p:sp>
      </p:grpSp>
      <p:cxnSp>
        <p:nvCxnSpPr>
          <p:cNvPr id="356" name="Прямая соединительная линия 355"/>
          <p:cNvCxnSpPr>
            <a:stCxn id="353" idx="1"/>
          </p:cNvCxnSpPr>
          <p:nvPr/>
        </p:nvCxnSpPr>
        <p:spPr>
          <a:xfrm flipH="1" flipV="1">
            <a:off x="7308304" y="15373820"/>
            <a:ext cx="2016224" cy="291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13356976" y="10837316"/>
            <a:ext cx="11112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ПРОГРАММА</a:t>
            </a: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 </a:t>
            </a:r>
          </a:p>
        </p:txBody>
      </p:sp>
      <p:sp>
        <p:nvSpPr>
          <p:cNvPr id="362" name="Прямоугольник 361"/>
          <p:cNvSpPr/>
          <p:nvPr/>
        </p:nvSpPr>
        <p:spPr>
          <a:xfrm>
            <a:off x="5724128" y="15805868"/>
            <a:ext cx="11144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Рассчитать </a:t>
            </a:r>
            <a:r>
              <a:rPr lang="en-US" sz="1050" i="1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sz="1050" baseline="-25000" dirty="0" err="1" smtClean="0">
                <a:solidFill>
                  <a:schemeClr val="bg1">
                    <a:lumMod val="50000"/>
                  </a:schemeClr>
                </a:solidFill>
              </a:rPr>
              <a:t>емк</a:t>
            </a: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3" name="Прямоугольник 362"/>
          <p:cNvSpPr/>
          <p:nvPr/>
        </p:nvSpPr>
        <p:spPr>
          <a:xfrm>
            <a:off x="7452320" y="15805868"/>
            <a:ext cx="12298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Рассчитать  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ru-RU" sz="1050" baseline="-25000" dirty="0" err="1" smtClean="0">
                <a:solidFill>
                  <a:schemeClr val="bg1">
                    <a:lumMod val="50000"/>
                  </a:schemeClr>
                </a:solidFill>
              </a:rPr>
              <a:t>св.окр</a:t>
            </a:r>
            <a:r>
              <a:rPr lang="ru-RU" sz="1050" baseline="-25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0" y="80280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9" name="Таблица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83200"/>
              </p:ext>
            </p:extLst>
          </p:nvPr>
        </p:nvGraphicFramePr>
        <p:xfrm>
          <a:off x="1835696" y="2127623"/>
          <a:ext cx="7128794" cy="194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1"/>
                <a:gridCol w="1440159"/>
                <a:gridCol w="1440160"/>
                <a:gridCol w="1382555"/>
                <a:gridCol w="1425759"/>
              </a:tblGrid>
              <a:tr h="34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</a:t>
                      </a:r>
                    </a:p>
                    <a:p>
                      <a:pPr marL="0" marR="36195" lvl="0" indent="0" algn="ctr">
                        <a:lnSpc>
                          <a:spcPct val="102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пыли или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волокна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Твердые</a:t>
                      </a:r>
                    </a:p>
                    <a:p>
                      <a:pPr algn="ctr"/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и трудногорючие </a:t>
                      </a:r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  <a:endParaRPr lang="ru-RU" sz="9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горячем состоянии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(раскаленном или расплавленном )</a:t>
                      </a:r>
                      <a:endParaRPr lang="ru-RU" sz="900" b="1" u="sng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Негорючие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</a:t>
                      </a:r>
                    </a:p>
                    <a:p>
                      <a:pPr algn="ctr"/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 холодном </a:t>
                      </a:r>
                    </a:p>
                    <a:p>
                      <a:pPr algn="ctr"/>
                      <a:r>
                        <a:rPr lang="ru-RU" sz="7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состоянии</a:t>
                      </a:r>
                      <a:endParaRPr lang="ru-RU" sz="90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6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не более 28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ЛВЖ</a:t>
                      </a:r>
                      <a:r>
                        <a:rPr lang="ru-RU" sz="900" b="1" u="none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 температурой вспышки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более 28 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</a:t>
                      </a: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</a:t>
                      </a: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Способные взрываться и гореть </a:t>
                      </a:r>
                      <a:r>
                        <a:rPr lang="ru-RU" sz="700" b="0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 и материалы при взаимодействии с водой, кислородом воздуха или друг с другом</a:t>
                      </a:r>
                      <a:endParaRPr lang="ru-RU" sz="900" b="0" u="none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Горючие жидкости</a:t>
                      </a:r>
                      <a:endParaRPr lang="ru-RU" sz="900" b="1" u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u="none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Трудногорючие жидкости</a:t>
                      </a:r>
                      <a:endParaRPr lang="ru-RU" sz="900" u="none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Сжигаемые</a:t>
                      </a:r>
                      <a:r>
                        <a:rPr lang="ru-RU" sz="9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в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качестве топлива</a:t>
                      </a:r>
                    </a:p>
                    <a:p>
                      <a:pPr algn="ctr"/>
                      <a:r>
                        <a:rPr lang="ru-RU" sz="7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горючие газы, жидкости и твердые вещества, </a:t>
                      </a:r>
                      <a:r>
                        <a:rPr lang="ru-RU" sz="7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которые</a:t>
                      </a:r>
                      <a:endParaRPr lang="ru-RU" sz="9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7" name="Прямоугольник 136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154632" y="843558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Выбор расчета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142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146" name="Прямоугольник 145"/>
          <p:cNvSpPr/>
          <p:nvPr/>
        </p:nvSpPr>
        <p:spPr>
          <a:xfrm>
            <a:off x="154112" y="1187286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91680" y="828204"/>
            <a:ext cx="5686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Какие наиболее пожароопасные вещества и материалы находятся в помещении?</a:t>
            </a:r>
          </a:p>
        </p:txBody>
      </p:sp>
      <p:grpSp>
        <p:nvGrpSpPr>
          <p:cNvPr id="2" name="Группа 211"/>
          <p:cNvGrpSpPr/>
          <p:nvPr/>
        </p:nvGrpSpPr>
        <p:grpSpPr>
          <a:xfrm>
            <a:off x="2195736" y="1281783"/>
            <a:ext cx="648072" cy="654422"/>
            <a:chOff x="2195736" y="1281783"/>
            <a:chExt cx="648072" cy="654422"/>
          </a:xfrm>
        </p:grpSpPr>
        <p:sp>
          <p:nvSpPr>
            <p:cNvPr id="175" name="Овал 17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312194" y="1281783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А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Группа 176"/>
          <p:cNvGrpSpPr/>
          <p:nvPr/>
        </p:nvGrpSpPr>
        <p:grpSpPr>
          <a:xfrm>
            <a:off x="3635896" y="1281783"/>
            <a:ext cx="648072" cy="654422"/>
            <a:chOff x="2051720" y="2565400"/>
            <a:chExt cx="648072" cy="654422"/>
          </a:xfrm>
        </p:grpSpPr>
        <p:sp>
          <p:nvSpPr>
            <p:cNvPr id="178" name="Овал 177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168178" y="2565400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Б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" name="Группа 179"/>
          <p:cNvGrpSpPr/>
          <p:nvPr/>
        </p:nvGrpSpPr>
        <p:grpSpPr>
          <a:xfrm>
            <a:off x="5004048" y="1281783"/>
            <a:ext cx="648072" cy="654422"/>
            <a:chOff x="2051720" y="2565400"/>
            <a:chExt cx="648072" cy="654422"/>
          </a:xfrm>
        </p:grpSpPr>
        <p:sp>
          <p:nvSpPr>
            <p:cNvPr id="181" name="Овал 180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168178" y="2565400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Группа 182"/>
          <p:cNvGrpSpPr/>
          <p:nvPr/>
        </p:nvGrpSpPr>
        <p:grpSpPr>
          <a:xfrm>
            <a:off x="6444208" y="1281783"/>
            <a:ext cx="648072" cy="654422"/>
            <a:chOff x="2051720" y="2565400"/>
            <a:chExt cx="648072" cy="654422"/>
          </a:xfrm>
        </p:grpSpPr>
        <p:sp>
          <p:nvSpPr>
            <p:cNvPr id="184" name="Овал 183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168178" y="2565400"/>
              <a:ext cx="360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Г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" name="Группа 185"/>
          <p:cNvGrpSpPr/>
          <p:nvPr/>
        </p:nvGrpSpPr>
        <p:grpSpPr>
          <a:xfrm>
            <a:off x="7884368" y="1281783"/>
            <a:ext cx="648072" cy="654422"/>
            <a:chOff x="2051720" y="2565400"/>
            <a:chExt cx="648072" cy="654422"/>
          </a:xfrm>
        </p:grpSpPr>
        <p:sp>
          <p:nvSpPr>
            <p:cNvPr id="187" name="Овал 186"/>
            <p:cNvSpPr/>
            <p:nvPr/>
          </p:nvSpPr>
          <p:spPr>
            <a:xfrm>
              <a:off x="2051720" y="2571750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168178" y="2565400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Д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685330" y="4356596"/>
            <a:ext cx="23342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Введите сведения о помещении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763688" y="4644628"/>
            <a:ext cx="7128792" cy="1944216"/>
          </a:xfrm>
          <a:prstGeom prst="rect">
            <a:avLst/>
          </a:prstGeom>
          <a:gradFill flip="none" rotWithShape="1">
            <a:gsLst>
              <a:gs pos="0">
                <a:srgbClr val="F5F5F5"/>
              </a:gs>
              <a:gs pos="50000">
                <a:srgbClr val="ECECEC"/>
              </a:gs>
              <a:gs pos="100000">
                <a:srgbClr val="E0E0E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Скругленный прямоугольник 193"/>
          <p:cNvSpPr/>
          <p:nvPr/>
        </p:nvSpPr>
        <p:spPr>
          <a:xfrm>
            <a:off x="1968664" y="4971340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TextBox 194"/>
          <p:cNvSpPr txBox="1"/>
          <p:nvPr/>
        </p:nvSpPr>
        <p:spPr>
          <a:xfrm>
            <a:off x="1907706" y="4755316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организации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6" name="Скругленный прямоугольник 195"/>
          <p:cNvSpPr/>
          <p:nvPr/>
        </p:nvSpPr>
        <p:spPr>
          <a:xfrm>
            <a:off x="1968664" y="5331372"/>
            <a:ext cx="1653958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TextBox 196"/>
          <p:cNvSpPr txBox="1"/>
          <p:nvPr/>
        </p:nvSpPr>
        <p:spPr>
          <a:xfrm>
            <a:off x="1907704" y="511534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Адрес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11132" y="49332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ООО «Элита»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907704" y="5293280"/>
            <a:ext cx="1872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153040, г. Иваново, пр-т. Ленина..</a:t>
            </a:r>
            <a:endParaRPr lang="ru-RU" sz="8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0" name="Скругленный прямоугольник 199"/>
          <p:cNvSpPr/>
          <p:nvPr/>
        </p:nvSpPr>
        <p:spPr>
          <a:xfrm>
            <a:off x="3926154" y="4974768"/>
            <a:ext cx="1869982" cy="1326044"/>
          </a:xfrm>
          <a:prstGeom prst="roundRect">
            <a:avLst>
              <a:gd name="adj" fmla="val 381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TextBox 200"/>
          <p:cNvSpPr txBox="1"/>
          <p:nvPr/>
        </p:nvSpPr>
        <p:spPr>
          <a:xfrm>
            <a:off x="3865194" y="4758744"/>
            <a:ext cx="19960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Краткая характеристика объекта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02" name="Скругленный прямоугольник 201"/>
          <p:cNvSpPr/>
          <p:nvPr/>
        </p:nvSpPr>
        <p:spPr>
          <a:xfrm>
            <a:off x="1979712" y="5796756"/>
            <a:ext cx="1656184" cy="51167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TextBox 202"/>
          <p:cNvSpPr txBox="1"/>
          <p:nvPr/>
        </p:nvSpPr>
        <p:spPr>
          <a:xfrm>
            <a:off x="1907704" y="5580732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Наименование помещения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V="1">
            <a:off x="1672630" y="348531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Скругленный прямоугольник 209"/>
          <p:cNvSpPr/>
          <p:nvPr/>
        </p:nvSpPr>
        <p:spPr>
          <a:xfrm>
            <a:off x="1805216" y="6804868"/>
            <a:ext cx="1728192" cy="504056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TextBox 210"/>
          <p:cNvSpPr txBox="1"/>
          <p:nvPr/>
        </p:nvSpPr>
        <p:spPr>
          <a:xfrm>
            <a:off x="2123728" y="68692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Cyr" pitchFamily="50" charset="-52"/>
              </a:rPr>
              <a:t>НАЧАТЬ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Cyr" pitchFamily="50" charset="-52"/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012160" y="4976093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5951202" y="476006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Длина,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001110" y="5508724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940152" y="5292700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Ширина,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012160" y="6012780"/>
            <a:ext cx="1869982" cy="223644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5951202" y="5796756"/>
            <a:ext cx="731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Высота, м</a:t>
            </a:r>
            <a:endParaRPr lang="ru-RU" sz="90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215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17997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</a:t>
            </a: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В1-В4</a:t>
            </a:r>
            <a:endParaRPr lang="ru-RU" sz="1050" b="1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7524328" y="1548284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В1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11685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Формула" r:id="rId5" imgW="228600" imgH="253800" progId="Equation.3">
                  <p:embed/>
                </p:oleObj>
              </mc:Choice>
              <mc:Fallback>
                <p:oleObj name="Формула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(не 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149761" y="16876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&gt; 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2200 МДж</a:t>
            </a:r>
            <a:r>
              <a:rPr lang="ru-RU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м</a:t>
            </a:r>
            <a:r>
              <a:rPr lang="ru-RU" b="1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  <a:sym typeface="Symbol"/>
              </a:rPr>
              <a:t>2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188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Скругленный прямоугольник 78"/>
          <p:cNvSpPr/>
          <p:nvPr/>
        </p:nvSpPr>
        <p:spPr>
          <a:xfrm>
            <a:off x="1875323" y="7831032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08355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</a:t>
            </a: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В1-В4</a:t>
            </a:r>
            <a:endParaRPr lang="ru-RU" sz="1050" b="1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4603512" y="1557999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</a:t>
              </a:r>
              <a:r>
                <a:rPr lang="en-US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04471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Формула" r:id="rId5" imgW="228600" imgH="253800" progId="Equation.3">
                  <p:embed/>
                </p:oleObj>
              </mc:Choice>
              <mc:Fallback>
                <p:oleObj name="Формула" r:id="rId5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(не 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1816264" y="70929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C00000"/>
                </a:solidFill>
                <a:latin typeface="HelveticaNeueCyr" pitchFamily="50" charset="-52"/>
              </a:rPr>
              <a:t>Проверка</a:t>
            </a:r>
            <a:endParaRPr lang="ru-RU" u="sng" baseline="-25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pic>
        <p:nvPicPr>
          <p:cNvPr id="78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89041" y="8767136"/>
            <a:ext cx="1286233" cy="45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Прямоугольник 79"/>
          <p:cNvSpPr/>
          <p:nvPr/>
        </p:nvSpPr>
        <p:spPr>
          <a:xfrm>
            <a:off x="1896216" y="7577116"/>
            <a:ext cx="40206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Проверка помещения на принадлежность к категории В2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2132553" y="7976137"/>
            <a:ext cx="1763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пожарной нагрузке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8576" y="8807561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95498" y="8876811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2194721" y="9343200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507136" y="9400399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497611" y="9578273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минимальное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расстояние от поверхности пожарной нагрузки до нижнего пояса ферм перекрытия,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2785643" y="9468166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2132553" y="8335088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Принимаем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3829759" y="8859027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326848" y="8871511"/>
            <a:ext cx="29065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УСЛОВИЕ ВЫПОЛНЯЕТСЯ!</a:t>
            </a:r>
          </a:p>
          <a:p>
            <a:r>
              <a:rPr lang="ru-RU" sz="1050" b="1" dirty="0" smtClean="0">
                <a:solidFill>
                  <a:srgbClr val="C00000"/>
                </a:solidFill>
                <a:latin typeface="HelveticaNeueCyr" pitchFamily="50" charset="-52"/>
              </a:rPr>
              <a:t>ПОМЕЩЕНИЕ СЛЕДУЕТ ОТНЕСТИ К ПОЖАРООПАНОЙ КАТЕГОРИИ </a:t>
            </a:r>
            <a:endParaRPr lang="ru-RU" sz="9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grpSp>
        <p:nvGrpSpPr>
          <p:cNvPr id="94" name="Группа 93"/>
          <p:cNvGrpSpPr/>
          <p:nvPr/>
        </p:nvGrpSpPr>
        <p:grpSpPr>
          <a:xfrm>
            <a:off x="6062815" y="9612182"/>
            <a:ext cx="648072" cy="648072"/>
            <a:chOff x="2195736" y="1288133"/>
            <a:chExt cx="648072" cy="648072"/>
          </a:xfrm>
        </p:grpSpPr>
        <p:sp>
          <p:nvSpPr>
            <p:cNvPr id="95" name="Овал 9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В1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7" name="Скругленный прямоугольник 96"/>
          <p:cNvSpPr/>
          <p:nvPr/>
        </p:nvSpPr>
        <p:spPr>
          <a:xfrm>
            <a:off x="1886368" y="11284574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73251" y="8019103"/>
            <a:ext cx="27051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76804" y="8362263"/>
            <a:ext cx="14954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00086" y="12220678"/>
            <a:ext cx="1286233" cy="45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Прямоугольник 100"/>
          <p:cNvSpPr/>
          <p:nvPr/>
        </p:nvSpPr>
        <p:spPr>
          <a:xfrm>
            <a:off x="1907261" y="11030658"/>
            <a:ext cx="40206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Проверка помещения на принадлежность к категории В3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2143598" y="11429679"/>
            <a:ext cx="1763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пожарной нагрузке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09621" y="12261103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06543" y="12330353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2205766" y="12796742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518181" y="12853941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2508656" y="13031815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минимальное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расстояние от поверхности пожарной нагрузки до нижнего пояса ферм перекрытия,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08" name="Скругленный прямоугольник 107"/>
          <p:cNvSpPr/>
          <p:nvPr/>
        </p:nvSpPr>
        <p:spPr>
          <a:xfrm>
            <a:off x="2796688" y="12921708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2143598" y="11788630"/>
            <a:ext cx="960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Принимаем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3840804" y="12312569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5337893" y="12325053"/>
            <a:ext cx="29065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УСЛОВИЕ ВЫПОЛНЯЕТСЯ!</a:t>
            </a:r>
          </a:p>
          <a:p>
            <a:r>
              <a:rPr lang="ru-RU" sz="1050" b="1" dirty="0" smtClean="0">
                <a:solidFill>
                  <a:srgbClr val="C00000"/>
                </a:solidFill>
                <a:latin typeface="HelveticaNeueCyr" pitchFamily="50" charset="-52"/>
              </a:rPr>
              <a:t>ПОМЕЩЕНИЕ СЛЕДУЕТ ОТНЕСТИ К ПОЖАРООПАНОЙ КАТЕГОРИИ </a:t>
            </a:r>
            <a:endParaRPr lang="ru-RU" sz="9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grpSp>
        <p:nvGrpSpPr>
          <p:cNvPr id="112" name="Группа 111"/>
          <p:cNvGrpSpPr/>
          <p:nvPr/>
        </p:nvGrpSpPr>
        <p:grpSpPr>
          <a:xfrm>
            <a:off x="6073860" y="13065724"/>
            <a:ext cx="648072" cy="648072"/>
            <a:chOff x="2195736" y="1288133"/>
            <a:chExt cx="648072" cy="648072"/>
          </a:xfrm>
        </p:grpSpPr>
        <p:sp>
          <p:nvSpPr>
            <p:cNvPr id="113" name="Овал 112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В2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16" name="Picture 1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85278" y="11441128"/>
            <a:ext cx="2743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40510" y="11798886"/>
            <a:ext cx="149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01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Скругленный прямоугольник 78"/>
          <p:cNvSpPr/>
          <p:nvPr/>
        </p:nvSpPr>
        <p:spPr>
          <a:xfrm>
            <a:off x="1875323" y="7831032"/>
            <a:ext cx="6624736" cy="5958612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1944373" y="6507337"/>
            <a:ext cx="1403491" cy="23083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1835696" y="2484388"/>
            <a:ext cx="6624736" cy="3024336"/>
          </a:xfrm>
          <a:prstGeom prst="roundRect">
            <a:avLst>
              <a:gd name="adj" fmla="val 4534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99897"/>
              </p:ext>
            </p:extLst>
          </p:nvPr>
        </p:nvGraphicFramePr>
        <p:xfrm>
          <a:off x="1909172" y="3806090"/>
          <a:ext cx="63367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584176"/>
                <a:gridCol w="1584176"/>
                <a:gridCol w="1584176"/>
              </a:tblGrid>
              <a:tr h="549879">
                <a:tc>
                  <a:txBody>
                    <a:bodyPr/>
                    <a:lstStyle/>
                    <a:p>
                      <a:pPr algn="ctr"/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Наименование 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Количество материала пожарной нагрузки, кг</a:t>
                      </a:r>
                    </a:p>
                    <a:p>
                      <a:pPr algn="ctr"/>
                      <a:endParaRPr lang="ru-RU" sz="9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Низшая теплота сгорания, МДж 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  <a:sym typeface="Symbol"/>
                        </a:rPr>
                        <a:t></a:t>
                      </a:r>
                      <a:r>
                        <a:rPr lang="ru-RU" sz="9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 кг</a:t>
                      </a:r>
                      <a:r>
                        <a:rPr lang="ru-RU" sz="900" b="1" kern="1200" baseline="30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–1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</a:rPr>
                        <a:t>Q, МДж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вещества</a:t>
                      </a:r>
                      <a:r>
                        <a:rPr lang="en-US" sz="90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материала</a:t>
                      </a:r>
                      <a:r>
                        <a:rPr lang="en-US" sz="900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elveticaNeueCyr" pitchFamily="50" charset="-52"/>
                          <a:ea typeface="+mn-ea"/>
                          <a:cs typeface="+mn-cs"/>
                        </a:rPr>
                        <a:t>)</a:t>
                      </a:r>
                      <a:endParaRPr lang="ru-RU" sz="90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9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HelveticaNeueCyr" pitchFamily="50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  <a:tr h="3142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  <a:alpha val="92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Скругленный прямоугольник 62"/>
          <p:cNvSpPr/>
          <p:nvPr/>
        </p:nvSpPr>
        <p:spPr>
          <a:xfrm>
            <a:off x="19585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4632" y="653823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Выбор расчета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48284"/>
            <a:ext cx="1683860" cy="333751"/>
          </a:xfrm>
          <a:prstGeom prst="rect">
            <a:avLst/>
          </a:prstGeom>
          <a:gradFill flip="none" rotWithShape="1">
            <a:gsLst>
              <a:gs pos="0">
                <a:srgbClr val="64B7CE"/>
              </a:gs>
              <a:gs pos="50000">
                <a:srgbClr val="50AEC8"/>
              </a:gs>
              <a:gs pos="100000">
                <a:srgbClr val="3DA5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" descr="C:\Users\Admin\Desktop\ПБ-Категория -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720" y="19050"/>
            <a:ext cx="355431" cy="3384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154112" y="997551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Сведения об организации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7764" y="51470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Главная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0398" y="5147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Проект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2243" y="5147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4615" y="51470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Настройка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266" y="5147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>
                <a:solidFill>
                  <a:schemeClr val="bg1"/>
                </a:solidFill>
                <a:latin typeface="HelveticaNeueCyr" pitchFamily="50" charset="-52"/>
              </a:rPr>
              <a:t>Справка</a:t>
            </a:r>
            <a:endParaRPr lang="ru-RU" sz="90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64654" y="1598559"/>
            <a:ext cx="1584176" cy="23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b="1" dirty="0" smtClean="0">
                <a:solidFill>
                  <a:schemeClr val="bg1"/>
                </a:solidFill>
                <a:latin typeface="HelveticaNeueCyr" pitchFamily="50" charset="-52"/>
              </a:rPr>
              <a:t>Расчет</a:t>
            </a:r>
            <a:endParaRPr lang="ru-RU" sz="1050" b="1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1957190"/>
            <a:ext cx="1584176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Обозреватель проекта</a:t>
            </a:r>
            <a:endParaRPr lang="ru-RU" sz="1050" dirty="0">
              <a:solidFill>
                <a:schemeClr val="bg1">
                  <a:lumMod val="50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180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Проверка помещения на принадлежность к категории </a:t>
            </a: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В1-В4</a:t>
            </a:r>
            <a:endParaRPr lang="ru-RU" sz="1050" b="1" dirty="0" smtClean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4603512" y="1557999"/>
            <a:ext cx="648072" cy="648072"/>
            <a:chOff x="2195736" y="1288133"/>
            <a:chExt cx="648072" cy="648072"/>
          </a:xfrm>
        </p:grpSpPr>
        <p:sp>
          <p:nvSpPr>
            <p:cNvPr id="19" name="Овал 18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В4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91076" y="281646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02487" y="2867934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9492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9797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Добавить в здание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749432" y="972220"/>
            <a:ext cx="1614656" cy="288032"/>
          </a:xfrm>
          <a:prstGeom prst="roundRect">
            <a:avLst/>
          </a:prstGeom>
          <a:solidFill>
            <a:srgbClr val="3DA5C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779912" y="97222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dirty="0" smtClean="0">
                <a:solidFill>
                  <a:schemeClr val="bg1"/>
                </a:solidFill>
                <a:latin typeface="HelveticaNeueCyr" pitchFamily="50" charset="-52"/>
              </a:rPr>
              <a:t>Пересчитать</a:t>
            </a:r>
            <a:endParaRPr lang="ru-RU" sz="1050" dirty="0">
              <a:solidFill>
                <a:schemeClr val="bg1"/>
              </a:solidFill>
              <a:latin typeface="HelveticaNeueCyr" pitchFamily="50" charset="-5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r="22681"/>
          <a:stretch/>
        </p:blipFill>
        <p:spPr bwMode="auto">
          <a:xfrm>
            <a:off x="2231169" y="2785616"/>
            <a:ext cx="891526" cy="46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cxnSp>
        <p:nvCxnSpPr>
          <p:cNvPr id="47" name="Прямая соединительная линия 46"/>
          <p:cNvCxnSpPr/>
          <p:nvPr/>
        </p:nvCxnSpPr>
        <p:spPr>
          <a:xfrm flipV="1">
            <a:off x="1682155" y="358056"/>
            <a:ext cx="0" cy="62646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87998" y="2885718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Рассчитать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70441" y="4154018"/>
            <a:ext cx="340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G</a:t>
            </a:r>
            <a:r>
              <a:rPr lang="en-US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i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endParaRPr lang="ru-RU" sz="900" baseline="30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71643"/>
              </p:ext>
            </p:extLst>
          </p:nvPr>
        </p:nvGraphicFramePr>
        <p:xfrm>
          <a:off x="5724266" y="4139840"/>
          <a:ext cx="1968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Формула" r:id="rId6" imgW="228600" imgH="253800" progId="Equation.3">
                  <p:embed/>
                </p:oleObj>
              </mc:Choice>
              <mc:Fallback>
                <p:oleObj name="Формула" r:id="rId6" imgW="228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66" y="4139840"/>
                        <a:ext cx="196850" cy="2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Скругленный прямоугольник 58"/>
          <p:cNvSpPr/>
          <p:nvPr/>
        </p:nvSpPr>
        <p:spPr>
          <a:xfrm>
            <a:off x="19492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563888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148064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8029"/>
            <a:ext cx="43924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050" b="1" dirty="0" smtClean="0">
                <a:solidFill>
                  <a:schemeClr val="accent5"/>
                </a:solidFill>
                <a:latin typeface="HelveticaNeueCyr" pitchFamily="50" charset="-52"/>
              </a:rPr>
              <a:t>Пожароопасный участок  1</a:t>
            </a:r>
          </a:p>
        </p:txBody>
      </p:sp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712" y="1586760"/>
            <a:ext cx="6477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38030" y="3278207"/>
            <a:ext cx="62610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Пожарная нагрузка, включающая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в себя различные сочетания (смесь) легковоспламеняющихся, горючих,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жидкостей, твердых горючих и </a:t>
            </a:r>
            <a:r>
              <a:rPr lang="ru-RU" sz="900" dirty="0" err="1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трудногорючих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веществ и материалов в пределах пожароопасного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участка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6264" y="2461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134929" y="248170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Q,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МДж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2915816" y="2552621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63888" y="4927128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5148064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721932" y="4904060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721932" y="4538879"/>
            <a:ext cx="143732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907704" y="5220692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Добавить материал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65" name="Равнобедренный треугольник 64"/>
          <p:cNvSpPr/>
          <p:nvPr/>
        </p:nvSpPr>
        <p:spPr>
          <a:xfrm rot="10800000">
            <a:off x="3203849" y="5312315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901261" y="6507336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accent5"/>
                </a:solidFill>
                <a:latin typeface="HelveticaNeueCyr" pitchFamily="50" charset="-52"/>
              </a:rPr>
              <a:t>Добавить участок</a:t>
            </a:r>
            <a:endParaRPr lang="ru-RU" sz="900" baseline="-25000" dirty="0">
              <a:solidFill>
                <a:schemeClr val="accent5"/>
              </a:solidFill>
              <a:latin typeface="HelveticaNeueCyr" pitchFamily="50" charset="-52"/>
            </a:endParaRPr>
          </a:p>
        </p:txBody>
      </p:sp>
      <p:sp>
        <p:nvSpPr>
          <p:cNvPr id="67" name="Равнобедренный треугольник 66"/>
          <p:cNvSpPr/>
          <p:nvPr/>
        </p:nvSpPr>
        <p:spPr>
          <a:xfrm rot="10800000">
            <a:off x="3197406" y="6598959"/>
            <a:ext cx="90010" cy="7200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5"/>
              </a:solidFill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1861984" y="5610825"/>
            <a:ext cx="3718128" cy="658743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150016" y="5626065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S</a:t>
            </a:r>
            <a:r>
              <a:rPr lang="ru-RU" sz="1050" b="1" baseline="-25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,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105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2870096" y="5682833"/>
            <a:ext cx="216024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1984" y="55388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138968" y="5841881"/>
            <a:ext cx="33954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Площадь размещения пожарной нагрузки (не менее 10 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)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27784" y="1676658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2987824" y="1757958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1816264" y="70929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>
                <a:solidFill>
                  <a:srgbClr val="C00000"/>
                </a:solidFill>
                <a:latin typeface="HelveticaNeueCyr" pitchFamily="50" charset="-52"/>
              </a:rPr>
              <a:t>Проверка</a:t>
            </a:r>
            <a:endParaRPr lang="ru-RU" u="sng" baseline="-250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896216" y="7577116"/>
            <a:ext cx="40206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Проверка помещения на принадлежность к категории В4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2132553" y="7976137"/>
            <a:ext cx="1763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При пожарной нагрузке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872665" y="9304127"/>
            <a:ext cx="25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=</a:t>
            </a:r>
            <a:endParaRPr lang="ru-RU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56498" y="9373377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Проверить</a:t>
            </a:r>
            <a:endParaRPr lang="ru-RU" sz="900" baseline="-250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2209579" y="11485388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2521994" y="11542587"/>
            <a:ext cx="365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q</a:t>
            </a:r>
            <a:r>
              <a:rPr lang="ru-RU" sz="1050" b="1" baseline="-25000" dirty="0" err="1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кр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512469" y="11720461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Критическая плотность падающих тепловых потоков, кВт/м</a:t>
            </a:r>
            <a:r>
              <a:rPr lang="ru-RU" sz="900" baseline="300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2831141" y="11610354"/>
            <a:ext cx="2237359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2132553" y="8335088"/>
            <a:ext cx="62183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Помещение относится к категории В4 при выполнении следующих условий размещения </a:t>
            </a:r>
          </a:p>
          <a:p>
            <a:r>
              <a:rPr lang="ru-RU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пожарной нагрузки</a:t>
            </a:r>
            <a:endParaRPr lang="ru-RU" sz="900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3203848" y="9355593"/>
            <a:ext cx="1008112" cy="266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5326848" y="8872509"/>
            <a:ext cx="290651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dirty="0" smtClean="0">
                <a:solidFill>
                  <a:schemeClr val="bg1">
                    <a:lumMod val="50000"/>
                  </a:schemeClr>
                </a:solidFill>
                <a:latin typeface="HelveticaNeueCyr" pitchFamily="50" charset="-52"/>
              </a:rPr>
              <a:t>УСЛОВИЕ НЕ ВЫПОЛНЯЕТСЯ!</a:t>
            </a:r>
          </a:p>
          <a:p>
            <a:r>
              <a:rPr lang="ru-RU" sz="1050" b="1" dirty="0" smtClean="0">
                <a:solidFill>
                  <a:srgbClr val="C00000"/>
                </a:solidFill>
                <a:latin typeface="HelveticaNeueCyr" pitchFamily="50" charset="-52"/>
              </a:rPr>
              <a:t>ПОМЕЩЕНИЕ СЛЕДУЕТ ОТНЕСТИ К ПОЖАРООПАНОЙ КАТЕГОРИИ </a:t>
            </a:r>
            <a:endParaRPr lang="ru-RU" sz="900" dirty="0">
              <a:solidFill>
                <a:srgbClr val="C00000"/>
              </a:solidFill>
              <a:latin typeface="HelveticaNeueCyr" pitchFamily="50" charset="-52"/>
            </a:endParaRPr>
          </a:p>
        </p:txBody>
      </p:sp>
      <p:grpSp>
        <p:nvGrpSpPr>
          <p:cNvPr id="94" name="Группа 93"/>
          <p:cNvGrpSpPr/>
          <p:nvPr/>
        </p:nvGrpSpPr>
        <p:grpSpPr>
          <a:xfrm>
            <a:off x="6062815" y="9613180"/>
            <a:ext cx="648072" cy="648072"/>
            <a:chOff x="2195736" y="1288133"/>
            <a:chExt cx="648072" cy="648072"/>
          </a:xfrm>
        </p:grpSpPr>
        <p:sp>
          <p:nvSpPr>
            <p:cNvPr id="95" name="Овал 94"/>
            <p:cNvSpPr/>
            <p:nvPr/>
          </p:nvSpPr>
          <p:spPr>
            <a:xfrm>
              <a:off x="2195736" y="1288133"/>
              <a:ext cx="648072" cy="648072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4786" y="1291308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u="sng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В3</a:t>
              </a:r>
              <a:endParaRPr lang="ru-RU" sz="3200" u="sng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15" name="Picture 2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07787" y="7976137"/>
            <a:ext cx="16287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03683" y="9373655"/>
            <a:ext cx="227459" cy="2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12600" y="9392705"/>
            <a:ext cx="12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51283" y="9406422"/>
            <a:ext cx="157714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" name="TextBox 131"/>
          <p:cNvSpPr txBox="1"/>
          <p:nvPr/>
        </p:nvSpPr>
        <p:spPr>
          <a:xfrm>
            <a:off x="1944373" y="87876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1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133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41032" y="8907347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90381" y="8945431"/>
            <a:ext cx="162782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5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53447" y="8897806"/>
            <a:ext cx="327933" cy="17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Скругленный прямоугольник 135"/>
          <p:cNvSpPr/>
          <p:nvPr/>
        </p:nvSpPr>
        <p:spPr>
          <a:xfrm>
            <a:off x="2986749" y="8893100"/>
            <a:ext cx="210657" cy="153723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44373" y="93020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2</a:t>
            </a:r>
            <a:endParaRPr lang="ru-RU" sz="200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pic>
        <p:nvPicPr>
          <p:cNvPr id="138" name="Picture 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121201" y="11514040"/>
            <a:ext cx="1296144" cy="23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71707" y="10967616"/>
            <a:ext cx="720080" cy="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Скругленный прямоугольник 139"/>
          <p:cNvSpPr/>
          <p:nvPr/>
        </p:nvSpPr>
        <p:spPr>
          <a:xfrm>
            <a:off x="2233724" y="9817316"/>
            <a:ext cx="2952328" cy="1008112"/>
          </a:xfrm>
          <a:prstGeom prst="roundRect">
            <a:avLst>
              <a:gd name="adj" fmla="val 7849"/>
            </a:avLst>
          </a:prstGeom>
          <a:solidFill>
            <a:schemeClr val="bg1">
              <a:lumMod val="95000"/>
              <a:alpha val="5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2546139" y="9874515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H</a:t>
            </a:r>
            <a:endParaRPr lang="ru-RU" sz="1050" b="1" dirty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2" name="Прямоугольник 141"/>
          <p:cNvSpPr/>
          <p:nvPr/>
        </p:nvSpPr>
        <p:spPr>
          <a:xfrm>
            <a:off x="2536614" y="10052389"/>
            <a:ext cx="2664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минимальное </a:t>
            </a:r>
            <a:r>
              <a:rPr lang="ru-RU" sz="900" dirty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расстояние от поверхности пожарной нагрузки до нижнего пояса ферм перекрытия, </a:t>
            </a:r>
            <a:r>
              <a:rPr lang="ru-RU" sz="900" dirty="0" smtClean="0">
                <a:solidFill>
                  <a:schemeClr val="bg1">
                    <a:lumMod val="65000"/>
                  </a:schemeClr>
                </a:solidFill>
                <a:latin typeface="HelveticaNeueCyr" pitchFamily="50" charset="-52"/>
              </a:rPr>
              <a:t>м</a:t>
            </a:r>
            <a:endParaRPr lang="ru-RU" sz="900" dirty="0" smtClean="0">
              <a:solidFill>
                <a:schemeClr val="bg1">
                  <a:lumMod val="65000"/>
                </a:schemeClr>
              </a:solidFill>
              <a:latin typeface="HelveticaNeueCyr" pitchFamily="50" charset="-52"/>
            </a:endParaRPr>
          </a:p>
        </p:txBody>
      </p:sp>
      <p:sp>
        <p:nvSpPr>
          <p:cNvPr id="143" name="Скругленный прямоугольник 142"/>
          <p:cNvSpPr/>
          <p:nvPr/>
        </p:nvSpPr>
        <p:spPr>
          <a:xfrm>
            <a:off x="2824646" y="9942282"/>
            <a:ext cx="2268000" cy="144016"/>
          </a:xfrm>
          <a:prstGeom prst="roundRect">
            <a:avLst>
              <a:gd name="adj" fmla="val 741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5" name="Picture 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121201" y="11979889"/>
            <a:ext cx="638673" cy="19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" name="Picture 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394278" y="12853540"/>
            <a:ext cx="2016418" cy="51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2394472" y="1264889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Для ЛВЖ и ГЖ</a:t>
            </a:r>
            <a:endParaRPr lang="ru-RU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Прямоугольник 147"/>
          <p:cNvSpPr/>
          <p:nvPr/>
        </p:nvSpPr>
        <p:spPr>
          <a:xfrm>
            <a:off x="2394472" y="12648892"/>
            <a:ext cx="2160240" cy="79208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01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2083</Words>
  <Application>Microsoft Office PowerPoint</Application>
  <PresentationFormat>Произвольный</PresentationFormat>
  <Paragraphs>603</Paragraphs>
  <Slides>10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EKO-ION_i_TIP-1</cp:lastModifiedBy>
  <cp:revision>218</cp:revision>
  <dcterms:created xsi:type="dcterms:W3CDTF">2016-04-30T18:40:36Z</dcterms:created>
  <dcterms:modified xsi:type="dcterms:W3CDTF">2017-05-23T04:17:28Z</dcterms:modified>
</cp:coreProperties>
</file>