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</p:sldIdLst>
  <p:sldSz cx="9144000" cy="16202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C8"/>
    <a:srgbClr val="F3F3F3"/>
    <a:srgbClr val="3DA5C1"/>
    <a:srgbClr val="9D9D9D"/>
    <a:srgbClr val="3BA0BB"/>
    <a:srgbClr val="64B7CE"/>
    <a:srgbClr val="FF2F2F"/>
    <a:srgbClr val="F5F5F5"/>
    <a:srgbClr val="DE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9207" autoAdjust="0"/>
  </p:normalViewPr>
  <p:slideViewPr>
    <p:cSldViewPr>
      <p:cViewPr>
        <p:scale>
          <a:sx n="125" d="100"/>
          <a:sy n="125" d="100"/>
        </p:scale>
        <p:origin x="1572" y="-2070"/>
      </p:cViewPr>
      <p:guideLst>
        <p:guide orient="horz" pos="51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1DE81-5D90-472E-AAA8-BEE912F8E78D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685800"/>
            <a:ext cx="1936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EE64-A495-4809-BD90-47ABDF2A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33135"/>
            <a:ext cx="7772400" cy="34729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181147"/>
            <a:ext cx="640080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87560"/>
            <a:ext cx="2057400" cy="1036629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87560"/>
            <a:ext cx="6019800" cy="1036629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0411305"/>
            <a:ext cx="7772400" cy="32179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867110"/>
            <a:ext cx="7772400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626705"/>
            <a:ext cx="4040188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5138141"/>
            <a:ext cx="4040188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3626705"/>
            <a:ext cx="4041775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5138141"/>
            <a:ext cx="4041775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645079"/>
            <a:ext cx="3008313" cy="2745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645087"/>
            <a:ext cx="5111750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3390431"/>
            <a:ext cx="3008313" cy="11082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1341418"/>
            <a:ext cx="5486400" cy="133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447680"/>
            <a:ext cx="5486400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2680339"/>
            <a:ext cx="5486400" cy="1901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780476"/>
            <a:ext cx="8229600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58D-D55F-41EA-867F-B324D66C5CB1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5016878"/>
            <a:ext cx="2895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803998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При финансовой поддержке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2408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896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08304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4400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Users\Admin\Desktop\ПБ-Категор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2" y="635154"/>
            <a:ext cx="464330" cy="43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148" y="546815"/>
            <a:ext cx="533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помещений и зданий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 взрывопожарной и пожарной опасности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855798"/>
            <a:ext cx="180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Складские помещения</a:t>
            </a:r>
            <a:endParaRPr lang="ru-RU" sz="1000" b="1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15816" y="3375094"/>
            <a:ext cx="72000" cy="162684"/>
            <a:chOff x="2051720" y="1851670"/>
            <a:chExt cx="360040" cy="72008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 flipH="1">
            <a:off x="6156184" y="3375094"/>
            <a:ext cx="72000" cy="162000"/>
            <a:chOff x="2051720" y="1851670"/>
            <a:chExt cx="360040" cy="72008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835696" y="2014994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Производственные помещения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66376" y="2715766"/>
            <a:ext cx="1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гаражей, автостоянок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318118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Виды расчетов</a:t>
            </a:r>
          </a:p>
        </p:txBody>
      </p:sp>
      <p:pic>
        <p:nvPicPr>
          <p:cNvPr id="22" name="Picture 7" descr="http://gikom.ru/img/skl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24846"/>
            <a:ext cx="1587724" cy="829145"/>
          </a:xfrm>
          <a:prstGeom prst="rect">
            <a:avLst/>
          </a:prstGeom>
          <a:noFill/>
        </p:spPr>
      </p:pic>
      <p:pic>
        <p:nvPicPr>
          <p:cNvPr id="23" name="Picture 9" descr="http://www.hartmann-powermix.ru/oferta/m20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75350"/>
            <a:ext cx="1296144" cy="790647"/>
          </a:xfrm>
          <a:prstGeom prst="rect">
            <a:avLst/>
          </a:prstGeom>
          <a:noFill/>
        </p:spPr>
      </p:pic>
      <p:pic>
        <p:nvPicPr>
          <p:cNvPr id="24" name="Picture 11" descr="C:\Users\Admin\Desktop\автостоян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5348" y="2098382"/>
            <a:ext cx="1475212" cy="730433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0" y="3128590"/>
            <a:ext cx="1800000" cy="108000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613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2161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Регистрация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054180" y="767914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4180" y="991558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519644" y="7374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E-mail</a:t>
            </a:r>
            <a:endParaRPr lang="ru-RU" sz="900" dirty="0" smtClean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96869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Пароль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71600" y="4731990"/>
            <a:ext cx="72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970" y="4803998"/>
            <a:ext cx="1689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© С. Садков, В. Попов 2016 г.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39" name="Picture 2" descr="D:\Олег\УМНИК 2015\Отчет Садков - 2016\Для ПБ-Категория\648948-0-fsrmf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8979" y="4832466"/>
            <a:ext cx="522277" cy="180000"/>
          </a:xfrm>
          <a:prstGeom prst="rect">
            <a:avLst/>
          </a:prstGeom>
          <a:noFill/>
        </p:spPr>
      </p:pic>
      <p:pic>
        <p:nvPicPr>
          <p:cNvPr id="40" name="Picture 10" descr="http://www.mpro64.ru/upload/iblock/9af/9af61ca0a3ab5c50b09296c29d9518e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5795" r="4700"/>
          <a:stretch>
            <a:fillRect/>
          </a:stretch>
        </p:blipFill>
        <p:spPr bwMode="auto">
          <a:xfrm rot="19691379">
            <a:off x="7772146" y="2062544"/>
            <a:ext cx="969147" cy="94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7344000" y="2859782"/>
            <a:ext cx="180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здания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508104" y="2010926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объектов торговли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3" name="Picture 2" descr="http://chelny-arenda.ru/file/object/1/max/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9936" y="2386206"/>
            <a:ext cx="1347830" cy="645784"/>
          </a:xfrm>
          <a:prstGeom prst="rect">
            <a:avLst/>
          </a:prstGeom>
          <a:noFill/>
        </p:spPr>
      </p:pic>
      <p:sp>
        <p:nvSpPr>
          <p:cNvPr id="44" name="Прямоугольник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Прямоугольник 96"/>
          <p:cNvSpPr/>
          <p:nvPr/>
        </p:nvSpPr>
        <p:spPr>
          <a:xfrm>
            <a:off x="-1705" y="1978046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06327" y="917941"/>
            <a:ext cx="6624736" cy="4446767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22680"/>
              </p:ext>
            </p:extLst>
          </p:nvPr>
        </p:nvGraphicFramePr>
        <p:xfrm>
          <a:off x="1903462" y="2292623"/>
          <a:ext cx="6336705" cy="218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№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помещения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Площадь, м</a:t>
                      </a:r>
                      <a:r>
                        <a:rPr lang="ru-RU" sz="900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Вид обращающихся веществ (материалов)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Категория</a:t>
                      </a:r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15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Производственный корпус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1503,7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rgbClr val="C00000"/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А</a:t>
                      </a:r>
                      <a:endParaRPr lang="ru-RU" sz="900" b="1" kern="1200" dirty="0">
                        <a:solidFill>
                          <a:srgbClr val="C00000"/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Склад 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38,9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</a:p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В1</a:t>
                      </a:r>
                      <a:endParaRPr lang="ru-RU" sz="9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Литейный цех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154,5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</a:t>
                      </a: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Обозреватель проекта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Обозреватель проекта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68664" y="1276619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1907706" y="1060595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1968664" y="1636651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1907704" y="1420627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11132" y="123851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07704" y="1598559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1911132" y="194121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Здание</a:t>
            </a: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1914203" y="4788644"/>
            <a:ext cx="1614656" cy="415498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1930513" y="4788644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Рассчитать категорию здания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110" name="Овал 109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1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8784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948884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701327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652120" y="7596956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5652120" y="10333260"/>
            <a:ext cx="3312368" cy="3456384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газа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580112" y="5436718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892527" y="549391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16216" y="5529933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883002" y="5671791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в аппарате</a:t>
            </a:r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5580112" y="6012781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892527" y="6069980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16216" y="610599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883002" y="6247854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аппарата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6096" y="4716636"/>
            <a:ext cx="3143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аппарата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6096" y="67669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трубопровода </a:t>
            </a:r>
            <a:r>
              <a:rPr lang="en-US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u="sng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u="sng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781278" y="823022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093693" y="828741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4168" y="8465293"/>
            <a:ext cx="26642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расход газа, определяемый в соответствии с технологическим регламентом в зависимости от давления в трубопроводе, его диаметра, температуры газовой среды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076676"/>
            <a:ext cx="1008112" cy="2674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48264" y="507667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164288" y="5076676"/>
            <a:ext cx="1008112" cy="26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994" y="7114532"/>
            <a:ext cx="1209967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7035129" y="7114532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251153" y="7114532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994" y="7906620"/>
            <a:ext cx="71087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6531074" y="79066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747098" y="79066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6732240" y="835518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5781278" y="9291291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3693" y="93484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6084168" y="952636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6732240" y="941625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0765308"/>
            <a:ext cx="3050003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6660232" y="9757196"/>
            <a:ext cx="266429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Скругленный прямоугольник 143"/>
          <p:cNvSpPr/>
          <p:nvPr/>
        </p:nvSpPr>
        <p:spPr>
          <a:xfrm>
            <a:off x="5796136" y="11533296"/>
            <a:ext cx="2952328" cy="59087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6108551" y="1159049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6099026" y="1176836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 в трубопроводе по технологическому регламенту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747098" y="1165826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796136" y="12268184"/>
            <a:ext cx="2952328" cy="45109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8551" y="12325383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r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099026" y="12503257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внутренний радиус трубопроводов 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47098" y="12393150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781278" y="12825199"/>
            <a:ext cx="2952328" cy="59511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6093693" y="128823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L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084168" y="1306027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длина трубопроводов от аварийного аппарата до задвижек</a:t>
            </a: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6732240" y="1295016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5" name="Picture 14"/>
          <p:cNvPicPr>
            <a:picLocks noChangeAspect="1" noChangeArrowheads="1"/>
          </p:cNvPicPr>
          <p:nvPr/>
        </p:nvPicPr>
        <p:blipFill>
          <a:blip r:embed="rId7" cstate="print"/>
          <a:srcRect r="88195" b="-8120"/>
          <a:stretch>
            <a:fillRect/>
          </a:stretch>
        </p:blipFill>
        <p:spPr bwMode="auto">
          <a:xfrm>
            <a:off x="5796136" y="11130681"/>
            <a:ext cx="360040" cy="2880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6141318" y="111469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6357342" y="111469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5724128" y="759695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24128" y="104772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После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80117" y="1350161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7" name="Равнобедренный треугольник 176"/>
          <p:cNvSpPr/>
          <p:nvPr/>
        </p:nvSpPr>
        <p:spPr>
          <a:xfrm rot="10800000">
            <a:off x="6444208" y="1359323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5254" y="3492500"/>
            <a:ext cx="1239744" cy="26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6789390" y="3502025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7005414" y="3502025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3996556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05375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кг/м</a:t>
            </a:r>
            <a:r>
              <a:rPr lang="ru-RU" sz="90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231629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12152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 rot="10800000">
            <a:off x="8100392" y="723691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8041084" y="711195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 rot="10800000">
            <a:off x="7858968" y="3626398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7799660" y="3501432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43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725" marR="36195" inden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Водород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1,0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438" marR="36195" indent="14288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Горючие газы (кроме водорода)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0,5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9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7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3" name="Группа 262"/>
          <p:cNvGrpSpPr/>
          <p:nvPr/>
        </p:nvGrpSpPr>
        <p:grpSpPr>
          <a:xfrm>
            <a:off x="9396536" y="9181132"/>
            <a:ext cx="3168352" cy="3312368"/>
            <a:chOff x="5652120" y="2634466"/>
            <a:chExt cx="1656184" cy="3312368"/>
          </a:xfrm>
        </p:grpSpPr>
        <p:sp>
          <p:nvSpPr>
            <p:cNvPr id="264" name="Прямоугольник 263"/>
            <p:cNvSpPr/>
            <p:nvPr/>
          </p:nvSpPr>
          <p:spPr>
            <a:xfrm>
              <a:off x="5652120" y="2643758"/>
              <a:ext cx="1656184" cy="330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5700886" y="2634466"/>
              <a:ext cx="1584176" cy="327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Происходит одновременно утечка веществ из трубопроводов, питающих аппарат, по прямому и обратному потокам в течение времени, необходимого для отключения трубопроводов.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определяют в каждом конкретном случае, исходя из реальной обстановки, и должно быть минимальным с учетом паспортных данных на запорные устройства, характера технологического процесса и вида расчетной аварии.</a:t>
              </a:r>
            </a:p>
            <a:p>
              <a:pPr indent="361950" algn="just"/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следует принимать равным: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времени срабатывания системы автоматики отключения трубопроводов согласно паспортным данным установки, если вероятность отказа системы автоматики не превышает 0,000001 в год или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- 120 с, если вероятность отказа системы автоматики превышает 0,000001 в год и не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- 300 с при ручном отключении.</a:t>
              </a:r>
            </a:p>
          </p:txBody>
        </p:sp>
      </p:grpSp>
      <p:pic>
        <p:nvPicPr>
          <p:cNvPr id="266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78652" y="92531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9" name="TextBox 268"/>
          <p:cNvSpPr txBox="1"/>
          <p:nvPr/>
        </p:nvSpPr>
        <p:spPr>
          <a:xfrm>
            <a:off x="6428968" y="1115582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25456" y="79357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36296" y="507667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71779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Прямоугольник 354"/>
          <p:cNvSpPr/>
          <p:nvPr/>
        </p:nvSpPr>
        <p:spPr>
          <a:xfrm>
            <a:off x="9468544" y="14437716"/>
            <a:ext cx="29523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Прямоугольник 338"/>
          <p:cNvSpPr/>
          <p:nvPr/>
        </p:nvSpPr>
        <p:spPr>
          <a:xfrm>
            <a:off x="13356976" y="10837316"/>
            <a:ext cx="2160240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5" name="Скругленный прямоугольник 304"/>
          <p:cNvSpPr/>
          <p:nvPr/>
        </p:nvSpPr>
        <p:spPr>
          <a:xfrm>
            <a:off x="5580112" y="1229228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580112" y="545152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580112" y="6084788"/>
            <a:ext cx="3312368" cy="59766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А,Б</a:t>
            </a:r>
          </a:p>
        </p:txBody>
      </p:sp>
      <p:grpSp>
        <p:nvGrpSpPr>
          <p:cNvPr id="2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паров ЛВЖ или ГЖ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39461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012160" y="39461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4356595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3417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51966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жидкости, испарившейся с поверхности разлива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4095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1" name="Группа 210"/>
          <p:cNvGrpSpPr/>
          <p:nvPr/>
        </p:nvGrpSpPr>
        <p:grpSpPr>
          <a:xfrm>
            <a:off x="6804248" y="3946773"/>
            <a:ext cx="216024" cy="266400"/>
            <a:chOff x="7799660" y="3945587"/>
            <a:chExt cx="216024" cy="266400"/>
          </a:xfrm>
        </p:grpSpPr>
        <p:sp>
          <p:nvSpPr>
            <p:cNvPr id="190" name="Равнобедренный треугольник 189"/>
            <p:cNvSpPr/>
            <p:nvPr/>
          </p:nvSpPr>
          <p:spPr>
            <a:xfrm rot="10800000">
              <a:off x="7858968" y="4070553"/>
              <a:ext cx="90010" cy="72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7799660" y="3945587"/>
              <a:ext cx="216024" cy="266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87935"/>
              </p:ext>
            </p:extLst>
          </p:nvPr>
        </p:nvGraphicFramePr>
        <p:xfrm>
          <a:off x="-1472004" y="7761116"/>
          <a:ext cx="2650282" cy="16518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spc="-1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до температуры вспышки и выше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при наличии возможности образования аэрозоля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r>
                        <a:rPr lang="ru-RU" sz="900" dirty="0" smtClean="0">
                          <a:latin typeface="Arial"/>
                          <a:ea typeface="Times New Roman"/>
                          <a:cs typeface="Times New Roman"/>
                        </a:rPr>
                        <a:t>при </a:t>
                      </a: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отсутствии возможности образования аэрозоля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2457384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0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3492500"/>
            <a:ext cx="1850780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10" name="Picture 6"/>
          <p:cNvPicPr>
            <a:picLocks noChangeAspect="1" noChangeArrowheads="1"/>
          </p:cNvPicPr>
          <p:nvPr/>
        </p:nvPicPr>
        <p:blipFill>
          <a:blip r:embed="rId8" cstate="print"/>
          <a:srcRect r="88328"/>
          <a:stretch>
            <a:fillRect/>
          </a:stretch>
        </p:blipFill>
        <p:spPr bwMode="auto">
          <a:xfrm>
            <a:off x="5580112" y="3946180"/>
            <a:ext cx="216024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6300192" y="5098308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6516216" y="509830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8" name="Группа 147"/>
          <p:cNvGrpSpPr/>
          <p:nvPr/>
        </p:nvGrpSpPr>
        <p:grpSpPr>
          <a:xfrm>
            <a:off x="5652120" y="5076676"/>
            <a:ext cx="697174" cy="266400"/>
            <a:chOff x="5652120" y="5076676"/>
            <a:chExt cx="697174" cy="266400"/>
          </a:xfrm>
        </p:grpSpPr>
        <p:pic>
          <p:nvPicPr>
            <p:cNvPr id="14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5076676"/>
              <a:ext cx="697174" cy="2664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64426" y="5139159"/>
              <a:ext cx="198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6" name="TextBox 155"/>
          <p:cNvSpPr txBox="1"/>
          <p:nvPr/>
        </p:nvSpPr>
        <p:spPr>
          <a:xfrm>
            <a:off x="5892527" y="5436716"/>
            <a:ext cx="756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W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кг/с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5883002" y="561459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интенсивность испарения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32240" y="550448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9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24128" y="6156796"/>
            <a:ext cx="118051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1" name="Скругленный прямоугольник 160"/>
          <p:cNvSpPr/>
          <p:nvPr/>
        </p:nvSpPr>
        <p:spPr>
          <a:xfrm>
            <a:off x="5709270" y="650202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021685" y="6559227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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6012160" y="6737101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принимаемый по таблице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скорости и температуры воздушного потока над поверхностью испарения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948264" y="615679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7164288" y="615679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6300192" y="6626994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709270" y="7779123"/>
            <a:ext cx="2952328" cy="82594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6021685" y="783632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кПа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6012160" y="8014196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насыщенного пара при расчетной температуре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определяемое по справочным данным</a:t>
            </a: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6660232" y="790408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7242646" y="618596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174" name="Таблица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6673"/>
              </p:ext>
            </p:extLst>
          </p:nvPr>
        </p:nvGraphicFramePr>
        <p:xfrm>
          <a:off x="9828584" y="6228804"/>
          <a:ext cx="4752526" cy="1656185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33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Скорость воздушного потока </a:t>
                      </a:r>
                      <a:b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в </a:t>
                      </a:r>
                      <a:r>
                        <a:rPr lang="ru-RU" sz="800" dirty="0" smtClean="0">
                          <a:latin typeface="Arial"/>
                          <a:ea typeface="Times New Roman"/>
                          <a:cs typeface="Times New Roman"/>
                        </a:rPr>
                        <a:t>помещении,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м 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 с</a:t>
                      </a:r>
                      <a:r>
                        <a:rPr lang="ru-RU" sz="800" baseline="30000" dirty="0">
                          <a:latin typeface="Arial"/>
                          <a:ea typeface="Times New Roman"/>
                          <a:cs typeface="Times New Roman"/>
                        </a:rPr>
                        <a:t>–1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Значение коэффициента 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 при температуре </a:t>
                      </a:r>
                      <a:r>
                        <a:rPr lang="en-US" sz="900" i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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С, воздуха в помещении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6,6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10,0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8,7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7,7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5" name="Прямая соединительная линия 174"/>
          <p:cNvCxnSpPr/>
          <p:nvPr/>
        </p:nvCxnSpPr>
        <p:spPr>
          <a:xfrm flipH="1">
            <a:off x="8532440" y="6516836"/>
            <a:ext cx="1296144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5"/>
          <p:cNvPicPr>
            <a:picLocks noChangeAspect="1" noChangeArrowheads="1"/>
          </p:cNvPicPr>
          <p:nvPr/>
        </p:nvPicPr>
        <p:blipFill>
          <a:blip r:embed="rId12" cstate="print">
            <a:lum bright="20000"/>
          </a:blip>
          <a:srcRect/>
          <a:stretch>
            <a:fillRect/>
          </a:stretch>
        </p:blipFill>
        <p:spPr bwMode="auto">
          <a:xfrm>
            <a:off x="5803804" y="8677076"/>
            <a:ext cx="928436" cy="3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6732240" y="877071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8" name="Прямоугольник 177"/>
          <p:cNvSpPr/>
          <p:nvPr/>
        </p:nvSpPr>
        <p:spPr>
          <a:xfrm>
            <a:off x="6948264" y="877071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TextBox 182"/>
          <p:cNvSpPr txBox="1"/>
          <p:nvPr/>
        </p:nvSpPr>
        <p:spPr>
          <a:xfrm>
            <a:off x="7026622" y="879988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5796136" y="915660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9164220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>
          <a:xfrm>
            <a:off x="6434683" y="923198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5796136" y="951664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TextBox 191"/>
          <p:cNvSpPr txBox="1"/>
          <p:nvPr/>
        </p:nvSpPr>
        <p:spPr>
          <a:xfrm>
            <a:off x="5796136" y="9524260"/>
            <a:ext cx="279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B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6434683" y="959202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5796136" y="987668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6136" y="9884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5" name="Скругленный прямоугольник 214"/>
          <p:cNvSpPr/>
          <p:nvPr/>
        </p:nvSpPr>
        <p:spPr>
          <a:xfrm>
            <a:off x="6434683" y="995206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Скругленный прямоугольник 224"/>
          <p:cNvSpPr/>
          <p:nvPr/>
        </p:nvSpPr>
        <p:spPr>
          <a:xfrm>
            <a:off x="5796136" y="10549284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2" name="TextBox 231"/>
          <p:cNvSpPr txBox="1"/>
          <p:nvPr/>
        </p:nvSpPr>
        <p:spPr>
          <a:xfrm>
            <a:off x="5796136" y="1055690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6434683" y="10624671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Прямоугольник 245"/>
          <p:cNvSpPr/>
          <p:nvPr/>
        </p:nvSpPr>
        <p:spPr>
          <a:xfrm>
            <a:off x="5796136" y="1018924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из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справочной литературы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находятся значения констант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Антуана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А,В и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</a:t>
            </a:r>
            <a:endParaRPr lang="ru-RU" sz="900" baseline="-25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7" name="Прямоугольник 246"/>
          <p:cNvSpPr/>
          <p:nvPr/>
        </p:nvSpPr>
        <p:spPr>
          <a:xfrm>
            <a:off x="5796136" y="1083731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температура, 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(см. п.6 расчета)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pic>
        <p:nvPicPr>
          <p:cNvPr id="248" name="Picture 27"/>
          <p:cNvPicPr>
            <a:picLocks noChangeAspect="1" noChangeArrowheads="1"/>
          </p:cNvPicPr>
          <p:nvPr/>
        </p:nvPicPr>
        <p:blipFill>
          <a:blip r:embed="rId13" cstate="print">
            <a:lum bright="20000"/>
          </a:blip>
          <a:srcRect/>
          <a:stretch>
            <a:fillRect/>
          </a:stretch>
        </p:blipFill>
        <p:spPr bwMode="auto">
          <a:xfrm>
            <a:off x="9900592" y="8173020"/>
            <a:ext cx="30439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" name="TextBox 248"/>
          <p:cNvSpPr txBox="1"/>
          <p:nvPr/>
        </p:nvSpPr>
        <p:spPr>
          <a:xfrm>
            <a:off x="9828584" y="79569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latin typeface="Arial"/>
                <a:ea typeface="Times New Roman"/>
                <a:cs typeface="Times New Roman"/>
              </a:rPr>
              <a:t>примечание</a:t>
            </a:r>
            <a:endParaRPr lang="ru-RU" sz="8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52" name="Скругленный прямоугольник 251"/>
          <p:cNvSpPr/>
          <p:nvPr/>
        </p:nvSpPr>
        <p:spPr>
          <a:xfrm>
            <a:off x="5652120" y="7596956"/>
            <a:ext cx="3168352" cy="374441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4" name="Скругленный прямоугольник 263"/>
          <p:cNvSpPr/>
          <p:nvPr/>
        </p:nvSpPr>
        <p:spPr>
          <a:xfrm>
            <a:off x="5724128" y="11413381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5" name="TextBox 264"/>
          <p:cNvSpPr txBox="1"/>
          <p:nvPr/>
        </p:nvSpPr>
        <p:spPr>
          <a:xfrm>
            <a:off x="6084168" y="1141338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6084168" y="11591254"/>
            <a:ext cx="18722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69" name="Скругленный прямоугольник 268"/>
          <p:cNvSpPr/>
          <p:nvPr/>
        </p:nvSpPr>
        <p:spPr>
          <a:xfrm>
            <a:off x="6948264" y="11481147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 flipH="1" flipV="1">
            <a:off x="7380312" y="10405268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Скругленный прямоугольник 297"/>
          <p:cNvSpPr/>
          <p:nvPr/>
        </p:nvSpPr>
        <p:spPr>
          <a:xfrm>
            <a:off x="5580112" y="13141572"/>
            <a:ext cx="3312368" cy="1080120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2" name="TextBox 301"/>
          <p:cNvSpPr txBox="1"/>
          <p:nvPr/>
        </p:nvSpPr>
        <p:spPr>
          <a:xfrm>
            <a:off x="6948264" y="132135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3" name="Прямоугольник 302"/>
          <p:cNvSpPr/>
          <p:nvPr/>
        </p:nvSpPr>
        <p:spPr>
          <a:xfrm>
            <a:off x="7164288" y="132135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TextBox 307"/>
          <p:cNvSpPr txBox="1"/>
          <p:nvPr/>
        </p:nvSpPr>
        <p:spPr>
          <a:xfrm>
            <a:off x="5892527" y="12277476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F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5883002" y="12455350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испарения, определяемая в соответствии с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массы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вышедшей в помещение</a:t>
            </a:r>
          </a:p>
        </p:txBody>
      </p:sp>
      <p:sp>
        <p:nvSpPr>
          <p:cNvPr id="310" name="Скругленный прямоугольник 309"/>
          <p:cNvSpPr/>
          <p:nvPr/>
        </p:nvSpPr>
        <p:spPr>
          <a:xfrm>
            <a:off x="6732240" y="1234524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1" name="Прямая соединительная линия 310"/>
          <p:cNvCxnSpPr/>
          <p:nvPr/>
        </p:nvCxnSpPr>
        <p:spPr>
          <a:xfrm flipH="1" flipV="1">
            <a:off x="7164288" y="12781532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Группа 256"/>
          <p:cNvGrpSpPr/>
          <p:nvPr/>
        </p:nvGrpSpPr>
        <p:grpSpPr>
          <a:xfrm>
            <a:off x="9540552" y="12781532"/>
            <a:ext cx="3168352" cy="1584176"/>
            <a:chOff x="5652120" y="2634466"/>
            <a:chExt cx="1656184" cy="1584176"/>
          </a:xfrm>
        </p:grpSpPr>
        <p:sp>
          <p:nvSpPr>
            <p:cNvPr id="315" name="Прямоугольник 314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5700886" y="2634466"/>
              <a:ext cx="15841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Площадь испарения при разливе на пол определяется (при отсутствии справочных данных), исходя из расчета: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1 литр смесей и растворов, содержащих 70 % и менее (по массе) растворителей, разливается на площади 0,5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, 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остальных жидкостей — на 1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пола помещения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317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668" y="128535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18" name="Группа 256"/>
          <p:cNvGrpSpPr/>
          <p:nvPr/>
        </p:nvGrpSpPr>
        <p:grpSpPr>
          <a:xfrm>
            <a:off x="9756576" y="10477276"/>
            <a:ext cx="3168352" cy="720080"/>
            <a:chOff x="5652120" y="2634466"/>
            <a:chExt cx="1656184" cy="720080"/>
          </a:xfrm>
        </p:grpSpPr>
        <p:sp>
          <p:nvSpPr>
            <p:cNvPr id="319" name="Прямоугольник 318"/>
            <p:cNvSpPr/>
            <p:nvPr/>
          </p:nvSpPr>
          <p:spPr>
            <a:xfrm>
              <a:off x="5652120" y="2643758"/>
              <a:ext cx="1656184" cy="71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5700886" y="2634466"/>
              <a:ext cx="1584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Пожаровзрывоопасность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веществ и материалов и средства их тушения: Справ. Изд.: в 2 кн./А.Н. Баратов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[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и др.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]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. М.: Химия, 1990. 496 с., 384 с. </a:t>
              </a:r>
            </a:p>
          </p:txBody>
        </p:sp>
      </p:grpSp>
      <p:pic>
        <p:nvPicPr>
          <p:cNvPr id="32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8692" y="1054928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2" name="TextBox 321"/>
          <p:cNvSpPr txBox="1"/>
          <p:nvPr/>
        </p:nvSpPr>
        <p:spPr>
          <a:xfrm>
            <a:off x="5940152" y="132135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3" name="Прямоугольник 322"/>
          <p:cNvSpPr/>
          <p:nvPr/>
        </p:nvSpPr>
        <p:spPr>
          <a:xfrm>
            <a:off x="5940152" y="1341479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помещения 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940152" y="1376002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HelveticaNeueCyr" pitchFamily="50" charset="-52"/>
                <a:sym typeface="Symbol"/>
              </a:rPr>
              <a:t>V</a:t>
            </a:r>
            <a:endParaRPr lang="ru-RU" sz="900" b="1" baseline="30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327" name="Прямоугольник 326"/>
          <p:cNvSpPr/>
          <p:nvPr/>
        </p:nvSpPr>
        <p:spPr>
          <a:xfrm>
            <a:off x="5940152" y="1399086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жидкости вышедшей в помещение</a:t>
            </a:r>
          </a:p>
        </p:txBody>
      </p:sp>
      <p:cxnSp>
        <p:nvCxnSpPr>
          <p:cNvPr id="328" name="Прямая соединительная линия 327"/>
          <p:cNvCxnSpPr/>
          <p:nvPr/>
        </p:nvCxnSpPr>
        <p:spPr>
          <a:xfrm flipH="1">
            <a:off x="8316416" y="12061452"/>
            <a:ext cx="5040560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единительная линия 329"/>
          <p:cNvCxnSpPr/>
          <p:nvPr/>
        </p:nvCxnSpPr>
        <p:spPr>
          <a:xfrm>
            <a:off x="14437096" y="12757224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Ромб 330"/>
          <p:cNvSpPr/>
          <p:nvPr/>
        </p:nvSpPr>
        <p:spPr>
          <a:xfrm>
            <a:off x="13500992" y="11959728"/>
            <a:ext cx="1872208" cy="804788"/>
          </a:xfrm>
          <a:prstGeom prst="diamond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2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33040" y="1217575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" name="TextBox 332"/>
          <p:cNvSpPr txBox="1"/>
          <p:nvPr/>
        </p:nvSpPr>
        <p:spPr>
          <a:xfrm>
            <a:off x="14221072" y="120868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&gt;</a:t>
            </a:r>
            <a:r>
              <a:rPr lang="en-US" sz="2000" dirty="0" smtClean="0"/>
              <a:t> 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cxnSp>
        <p:nvCxnSpPr>
          <p:cNvPr id="334" name="Прямая соединительная линия 333"/>
          <p:cNvCxnSpPr/>
          <p:nvPr/>
        </p:nvCxnSpPr>
        <p:spPr>
          <a:xfrm>
            <a:off x="14437096" y="11455672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4509104" y="11599688"/>
            <a:ext cx="4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НЕТ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09104" y="1282382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4365088" y="132135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=</a:t>
            </a:r>
            <a:r>
              <a:rPr lang="en-US" sz="2000" dirty="0" smtClean="0"/>
              <a:t>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pic>
        <p:nvPicPr>
          <p:cNvPr id="338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077056" y="1325587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1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21072" y="1098133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" name="Прямоугольник 341"/>
          <p:cNvSpPr/>
          <p:nvPr/>
        </p:nvSpPr>
        <p:spPr>
          <a:xfrm>
            <a:off x="7668344" y="13765261"/>
            <a:ext cx="792088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" name="TextBox 342"/>
          <p:cNvSpPr txBox="1"/>
          <p:nvPr/>
        </p:nvSpPr>
        <p:spPr>
          <a:xfrm>
            <a:off x="7668344" y="13780119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0,5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612560" y="145097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Высчитывается автоматически из габаритных размеров, введенных при вводе сведений 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345" name="Прямая соединительная линия 344"/>
          <p:cNvCxnSpPr>
            <a:stCxn id="355" idx="1"/>
          </p:cNvCxnSpPr>
          <p:nvPr/>
        </p:nvCxnSpPr>
        <p:spPr>
          <a:xfrm flipH="1" flipV="1">
            <a:off x="8172400" y="13501612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Скругленный прямоугольник 346"/>
          <p:cNvSpPr/>
          <p:nvPr/>
        </p:nvSpPr>
        <p:spPr>
          <a:xfrm>
            <a:off x="5637262" y="14619883"/>
            <a:ext cx="2952328" cy="89795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8" name="TextBox 347"/>
          <p:cNvSpPr txBox="1"/>
          <p:nvPr/>
        </p:nvSpPr>
        <p:spPr>
          <a:xfrm>
            <a:off x="5949677" y="1467708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9" name="Прямоугольник 348"/>
          <p:cNvSpPr/>
          <p:nvPr/>
        </p:nvSpPr>
        <p:spPr>
          <a:xfrm>
            <a:off x="5940152" y="1485495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продолжительность поступления паров легковоспламеняющихся и горючих жидкостей в объем помещения, определяемое по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350" name="Скругленный прямоугольник 349"/>
          <p:cNvSpPr/>
          <p:nvPr/>
        </p:nvSpPr>
        <p:spPr>
          <a:xfrm>
            <a:off x="6588224" y="1474484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2" name="Группа 351"/>
          <p:cNvGrpSpPr/>
          <p:nvPr/>
        </p:nvGrpSpPr>
        <p:grpSpPr>
          <a:xfrm>
            <a:off x="9324528" y="15373821"/>
            <a:ext cx="3168352" cy="576064"/>
            <a:chOff x="5652120" y="2634466"/>
            <a:chExt cx="1656184" cy="828205"/>
          </a:xfrm>
        </p:grpSpPr>
        <p:sp>
          <p:nvSpPr>
            <p:cNvPr id="353" name="Прямоугольник 352"/>
            <p:cNvSpPr/>
            <p:nvPr/>
          </p:nvSpPr>
          <p:spPr>
            <a:xfrm>
              <a:off x="5652120" y="2643758"/>
              <a:ext cx="1656184" cy="818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5700886" y="2634466"/>
              <a:ext cx="158417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длительность испарения жидкости принимается равной времени ее полного испарения, но не более 3600 с</a:t>
              </a:r>
            </a:p>
          </p:txBody>
        </p:sp>
      </p:grpSp>
      <p:cxnSp>
        <p:nvCxnSpPr>
          <p:cNvPr id="356" name="Прямая соединительная линия 355"/>
          <p:cNvCxnSpPr>
            <a:stCxn id="353" idx="1"/>
          </p:cNvCxnSpPr>
          <p:nvPr/>
        </p:nvCxnSpPr>
        <p:spPr>
          <a:xfrm flipH="1" flipV="1">
            <a:off x="7308304" y="15373820"/>
            <a:ext cx="2016224" cy="291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13356976" y="10837316"/>
            <a:ext cx="1111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</p:txBody>
      </p:sp>
      <p:sp>
        <p:nvSpPr>
          <p:cNvPr id="362" name="Прямоугольник 361"/>
          <p:cNvSpPr/>
          <p:nvPr/>
        </p:nvSpPr>
        <p:spPr>
          <a:xfrm>
            <a:off x="5724128" y="15805868"/>
            <a:ext cx="1114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</a:t>
            </a:r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емк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3" name="Прямоугольник 362"/>
          <p:cNvSpPr/>
          <p:nvPr/>
        </p:nvSpPr>
        <p:spPr>
          <a:xfrm>
            <a:off x="7452320" y="15805868"/>
            <a:ext cx="1229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св.окр</a:t>
            </a:r>
            <a:r>
              <a:rPr lang="ru-RU" sz="105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755222" y="1425726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83200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2630" y="348531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215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79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7524328" y="1548284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11685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149761" y="168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2200 МДж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м</a:t>
            </a:r>
            <a:r>
              <a:rPr lang="ru-RU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188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08355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r>
                <a:rPr lang="en-US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04471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(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расчете принимается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не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pic>
        <p:nvPicPr>
          <p:cNvPr id="7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9041" y="8767136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В2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8576" y="8807561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5498" y="8876811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194721" y="934320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07136" y="940039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497611" y="9578273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785643" y="9468166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829759" y="885902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1511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2182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7" name="Скругленный прямоугольник 96"/>
          <p:cNvSpPr/>
          <p:nvPr/>
        </p:nvSpPr>
        <p:spPr>
          <a:xfrm>
            <a:off x="1886368" y="11284574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3251" y="8019103"/>
            <a:ext cx="2705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76804" y="8362263"/>
            <a:ext cx="1495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0086" y="12220678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Прямоугольник 100"/>
          <p:cNvSpPr/>
          <p:nvPr/>
        </p:nvSpPr>
        <p:spPr>
          <a:xfrm>
            <a:off x="1907261" y="11030658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В3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2143598" y="11429679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9621" y="12261103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06543" y="12330353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205766" y="12796742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518181" y="1285394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2508656" y="13031815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2796688" y="12921708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2143598" y="1178863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3840804" y="12312569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337893" y="12325053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6073860" y="13065724"/>
            <a:ext cx="648072" cy="648072"/>
            <a:chOff x="2195736" y="1288133"/>
            <a:chExt cx="648072" cy="648072"/>
          </a:xfrm>
        </p:grpSpPr>
        <p:sp>
          <p:nvSpPr>
            <p:cNvPr id="113" name="Овал 112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6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5278" y="11441128"/>
            <a:ext cx="2743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40510" y="11798886"/>
            <a:ext cx="149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1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5958612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998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В4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71643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Формула" r:id="rId6" imgW="228600" imgH="253800" progId="Equation.3">
                  <p:embed/>
                </p:oleObj>
              </mc:Choice>
              <mc:Fallback>
                <p:oleObj name="Формула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В4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72665" y="9304127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6498" y="9373377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209579" y="1148538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21994" y="11542587"/>
            <a:ext cx="365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512469" y="11720461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Критическая плотность падающих тепловых потоков, кВт/м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831141" y="11610354"/>
            <a:ext cx="2237359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6218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Помещение относится к категории В4 при выполнении следующих условий размещения </a:t>
            </a:r>
          </a:p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пожарной нагрузки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203848" y="935559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2509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НЕ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3180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В3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5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7787" y="7976137"/>
            <a:ext cx="1628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03683" y="9373655"/>
            <a:ext cx="227459" cy="2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12600" y="9392705"/>
            <a:ext cx="12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51283" y="9406422"/>
            <a:ext cx="157714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Box 131"/>
          <p:cNvSpPr txBox="1"/>
          <p:nvPr/>
        </p:nvSpPr>
        <p:spPr>
          <a:xfrm>
            <a:off x="1944373" y="87876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3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41032" y="8907347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90381" y="8945431"/>
            <a:ext cx="162782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53447" y="8897806"/>
            <a:ext cx="327933" cy="1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Скругленный прямоугольник 135"/>
          <p:cNvSpPr/>
          <p:nvPr/>
        </p:nvSpPr>
        <p:spPr>
          <a:xfrm>
            <a:off x="2986749" y="8893100"/>
            <a:ext cx="210657" cy="153723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44373" y="93020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21201" y="11514040"/>
            <a:ext cx="1296144" cy="23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71707" y="10967616"/>
            <a:ext cx="720080" cy="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Скругленный прямоугольник 139"/>
          <p:cNvSpPr/>
          <p:nvPr/>
        </p:nvSpPr>
        <p:spPr>
          <a:xfrm>
            <a:off x="2233724" y="9817316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6139" y="9874515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2536614" y="1005238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2824646" y="9942282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5" name="Picture 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121201" y="11979889"/>
            <a:ext cx="638673" cy="1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394278" y="12853540"/>
            <a:ext cx="2016418" cy="51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2394472" y="1264889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ЛВЖ и ГЖ</a:t>
            </a:r>
            <a:endParaRPr lang="ru-RU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Прямоугольник 147"/>
          <p:cNvSpPr/>
          <p:nvPr/>
        </p:nvSpPr>
        <p:spPr>
          <a:xfrm>
            <a:off x="2394472" y="12648892"/>
            <a:ext cx="2160240" cy="7920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01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2085</Words>
  <Application>Microsoft Office PowerPoint</Application>
  <PresentationFormat>Произвольный</PresentationFormat>
  <Paragraphs>603</Paragraphs>
  <Slides>10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HelveticaNeueCyr</vt:lpstr>
      <vt:lpstr>Symbol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 Windows</cp:lastModifiedBy>
  <cp:revision>225</cp:revision>
  <dcterms:created xsi:type="dcterms:W3CDTF">2016-04-30T18:40:36Z</dcterms:created>
  <dcterms:modified xsi:type="dcterms:W3CDTF">2017-05-28T12:47:46Z</dcterms:modified>
</cp:coreProperties>
</file>