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8" r:id="rId2"/>
    <p:sldId id="267" r:id="rId3"/>
    <p:sldId id="272" r:id="rId4"/>
    <p:sldId id="271" r:id="rId5"/>
    <p:sldId id="270" r:id="rId6"/>
    <p:sldId id="262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D119B-F0A7-4571-8CFA-B5AB3D61D552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A5FD-0C27-4429-803F-EF7C9043A53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7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8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E4-1C4D-428B-9B06-2B1B819A03E4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CD4A-8009-447D-855B-3C7984003AB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E4-1C4D-428B-9B06-2B1B819A03E4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CD4A-8009-447D-855B-3C7984003AB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E4-1C4D-428B-9B06-2B1B819A03E4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CD4A-8009-447D-855B-3C7984003AB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800"/>
          </a:p>
        </p:txBody>
      </p:sp>
      <p:sp>
        <p:nvSpPr>
          <p:cNvPr id="11" name="Freeform 6"/>
          <p:cNvSpPr/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 sz="1800"/>
          </a:p>
        </p:txBody>
      </p:sp>
      <p:sp>
        <p:nvSpPr>
          <p:cNvPr id="12" name="Freeform 7"/>
          <p:cNvSpPr/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E4-1C4D-428B-9B06-2B1B819A03E4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CD4A-8009-447D-855B-3C7984003AB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E4-1C4D-428B-9B06-2B1B819A03E4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CD4A-8009-447D-855B-3C7984003AB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E4-1C4D-428B-9B06-2B1B819A03E4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CD4A-8009-447D-855B-3C7984003AB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E4-1C4D-428B-9B06-2B1B819A03E4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CD4A-8009-447D-855B-3C7984003AB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E4-1C4D-428B-9B06-2B1B819A03E4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CD4A-8009-447D-855B-3C7984003AB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E4-1C4D-428B-9B06-2B1B819A03E4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CD4A-8009-447D-855B-3C7984003AB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E4-1C4D-428B-9B06-2B1B819A03E4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CD4A-8009-447D-855B-3C7984003AB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E4-1C4D-428B-9B06-2B1B819A03E4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CD4A-8009-447D-855B-3C7984003AB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505E4-1C4D-428B-9B06-2B1B819A03E4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CD4A-8009-447D-855B-3C7984003AB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with Picture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5182" y="0"/>
            <a:ext cx="1300293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43" y="445718"/>
            <a:ext cx="2217774" cy="22177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659219" y="3109210"/>
            <a:ext cx="31259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cap="all" dirty="0">
                <a:solidFill>
                  <a:srgbClr val="FFFFFF"/>
                </a:solidFill>
                <a:latin typeface="Anton" panose="00000500000000000000"/>
              </a:rPr>
              <a:t>STOP MEN DYING</a:t>
            </a:r>
            <a:br>
              <a:rPr lang="en-US" sz="3200" cap="all" dirty="0">
                <a:solidFill>
                  <a:srgbClr val="FFFFFF"/>
                </a:solidFill>
                <a:latin typeface="Anton" panose="00000500000000000000"/>
              </a:rPr>
            </a:br>
            <a:r>
              <a:rPr lang="en-US" sz="3200" cap="all" dirty="0">
                <a:solidFill>
                  <a:srgbClr val="FFFFFF"/>
                </a:solidFill>
                <a:latin typeface="Anton" panose="00000500000000000000"/>
              </a:rPr>
              <a:t>TOO YOUNG</a:t>
            </a:r>
            <a:endParaRPr lang="en-US" sz="3200" b="0" i="0" cap="all" dirty="0">
              <a:solidFill>
                <a:srgbClr val="FFFFFF"/>
              </a:solidFill>
              <a:effectLst/>
              <a:latin typeface="Anton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6" b="37618"/>
          <a:stretch>
            <a:fillRect/>
          </a:stretch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998" y="4551037"/>
            <a:ext cx="502178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>
                <a:solidFill>
                  <a:srgbClr val="000000"/>
                </a:solidFill>
                <a:latin typeface="Anton" panose="00000500000000000000"/>
              </a:rPr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3845" y="4770858"/>
            <a:ext cx="6283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u="sng" dirty="0">
                <a:latin typeface="Overpass" panose="00000500000000000000" pitchFamily="2" charset="0"/>
              </a:rPr>
              <a:t>Year-round</a:t>
            </a:r>
            <a:r>
              <a:rPr lang="en-CA" dirty="0">
                <a:latin typeface="Overpass" panose="00000500000000000000" pitchFamily="2" charset="0"/>
              </a:rPr>
              <a:t> engagement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Overpass" panose="00000500000000000000" pitchFamily="2" charset="0"/>
              </a:rPr>
              <a:t>Increase </a:t>
            </a:r>
            <a:r>
              <a:rPr lang="en-CA" b="1" dirty="0">
                <a:latin typeface="Overpass" panose="00000500000000000000" pitchFamily="2" charset="0"/>
              </a:rPr>
              <a:t>awareness</a:t>
            </a:r>
            <a:r>
              <a:rPr lang="en-CA" dirty="0">
                <a:latin typeface="Overpass" panose="00000500000000000000" pitchFamily="2" charset="0"/>
              </a:rPr>
              <a:t> in the general public about our other causes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Overpass" panose="00000500000000000000" pitchFamily="2" charset="0"/>
              </a:rPr>
              <a:t>Collect, analyze, display and utilize customer </a:t>
            </a:r>
            <a:r>
              <a:rPr lang="en-CA" b="1" dirty="0">
                <a:latin typeface="Overpass" panose="00000500000000000000" pitchFamily="2" charset="0"/>
              </a:rPr>
              <a:t>data</a:t>
            </a:r>
            <a:r>
              <a:rPr lang="en-CA" dirty="0">
                <a:latin typeface="Overpass" panose="00000500000000000000" pitchFamily="2" charset="0"/>
              </a:rPr>
              <a:t> to increase engagement and retention</a:t>
            </a:r>
          </a:p>
          <a:p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altLang="en-US" dirty="0"/>
              <a:t>SOLUTIONS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4" b="14844"/>
          <a:stretch>
            <a:fillRect/>
          </a:stretch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10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None/>
            </a:pPr>
            <a:endParaRPr lang="en-US" sz="1600" cap="all"/>
          </a:p>
        </p:txBody>
      </p:sp>
      <p:sp>
        <p:nvSpPr>
          <p:cNvPr id="11" name="Title 5"/>
          <p:cNvSpPr txBox="1"/>
          <p:nvPr/>
        </p:nvSpPr>
        <p:spPr>
          <a:xfrm>
            <a:off x="8174421" y="2839046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altLang="en-US" b="1" dirty="0">
                <a:solidFill>
                  <a:srgbClr val="000000"/>
                </a:solidFill>
                <a:latin typeface="Anton" panose="00000500000000000000"/>
              </a:rPr>
              <a:t>SOLUTION</a:t>
            </a:r>
          </a:p>
        </p:txBody>
      </p:sp>
      <p:sp>
        <p:nvSpPr>
          <p:cNvPr id="12" name="Subtitle 6"/>
          <p:cNvSpPr txBox="1"/>
          <p:nvPr/>
        </p:nvSpPr>
        <p:spPr>
          <a:xfrm>
            <a:off x="7807960" y="4598670"/>
            <a:ext cx="4330065" cy="16230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Overpass" panose="00000500000000000000" pitchFamily="2" charset="0"/>
              </a:rPr>
              <a:t>Provide a digital solution that allows fundraisers to </a:t>
            </a:r>
            <a:r>
              <a:rPr lang="en-US" sz="2000" b="1" dirty="0">
                <a:latin typeface="Overpass" panose="00000500000000000000" pitchFamily="2" charset="0"/>
              </a:rPr>
              <a:t>connect</a:t>
            </a:r>
            <a:r>
              <a:rPr lang="en-US" sz="2000" dirty="0">
                <a:latin typeface="Overpass" panose="00000500000000000000" pitchFamily="2" charset="0"/>
              </a:rPr>
              <a:t> to more people in their network and create sustainable engagement outside </a:t>
            </a:r>
            <a:r>
              <a:rPr lang="en-CA" altLang="en-US" sz="2000" dirty="0">
                <a:latin typeface="Overpass" panose="00000500000000000000" pitchFamily="2" charset="0"/>
              </a:rPr>
              <a:t>of </a:t>
            </a:r>
            <a:r>
              <a:rPr lang="en-US" sz="2000" dirty="0">
                <a:latin typeface="Overpass" panose="00000500000000000000" pitchFamily="2" charset="0"/>
              </a:rPr>
              <a:t> November and </a:t>
            </a:r>
            <a:r>
              <a:rPr lang="en-CA" altLang="en-US" sz="2000" dirty="0">
                <a:latin typeface="Overpass" panose="00000500000000000000" pitchFamily="2" charset="0"/>
              </a:rPr>
              <a:t>beyond just</a:t>
            </a:r>
            <a:r>
              <a:rPr lang="en-US" sz="2000" dirty="0">
                <a:latin typeface="Overpass" panose="00000500000000000000" pitchFamily="2" charset="0"/>
              </a:rPr>
              <a:t> prostate cancer.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904874" y="-89079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CA" altLang="en-US" b="1" dirty="0">
                <a:solidFill>
                  <a:srgbClr val="000000"/>
                </a:solidFill>
                <a:latin typeface="Anton" panose="00000500000000000000"/>
              </a:rPr>
              <a:t>HYPOTHESIS</a:t>
            </a:r>
          </a:p>
        </p:txBody>
      </p:sp>
      <p:sp>
        <p:nvSpPr>
          <p:cNvPr id="10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None/>
            </a:pPr>
            <a:endParaRPr lang="en-US" sz="1600" cap="all"/>
          </a:p>
        </p:txBody>
      </p:sp>
      <p:sp>
        <p:nvSpPr>
          <p:cNvPr id="12" name="Subtitle 6"/>
          <p:cNvSpPr txBox="1"/>
          <p:nvPr/>
        </p:nvSpPr>
        <p:spPr>
          <a:xfrm>
            <a:off x="7488621" y="2442411"/>
            <a:ext cx="4649718" cy="3994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sz="2000" dirty="0">
                <a:latin typeface="Overpass" panose="00000500000000000000" pitchFamily="2" charset="0"/>
              </a:rPr>
              <a:t>Highlighting </a:t>
            </a:r>
            <a:r>
              <a:rPr lang="en-US" sz="2000" b="1" dirty="0">
                <a:latin typeface="Overpass" panose="00000500000000000000" pitchFamily="2" charset="0"/>
              </a:rPr>
              <a:t>other causes </a:t>
            </a:r>
            <a:r>
              <a:rPr lang="en-US" sz="2000" dirty="0">
                <a:latin typeface="Overpass" panose="00000500000000000000" pitchFamily="2" charset="0"/>
              </a:rPr>
              <a:t>and events will increase opportunity for donations, outside </a:t>
            </a:r>
            <a:r>
              <a:rPr lang="en-CA" altLang="en-US" sz="2000" dirty="0">
                <a:latin typeface="Overpass" panose="00000500000000000000" pitchFamily="2" charset="0"/>
              </a:rPr>
              <a:t>of </a:t>
            </a:r>
            <a:r>
              <a:rPr lang="en-US" sz="2000" dirty="0">
                <a:latin typeface="Overpass" panose="00000500000000000000" pitchFamily="2" charset="0"/>
              </a:rPr>
              <a:t>November.</a:t>
            </a:r>
          </a:p>
          <a:p>
            <a:pPr marL="457200" indent="-457200">
              <a:buAutoNum type="arabicParenR"/>
            </a:pPr>
            <a:endParaRPr lang="en-US" sz="2000" dirty="0">
              <a:latin typeface="Overpass" panose="00000500000000000000" pitchFamily="2" charset="0"/>
            </a:endParaRPr>
          </a:p>
          <a:p>
            <a:pPr marL="457200" indent="-457200">
              <a:buAutoNum type="arabicParenR"/>
            </a:pPr>
            <a:r>
              <a:rPr lang="en-US" sz="2000" dirty="0">
                <a:latin typeface="Overpass" panose="00000500000000000000" pitchFamily="2" charset="0"/>
              </a:rPr>
              <a:t>Using </a:t>
            </a:r>
            <a:r>
              <a:rPr lang="en-US" sz="2000" b="1" dirty="0">
                <a:latin typeface="Overpass" panose="00000500000000000000" pitchFamily="2" charset="0"/>
              </a:rPr>
              <a:t>data</a:t>
            </a:r>
            <a:r>
              <a:rPr lang="en-US" sz="2000" dirty="0">
                <a:latin typeface="Overpass" panose="00000500000000000000" pitchFamily="2" charset="0"/>
              </a:rPr>
              <a:t> to highlight user impact will motivate them as they can see that their participation makes a difference.</a:t>
            </a:r>
          </a:p>
          <a:p>
            <a:pPr marL="457200" indent="-457200">
              <a:buAutoNum type="arabicParenR"/>
            </a:pPr>
            <a:endParaRPr lang="en-US" sz="2000" dirty="0">
              <a:latin typeface="Overpas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sz="2000" dirty="0">
                <a:latin typeface="Overpass" panose="00000500000000000000" pitchFamily="2" charset="0"/>
              </a:rPr>
              <a:t>By integrating better </a:t>
            </a:r>
            <a:r>
              <a:rPr lang="en-CA" altLang="en-US" sz="2000" dirty="0">
                <a:latin typeface="Overpass" panose="00000500000000000000" pitchFamily="2" charset="0"/>
              </a:rPr>
              <a:t>with </a:t>
            </a:r>
            <a:r>
              <a:rPr lang="en-US" sz="2000" b="1" dirty="0">
                <a:latin typeface="Overpass" panose="00000500000000000000" pitchFamily="2" charset="0"/>
              </a:rPr>
              <a:t>social media</a:t>
            </a:r>
            <a:r>
              <a:rPr lang="en-US" sz="2000" dirty="0">
                <a:latin typeface="Overpass" panose="00000500000000000000" pitchFamily="2" charset="0"/>
              </a:rPr>
              <a:t> we’ll create engagement and traction. </a:t>
            </a:r>
          </a:p>
          <a:p>
            <a:pPr marL="457200" indent="-457200">
              <a:buAutoNum type="arabicParenR"/>
            </a:pPr>
            <a:endParaRPr lang="en-US" sz="2000" dirty="0">
              <a:latin typeface="Overpas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6968" y="0"/>
            <a:ext cx="887192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9"/>
          <a:stretch>
            <a:fillRect/>
          </a:stretch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9161" y="4241817"/>
            <a:ext cx="4425231" cy="63268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CA" altLang="en-US" b="1" dirty="0">
                <a:solidFill>
                  <a:srgbClr val="000000"/>
                </a:solidFill>
                <a:latin typeface="Anton" panose="00000500000000000000"/>
              </a:rPr>
              <a:t>TESTING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925503" y="5236348"/>
            <a:ext cx="3398864" cy="172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400" dirty="0">
                <a:latin typeface="Overpass" panose="00000500000000000000" pitchFamily="2" charset="0"/>
              </a:rPr>
              <a:t>Number of new accounts </a:t>
            </a:r>
          </a:p>
          <a:p>
            <a:r>
              <a:rPr lang="en-US" sz="1400" dirty="0">
                <a:latin typeface="Overpass" panose="00000500000000000000" pitchFamily="2" charset="0"/>
              </a:rPr>
              <a:t>Increase Event attendees</a:t>
            </a:r>
          </a:p>
          <a:p>
            <a:r>
              <a:rPr lang="en-US" sz="1400" dirty="0">
                <a:latin typeface="Overpass" panose="00000500000000000000" pitchFamily="2" charset="0"/>
              </a:rPr>
              <a:t>Increase donations outside </a:t>
            </a:r>
            <a:r>
              <a:rPr lang="en-CA" altLang="en-US" sz="1400" dirty="0">
                <a:latin typeface="Overpass" panose="00000500000000000000" pitchFamily="2" charset="0"/>
              </a:rPr>
              <a:t>of </a:t>
            </a:r>
            <a:r>
              <a:rPr lang="en-US" sz="1400" dirty="0">
                <a:latin typeface="Overpass" panose="00000500000000000000" pitchFamily="2" charset="0"/>
              </a:rPr>
              <a:t>November</a:t>
            </a:r>
          </a:p>
          <a:p>
            <a:endParaRPr lang="en-US" sz="1800" dirty="0">
              <a:solidFill>
                <a:srgbClr val="000000"/>
              </a:solidFill>
              <a:latin typeface="Overpass" panose="00000500000000000000" pitchFamily="2" charset="0"/>
            </a:endParaRPr>
          </a:p>
          <a:p>
            <a:endParaRPr lang="en-US" sz="1800" dirty="0">
              <a:solidFill>
                <a:srgbClr val="000000"/>
              </a:solidFill>
              <a:latin typeface="Overpass" panose="00000500000000000000" pitchFamily="2" charset="0"/>
            </a:endParaRPr>
          </a:p>
        </p:txBody>
      </p:sp>
      <p:sp>
        <p:nvSpPr>
          <p:cNvPr id="9" name="Title 3"/>
          <p:cNvSpPr txBox="1"/>
          <p:nvPr/>
        </p:nvSpPr>
        <p:spPr>
          <a:xfrm>
            <a:off x="6925503" y="4318118"/>
            <a:ext cx="4425231" cy="9462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b="1" dirty="0">
                <a:solidFill>
                  <a:srgbClr val="000000"/>
                </a:solidFill>
                <a:latin typeface="Anton" panose="00000500000000000000"/>
              </a:rPr>
              <a:t>MEASURING MO’IMPACT</a:t>
            </a:r>
            <a:br>
              <a:rPr lang="en-CA" altLang="en-US" sz="2200" b="1" dirty="0">
                <a:solidFill>
                  <a:srgbClr val="000000"/>
                </a:solidFill>
                <a:latin typeface="Anton" panose="00000500000000000000"/>
              </a:rPr>
            </a:br>
            <a:endParaRPr lang="en-CA" altLang="en-US" sz="2200" b="1" dirty="0">
              <a:solidFill>
                <a:srgbClr val="000000"/>
              </a:solidFill>
              <a:latin typeface="Anton" panose="00000500000000000000"/>
            </a:endParaRPr>
          </a:p>
          <a:p>
            <a:r>
              <a:rPr lang="en-US" sz="2200" dirty="0">
                <a:latin typeface="Anton" panose="00000500000000000000" pitchFamily="2" charset="0"/>
              </a:rPr>
              <a:t>KPI’S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" name="Subtitle 7"/>
          <p:cNvSpPr txBox="1"/>
          <p:nvPr/>
        </p:nvSpPr>
        <p:spPr>
          <a:xfrm>
            <a:off x="1088719" y="5244833"/>
            <a:ext cx="3398864" cy="1726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nton" panose="00000500000000000000" pitchFamily="2" charset="0"/>
              </a:rPr>
              <a:t>A/B</a:t>
            </a:r>
          </a:p>
          <a:p>
            <a:r>
              <a:rPr lang="en-US" sz="1400" dirty="0">
                <a:latin typeface="Overpass" panose="00000500000000000000" pitchFamily="2" charset="0"/>
              </a:rPr>
              <a:t>Usability </a:t>
            </a:r>
          </a:p>
          <a:p>
            <a:r>
              <a:rPr lang="en-US" sz="1400" dirty="0">
                <a:latin typeface="Overpass" panose="00000500000000000000" pitchFamily="2" charset="0"/>
              </a:rPr>
              <a:t>Info Retention</a:t>
            </a:r>
          </a:p>
          <a:p>
            <a:r>
              <a:rPr lang="en-US" sz="1400" dirty="0">
                <a:latin typeface="Overpass" panose="00000500000000000000" pitchFamily="2" charset="0"/>
              </a:rPr>
              <a:t>Likelihood of reengagement</a:t>
            </a:r>
          </a:p>
          <a:p>
            <a:endParaRPr lang="en-US" sz="1800" dirty="0">
              <a:solidFill>
                <a:srgbClr val="000000"/>
              </a:solidFill>
              <a:latin typeface="Overpass" panose="00000500000000000000" pitchFamily="2" charset="0"/>
            </a:endParaRPr>
          </a:p>
          <a:p>
            <a:endParaRPr lang="en-US" sz="1800" dirty="0">
              <a:solidFill>
                <a:srgbClr val="000000"/>
              </a:solidFill>
              <a:latin typeface="Overpas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r="16695" b="-1"/>
          <a:stretch>
            <a:fillRect/>
          </a:stretch>
        </p:blipFill>
        <p:spPr>
          <a:xfrm>
            <a:off x="5768642" y="-1"/>
            <a:ext cx="6423053" cy="6858001"/>
          </a:xfrm>
          <a:prstGeom prst="rect">
            <a:avLst/>
          </a:prstGeom>
        </p:spPr>
      </p:pic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481323" y="1523141"/>
            <a:ext cx="4805996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b="1" dirty="0">
                <a:solidFill>
                  <a:srgbClr val="000000"/>
                </a:solidFill>
                <a:latin typeface="Anton" panose="00000500000000000000"/>
              </a:rPr>
              <a:t>THE BIG PICTURE</a:t>
            </a:r>
            <a:br>
              <a:rPr lang="en-US" sz="4400" dirty="0">
                <a:solidFill>
                  <a:srgbClr val="000000"/>
                </a:solidFill>
              </a:rPr>
            </a:br>
            <a:endParaRPr lang="en-CA" altLang="en-US" sz="4000" b="1" dirty="0">
              <a:solidFill>
                <a:srgbClr val="000000"/>
              </a:solidFill>
              <a:latin typeface="Anton" panose="0000050000000000000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1323" y="2359433"/>
            <a:ext cx="5287014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Overpass" panose="00000500000000000000" pitchFamily="2" charset="0"/>
              </a:rPr>
              <a:t>Facebook</a:t>
            </a:r>
            <a:r>
              <a:rPr lang="en-US" dirty="0">
                <a:solidFill>
                  <a:srgbClr val="000000"/>
                </a:solidFill>
                <a:latin typeface="Overpass" panose="00000500000000000000" pitchFamily="2" charset="0"/>
              </a:rPr>
              <a:t> arcade style </a:t>
            </a:r>
            <a:r>
              <a:rPr lang="en-US" b="1" dirty="0">
                <a:solidFill>
                  <a:srgbClr val="000000"/>
                </a:solidFill>
                <a:latin typeface="Overpass" panose="00000500000000000000" pitchFamily="2" charset="0"/>
              </a:rPr>
              <a:t>game, “Stache Bros”</a:t>
            </a:r>
            <a:r>
              <a:rPr lang="en-US" dirty="0">
                <a:solidFill>
                  <a:srgbClr val="000000"/>
                </a:solidFill>
                <a:latin typeface="Overpass" panose="00000500000000000000" pitchFamily="2" charset="0"/>
              </a:rPr>
              <a:t> (data)</a:t>
            </a:r>
            <a:r>
              <a:rPr lang="en-CA" altLang="en-US" dirty="0">
                <a:solidFill>
                  <a:srgbClr val="000000"/>
                </a:solidFill>
                <a:latin typeface="Overpass" panose="00000500000000000000" pitchFamily="2" charset="0"/>
              </a:rPr>
              <a:t>, whichi includes:</a:t>
            </a:r>
            <a:r>
              <a:rPr lang="en-US" dirty="0">
                <a:solidFill>
                  <a:srgbClr val="000000"/>
                </a:solidFill>
                <a:latin typeface="Overpass" panose="00000500000000000000" pitchFamily="2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Overpass" panose="00000500000000000000" pitchFamily="2" charset="0"/>
              </a:rPr>
              <a:t>Loading screen displays </a:t>
            </a:r>
            <a:r>
              <a:rPr lang="en-US" b="1" dirty="0">
                <a:solidFill>
                  <a:srgbClr val="000000"/>
                </a:solidFill>
                <a:latin typeface="Overpass" panose="00000500000000000000" pitchFamily="2" charset="0"/>
              </a:rPr>
              <a:t>facts and info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Overpass" panose="00000500000000000000" pitchFamily="2" charset="0"/>
              </a:rPr>
              <a:t>After each level a share </a:t>
            </a:r>
            <a:r>
              <a:rPr lang="en-CA" altLang="en-US" dirty="0">
                <a:solidFill>
                  <a:srgbClr val="000000"/>
                </a:solidFill>
                <a:latin typeface="Overpass" panose="00000500000000000000" pitchFamily="2" charset="0"/>
              </a:rPr>
              <a:t>button </a:t>
            </a:r>
            <a:r>
              <a:rPr lang="en-US" dirty="0">
                <a:solidFill>
                  <a:srgbClr val="000000"/>
                </a:solidFill>
                <a:latin typeface="Overpass" panose="00000500000000000000" pitchFamily="2" charset="0"/>
              </a:rPr>
              <a:t>is presented (</a:t>
            </a:r>
            <a:r>
              <a:rPr lang="en-US" b="1" dirty="0">
                <a:solidFill>
                  <a:srgbClr val="000000"/>
                </a:solidFill>
                <a:latin typeface="Overpass" panose="00000500000000000000" pitchFamily="2" charset="0"/>
              </a:rPr>
              <a:t>social media</a:t>
            </a:r>
            <a:r>
              <a:rPr lang="en-US" dirty="0">
                <a:solidFill>
                  <a:srgbClr val="000000"/>
                </a:solidFill>
                <a:latin typeface="Overpass" panose="00000500000000000000" pitchFamily="2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Overpass" panose="00000500000000000000" pitchFamily="2" charset="0"/>
              </a:rPr>
              <a:t>Energy level to play – if low</a:t>
            </a:r>
            <a:r>
              <a:rPr lang="en-CA" altLang="en-US" dirty="0">
                <a:solidFill>
                  <a:srgbClr val="000000"/>
                </a:solidFill>
                <a:latin typeface="Overpass" panose="00000500000000000000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verpass" panose="00000500000000000000" pitchFamily="2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Overpass" panose="00000500000000000000" pitchFamily="2" charset="0"/>
              </a:rPr>
              <a:t>share</a:t>
            </a:r>
            <a:r>
              <a:rPr lang="en-US" dirty="0">
                <a:solidFill>
                  <a:srgbClr val="000000"/>
                </a:solidFill>
                <a:latin typeface="Overpass" panose="00000500000000000000" pitchFamily="2" charset="0"/>
              </a:rPr>
              <a:t> Mo page on social media or wait.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0000"/>
                </a:solidFill>
                <a:latin typeface="Overpass" panose="00000500000000000000" pitchFamily="2" charset="0"/>
              </a:rPr>
              <a:t>Advertisement </a:t>
            </a:r>
            <a:r>
              <a:rPr lang="en-US" dirty="0">
                <a:solidFill>
                  <a:srgbClr val="000000"/>
                </a:solidFill>
                <a:latin typeface="Overpass" panose="00000500000000000000" pitchFamily="2" charset="0"/>
              </a:rPr>
              <a:t>revenue directly goes </a:t>
            </a:r>
            <a:r>
              <a:rPr lang="en-CA" altLang="en-US" dirty="0">
                <a:solidFill>
                  <a:srgbClr val="000000"/>
                </a:solidFill>
                <a:latin typeface="Overpass" panose="00000500000000000000" pitchFamily="2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Overpass" panose="00000500000000000000" pitchFamily="2" charset="0"/>
              </a:rPr>
              <a:t>donations.</a:t>
            </a:r>
          </a:p>
          <a:p>
            <a:endParaRPr lang="en-US" dirty="0">
              <a:solidFill>
                <a:srgbClr val="000000"/>
              </a:solidFill>
              <a:latin typeface="Overpass" panose="00000500000000000000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Overpass" panose="00000500000000000000" pitchFamily="2" charset="0"/>
              </a:rPr>
              <a:t>2.  </a:t>
            </a:r>
            <a:r>
              <a:rPr lang="en-US" b="1" dirty="0">
                <a:solidFill>
                  <a:srgbClr val="000000"/>
                </a:solidFill>
                <a:latin typeface="Overpass" panose="00000500000000000000" pitchFamily="2" charset="0"/>
              </a:rPr>
              <a:t>Add-on to app</a:t>
            </a:r>
            <a:r>
              <a:rPr lang="en-US" dirty="0">
                <a:solidFill>
                  <a:srgbClr val="000000"/>
                </a:solidFill>
                <a:latin typeface="Overpass" panose="00000500000000000000" pitchFamily="2" charset="0"/>
              </a:rPr>
              <a:t>: track sleeping, eating and running habits, if indicators of depression are detected it shows a pop-up with </a:t>
            </a:r>
            <a:r>
              <a:rPr lang="en-US" b="1" dirty="0">
                <a:solidFill>
                  <a:srgbClr val="000000"/>
                </a:solidFill>
                <a:latin typeface="Overpass" panose="00000500000000000000" pitchFamily="2" charset="0"/>
              </a:rPr>
              <a:t>help-line</a:t>
            </a:r>
            <a:r>
              <a:rPr lang="en-US" dirty="0">
                <a:solidFill>
                  <a:srgbClr val="000000"/>
                </a:solidFill>
                <a:latin typeface="Overpass" panose="00000500000000000000" pitchFamily="2" charset="0"/>
              </a:rPr>
              <a:t> information.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b="6639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Anton" panose="00000500000000000000" pitchFamily="2" charset="0"/>
              </a:rPr>
              <a:t>Questions?</a:t>
            </a:r>
          </a:p>
        </p:txBody>
      </p: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6074" b="14374"/>
          <a:stretch>
            <a:fillRect/>
          </a:stretch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484" y="5090844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Anton" panose="00000500000000000000" pitchFamily="2" charset="0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40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Anton</vt:lpstr>
      <vt:lpstr>Arial</vt:lpstr>
      <vt:lpstr>Calibri</vt:lpstr>
      <vt:lpstr>Calibri Light</vt:lpstr>
      <vt:lpstr>Overpass</vt:lpstr>
      <vt:lpstr>Wingdings</vt:lpstr>
      <vt:lpstr>Office Theme</vt:lpstr>
      <vt:lpstr>Title with Picture Layout</vt:lpstr>
      <vt:lpstr>CHALLENGES</vt:lpstr>
      <vt:lpstr>SOLUTIONS</vt:lpstr>
      <vt:lpstr>HYPOTHESIS</vt:lpstr>
      <vt:lpstr>TESTING</vt:lpstr>
      <vt:lpstr>THE BIG PICTURE 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alejandro.fajardov@gmail.com</dc:creator>
  <cp:lastModifiedBy>alejandro.fajardov@gmail.com</cp:lastModifiedBy>
  <cp:revision>17</cp:revision>
  <dcterms:created xsi:type="dcterms:W3CDTF">2018-11-18T14:45:00Z</dcterms:created>
  <dcterms:modified xsi:type="dcterms:W3CDTF">2018-11-18T16:36:31Z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1033-10.2.0.5832</vt:lpwstr>
  </property>
</Properties>
</file>