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 adalah tools digunakan untuk membangunkan aplikasi web. Terbahagi kepada 4 iaitu Code Editor, DB Management, Web Server Stack dan Dependency Manager.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array1, the data is automatically assign to the number. But array2. The data is assigned by references.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left is the for loop. The right is the foreach. Foreach only works if you use with an array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left is the for loop. The right is the foreach. Foreach only works if you use with an array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Relationship Id="rId4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11" Type="http://schemas.openxmlformats.org/officeDocument/2006/relationships/image" Target="../media/image10.png"/><Relationship Id="rId10" Type="http://schemas.openxmlformats.org/officeDocument/2006/relationships/image" Target="../media/image13.png"/><Relationship Id="rId9" Type="http://schemas.openxmlformats.org/officeDocument/2006/relationships/image" Target="../media/image06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www.github.com" TargetMode="External"/><Relationship Id="rId4" Type="http://schemas.openxmlformats.org/officeDocument/2006/relationships/image" Target="../media/image08.png"/><Relationship Id="rId5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Yii2	 4 Days Course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Web Application Development with Yii2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has come long way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PHP current version is PHP 7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Lots of bug and security issues have been fixed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 the newest Zend Engine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Twice the speed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rameworks-php7-performance.jp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25" y="2803323"/>
            <a:ext cx="2544774" cy="1385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p-php7-performance.jpg"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075" y="2562698"/>
            <a:ext cx="2659450" cy="148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Tools</a:t>
            </a:r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620225" y="2734172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Day 1 - PHP Revision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6964650" y="3245850"/>
            <a:ext cx="1662000" cy="571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</a:rPr>
              <a:t>Composer</a:t>
            </a:r>
          </a:p>
        </p:txBody>
      </p:sp>
      <p:sp>
        <p:nvSpPr>
          <p:cNvPr id="173" name="Shape 173"/>
          <p:cNvSpPr/>
          <p:nvPr/>
        </p:nvSpPr>
        <p:spPr>
          <a:xfrm>
            <a:off x="4816150" y="3075150"/>
            <a:ext cx="1662000" cy="571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</a:rPr>
              <a:t>XAMPP</a:t>
            </a:r>
            <a:r>
              <a:rPr lang="en" sz="1200"/>
              <a:t>     WAMPP</a:t>
            </a:r>
          </a:p>
        </p:txBody>
      </p:sp>
      <p:sp>
        <p:nvSpPr>
          <p:cNvPr id="174" name="Shape 174"/>
          <p:cNvSpPr/>
          <p:nvPr/>
        </p:nvSpPr>
        <p:spPr>
          <a:xfrm>
            <a:off x="2701550" y="3224775"/>
            <a:ext cx="1628100" cy="93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</a:rPr>
              <a:t>HeidiSQL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MySQL Workbench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Navicat</a:t>
            </a:r>
          </a:p>
        </p:txBody>
      </p:sp>
      <p:sp>
        <p:nvSpPr>
          <p:cNvPr id="175" name="Shape 175"/>
          <p:cNvSpPr/>
          <p:nvPr/>
        </p:nvSpPr>
        <p:spPr>
          <a:xfrm>
            <a:off x="1085625" y="3048575"/>
            <a:ext cx="1191900" cy="1027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Sublime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Atom</a:t>
            </a:r>
            <a:br>
              <a:rPr lang="en"/>
            </a:br>
            <a:r>
              <a:rPr lang="en"/>
              <a:t>PHPStorm</a:t>
            </a: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200"/>
              <a:t>Development Tools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85625" y="2800125"/>
            <a:ext cx="1191900" cy="39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Code Editor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701550" y="2800125"/>
            <a:ext cx="1628100" cy="57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Database Management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800400" y="2800125"/>
            <a:ext cx="1693500" cy="39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Web Server Stack</a:t>
            </a:r>
          </a:p>
        </p:txBody>
      </p:sp>
      <p:pic>
        <p:nvPicPr>
          <p:cNvPr descr="Sublime_Text_Logo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625" y="1562500"/>
            <a:ext cx="478275" cy="478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tom_editor_logo.svg.png"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074" y="1584700"/>
            <a:ext cx="553075" cy="50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pStorm.png"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2300" y="2167137"/>
            <a:ext cx="506625" cy="50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vicat-Logo.png" id="183" name="Shape 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8625" y="1392437"/>
            <a:ext cx="607799" cy="583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idiSQL_logo_image.png" id="184" name="Shape 1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5325" y="1941600"/>
            <a:ext cx="506625" cy="50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ysql_workbench_metro_tile__for_oblytile__by_mixxorz-d5ln45d.png" id="185" name="Shape 1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6599" y="2148916"/>
            <a:ext cx="478275" cy="478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AMPP.png" id="186" name="Shape 1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45075" y="1815675"/>
            <a:ext cx="659499" cy="659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mpServer-logo.png" id="187" name="Shape 1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68699" y="1842633"/>
            <a:ext cx="607800" cy="60559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6964650" y="2800125"/>
            <a:ext cx="1628100" cy="57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Dependency Manager</a:t>
            </a:r>
          </a:p>
        </p:txBody>
      </p:sp>
      <p:pic>
        <p:nvPicPr>
          <p:cNvPr descr="logo-composer-transparent.png" id="189" name="Shape 18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87875" y="1615750"/>
            <a:ext cx="862955" cy="10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4573550" y="-4625"/>
            <a:ext cx="4570500" cy="5143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Manage Source Code version Brilliantly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Version Control</a:t>
            </a:r>
          </a:p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939500" y="1268975"/>
            <a:ext cx="3837000" cy="315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 your account with Github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www.github.com</a:t>
            </a:r>
            <a:r>
              <a:rPr lang="en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 the end of this training, store your source code in github</a:t>
            </a:r>
          </a:p>
        </p:txBody>
      </p:sp>
      <p:pic>
        <p:nvPicPr>
          <p:cNvPr descr="Git-logo.svg.png"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325" y="911897"/>
            <a:ext cx="2332650" cy="975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-logo-light.png"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9825" y="830800"/>
            <a:ext cx="973140" cy="9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Basics</a:t>
            </a:r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620225" y="2734172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Day 1 - PHP Revision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211" name="Shape 211"/>
          <p:cNvSpPr/>
          <p:nvPr/>
        </p:nvSpPr>
        <p:spPr>
          <a:xfrm>
            <a:off x="636900" y="1563325"/>
            <a:ext cx="2566800" cy="1119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&lt;?php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$name </a:t>
            </a:r>
            <a:r>
              <a:rPr lang="en" sz="900"/>
              <a:t>= </a:t>
            </a:r>
            <a:r>
              <a:rPr b="1" lang="en" sz="900">
                <a:solidFill>
                  <a:srgbClr val="008000"/>
                </a:solidFill>
              </a:rPr>
              <a:t>"Mohd Syafiq Azizi"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echo </a:t>
            </a:r>
            <a:r>
              <a:rPr b="1" lang="en" sz="900">
                <a:solidFill>
                  <a:srgbClr val="008000"/>
                </a:solidFill>
              </a:rPr>
              <a:t>"Welcome to PHP World, "</a:t>
            </a:r>
            <a:r>
              <a:rPr lang="en" sz="900"/>
              <a:t>.</a:t>
            </a:r>
            <a:r>
              <a:rPr lang="en" sz="900">
                <a:solidFill>
                  <a:srgbClr val="660000"/>
                </a:solidFill>
              </a:rPr>
              <a:t>$name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 rt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?&gt;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680325" y="1182125"/>
            <a:ext cx="1515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variable1.php</a:t>
            </a:r>
          </a:p>
        </p:txBody>
      </p:sp>
      <p:sp>
        <p:nvSpPr>
          <p:cNvPr id="213" name="Shape 213"/>
          <p:cNvSpPr/>
          <p:nvPr/>
        </p:nvSpPr>
        <p:spPr>
          <a:xfrm>
            <a:off x="4383900" y="1563325"/>
            <a:ext cx="3857400" cy="1606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&lt;?php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$item1 </a:t>
            </a:r>
            <a:r>
              <a:rPr lang="en" sz="900"/>
              <a:t>= </a:t>
            </a:r>
            <a:r>
              <a:rPr lang="en" sz="900">
                <a:solidFill>
                  <a:srgbClr val="0000FF"/>
                </a:solidFill>
              </a:rPr>
              <a:t>325.60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$item2 </a:t>
            </a:r>
            <a:r>
              <a:rPr lang="en" sz="900"/>
              <a:t>= </a:t>
            </a:r>
            <a:r>
              <a:rPr lang="en" sz="900">
                <a:solidFill>
                  <a:srgbClr val="0000FF"/>
                </a:solidFill>
              </a:rPr>
              <a:t>545.40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$gst </a:t>
            </a:r>
            <a:r>
              <a:rPr lang="en" sz="900"/>
              <a:t>= </a:t>
            </a:r>
            <a:r>
              <a:rPr lang="en" sz="900">
                <a:solidFill>
                  <a:srgbClr val="0000FF"/>
                </a:solidFill>
              </a:rPr>
              <a:t>0.06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$service </a:t>
            </a:r>
            <a:r>
              <a:rPr lang="en" sz="900"/>
              <a:t>= </a:t>
            </a:r>
            <a:r>
              <a:rPr lang="en" sz="900">
                <a:solidFill>
                  <a:srgbClr val="0000FF"/>
                </a:solidFill>
              </a:rPr>
              <a:t>0.10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$grandtotal </a:t>
            </a:r>
            <a:r>
              <a:rPr lang="en" sz="900"/>
              <a:t>= (</a:t>
            </a:r>
            <a:r>
              <a:rPr lang="en" sz="900">
                <a:solidFill>
                  <a:srgbClr val="660000"/>
                </a:solidFill>
              </a:rPr>
              <a:t>$item1</a:t>
            </a:r>
            <a:r>
              <a:rPr lang="en" sz="900"/>
              <a:t>+</a:t>
            </a:r>
            <a:r>
              <a:rPr lang="en" sz="900">
                <a:solidFill>
                  <a:srgbClr val="660000"/>
                </a:solidFill>
              </a:rPr>
              <a:t>$item2</a:t>
            </a:r>
            <a:r>
              <a:rPr lang="en" sz="900"/>
              <a:t>)+((</a:t>
            </a:r>
            <a:r>
              <a:rPr lang="en" sz="900">
                <a:solidFill>
                  <a:srgbClr val="660000"/>
                </a:solidFill>
              </a:rPr>
              <a:t>$item1</a:t>
            </a:r>
            <a:r>
              <a:rPr lang="en" sz="900"/>
              <a:t>+</a:t>
            </a:r>
            <a:r>
              <a:rPr lang="en" sz="900">
                <a:solidFill>
                  <a:srgbClr val="660000"/>
                </a:solidFill>
              </a:rPr>
              <a:t>$item2</a:t>
            </a:r>
            <a:r>
              <a:rPr lang="en" sz="900"/>
              <a:t>) * (</a:t>
            </a:r>
            <a:r>
              <a:rPr lang="en" sz="900">
                <a:solidFill>
                  <a:srgbClr val="660000"/>
                </a:solidFill>
              </a:rPr>
              <a:t>$gst</a:t>
            </a:r>
            <a:r>
              <a:rPr lang="en" sz="900"/>
              <a:t>+</a:t>
            </a:r>
            <a:r>
              <a:rPr lang="en" sz="900">
                <a:solidFill>
                  <a:srgbClr val="660000"/>
                </a:solidFill>
              </a:rPr>
              <a:t>$service</a:t>
            </a:r>
            <a:r>
              <a:rPr lang="en" sz="900"/>
              <a:t>));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echo </a:t>
            </a:r>
            <a:r>
              <a:rPr lang="en" sz="900">
                <a:solidFill>
                  <a:srgbClr val="660000"/>
                </a:solidFill>
              </a:rPr>
              <a:t>$grandtotal</a:t>
            </a:r>
            <a:r>
              <a:rPr lang="en" sz="900"/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?&gt;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427325" y="1182125"/>
            <a:ext cx="1515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variable2.php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</a:t>
            </a:r>
          </a:p>
        </p:txBody>
      </p:sp>
      <p:sp>
        <p:nvSpPr>
          <p:cNvPr id="220" name="Shape 220"/>
          <p:cNvSpPr/>
          <p:nvPr/>
        </p:nvSpPr>
        <p:spPr>
          <a:xfrm>
            <a:off x="883150" y="1749675"/>
            <a:ext cx="2774400" cy="1044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&lt;?php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$bakery </a:t>
            </a:r>
            <a:r>
              <a:rPr lang="en" sz="900"/>
              <a:t>= </a:t>
            </a:r>
            <a:r>
              <a:rPr b="1" lang="en" sz="900">
                <a:solidFill>
                  <a:srgbClr val="000080"/>
                </a:solidFill>
              </a:rPr>
              <a:t>array</a:t>
            </a:r>
            <a:r>
              <a:rPr lang="en" sz="900"/>
              <a:t>(</a:t>
            </a:r>
            <a:r>
              <a:rPr b="1" lang="en" sz="900">
                <a:solidFill>
                  <a:srgbClr val="008000"/>
                </a:solidFill>
              </a:rPr>
              <a:t>"Kek"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"Kuih"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"Roti"</a:t>
            </a:r>
            <a:r>
              <a:rPr lang="en" sz="900"/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echo </a:t>
            </a:r>
            <a:r>
              <a:rPr b="1" lang="en" sz="900">
                <a:solidFill>
                  <a:srgbClr val="008000"/>
                </a:solidFill>
              </a:rPr>
              <a:t>"I like " </a:t>
            </a:r>
            <a:r>
              <a:rPr lang="en" sz="900"/>
              <a:t>. </a:t>
            </a:r>
            <a:r>
              <a:rPr lang="en" sz="900">
                <a:solidFill>
                  <a:srgbClr val="660000"/>
                </a:solidFill>
              </a:rPr>
              <a:t>$bakery</a:t>
            </a:r>
            <a:r>
              <a:rPr lang="en" sz="900"/>
              <a:t>[</a:t>
            </a:r>
            <a:r>
              <a:rPr lang="en" sz="900">
                <a:solidFill>
                  <a:srgbClr val="0000FF"/>
                </a:solidFill>
              </a:rPr>
              <a:t>0</a:t>
            </a:r>
            <a:r>
              <a:rPr lang="en" sz="900"/>
              <a:t>] . </a:t>
            </a:r>
            <a:r>
              <a:rPr b="1" lang="en" sz="900">
                <a:solidFill>
                  <a:srgbClr val="008000"/>
                </a:solidFill>
              </a:rPr>
              <a:t>", " </a:t>
            </a:r>
            <a:r>
              <a:rPr lang="en" sz="900"/>
              <a:t>. </a:t>
            </a:r>
            <a:r>
              <a:rPr lang="en" sz="900">
                <a:solidFill>
                  <a:srgbClr val="660000"/>
                </a:solidFill>
              </a:rPr>
              <a:t>$bakery</a:t>
            </a:r>
            <a:r>
              <a:rPr lang="en" sz="900"/>
              <a:t>[</a:t>
            </a:r>
            <a:r>
              <a:rPr lang="en" sz="900">
                <a:solidFill>
                  <a:srgbClr val="0000FF"/>
                </a:solidFill>
              </a:rPr>
              <a:t>1</a:t>
            </a:r>
            <a:r>
              <a:rPr lang="en" sz="900"/>
              <a:t>] . </a:t>
            </a:r>
            <a:r>
              <a:rPr b="1" lang="en" sz="900">
                <a:solidFill>
                  <a:srgbClr val="008000"/>
                </a:solidFill>
              </a:rPr>
              <a:t>" and " </a:t>
            </a:r>
            <a:r>
              <a:rPr lang="en" sz="900"/>
              <a:t>. </a:t>
            </a:r>
            <a:r>
              <a:rPr lang="en" sz="900">
                <a:solidFill>
                  <a:srgbClr val="660000"/>
                </a:solidFill>
              </a:rPr>
              <a:t>$bakery</a:t>
            </a:r>
            <a:r>
              <a:rPr lang="en" sz="900"/>
              <a:t>[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 sz="900"/>
              <a:t>] . </a:t>
            </a:r>
            <a:r>
              <a:rPr b="1" lang="en" sz="900">
                <a:solidFill>
                  <a:srgbClr val="008000"/>
                </a:solidFill>
              </a:rPr>
              <a:t>"."</a:t>
            </a:r>
            <a:r>
              <a:rPr lang="en" sz="900"/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?&gt;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926575" y="1368475"/>
            <a:ext cx="1515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array1.php</a:t>
            </a:r>
          </a:p>
        </p:txBody>
      </p:sp>
      <p:sp>
        <p:nvSpPr>
          <p:cNvPr id="222" name="Shape 222"/>
          <p:cNvSpPr/>
          <p:nvPr/>
        </p:nvSpPr>
        <p:spPr>
          <a:xfrm>
            <a:off x="4001975" y="1017800"/>
            <a:ext cx="4849200" cy="295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&lt;?php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$course </a:t>
            </a:r>
            <a:r>
              <a:rPr lang="en" sz="900"/>
              <a:t>= </a:t>
            </a:r>
            <a:r>
              <a:rPr b="1" lang="en" sz="900">
                <a:solidFill>
                  <a:srgbClr val="000080"/>
                </a:solidFill>
              </a:rPr>
              <a:t>array</a:t>
            </a:r>
            <a:r>
              <a:rPr lang="en" sz="900"/>
              <a:t>(</a:t>
            </a:r>
            <a:r>
              <a:rPr b="1" lang="en" sz="900">
                <a:solidFill>
                  <a:srgbClr val="008000"/>
                </a:solidFill>
              </a:rPr>
              <a:t>"SE" </a:t>
            </a:r>
            <a:r>
              <a:rPr lang="en" sz="900"/>
              <a:t>=&gt; </a:t>
            </a:r>
            <a:r>
              <a:rPr b="1" lang="en" sz="900">
                <a:solidFill>
                  <a:srgbClr val="008000"/>
                </a:solidFill>
              </a:rPr>
              <a:t>"Software Engineering uses an engineering approach in the development, operation and maintenance of large scale software. A software engineer needs to be able to employ systematic technical and management methods in the creation of high quality software."</a:t>
            </a:r>
            <a:r>
              <a:rPr lang="en" sz="900"/>
              <a:t>,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8000"/>
                </a:solidFill>
              </a:rPr>
              <a:t>"BioInformatic" </a:t>
            </a:r>
            <a:r>
              <a:rPr lang="en" sz="900"/>
              <a:t>=&gt; </a:t>
            </a:r>
            <a:r>
              <a:rPr b="1" lang="en" sz="900">
                <a:solidFill>
                  <a:srgbClr val="008000"/>
                </a:solidFill>
              </a:rPr>
              <a:t>"Bioinformatics is an advanced and up-to-date field combining both science and technology which promises a very bright future whereby it involves the disciplines of computer science, mathematics and biology."</a:t>
            </a:r>
            <a:r>
              <a:rPr lang="en" sz="900"/>
              <a:t>,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8000"/>
                </a:solidFill>
              </a:rPr>
              <a:t>"DS" </a:t>
            </a:r>
            <a:r>
              <a:rPr lang="en" sz="900"/>
              <a:t>=&gt; </a:t>
            </a:r>
            <a:r>
              <a:rPr b="1" lang="en" sz="900">
                <a:solidFill>
                  <a:srgbClr val="008000"/>
                </a:solidFill>
              </a:rPr>
              <a:t>"Database System is specially designed together with industry inputs, to fulfill the much needed entry-level database technologist, who are responsible for the efficient and effective management of the lifeblood of an organization- its Data and Information. "</a:t>
            </a:r>
            <a:r>
              <a:rPr lang="en" sz="900"/>
              <a:t>);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echo </a:t>
            </a:r>
            <a:r>
              <a:rPr lang="en" sz="900">
                <a:solidFill>
                  <a:srgbClr val="660000"/>
                </a:solidFill>
              </a:rPr>
              <a:t>$course</a:t>
            </a:r>
            <a:r>
              <a:rPr lang="en" sz="900"/>
              <a:t>[</a:t>
            </a:r>
            <a:r>
              <a:rPr b="1" lang="en" sz="900">
                <a:solidFill>
                  <a:srgbClr val="008000"/>
                </a:solidFill>
              </a:rPr>
              <a:t>"DS"</a:t>
            </a:r>
            <a:r>
              <a:rPr lang="en" sz="900"/>
              <a:t>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?&gt;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056025" y="666825"/>
            <a:ext cx="1515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array2.php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Condition (if...else) </a:t>
            </a:r>
          </a:p>
        </p:txBody>
      </p:sp>
      <p:sp>
        <p:nvSpPr>
          <p:cNvPr id="229" name="Shape 229"/>
          <p:cNvSpPr/>
          <p:nvPr/>
        </p:nvSpPr>
        <p:spPr>
          <a:xfrm>
            <a:off x="1264150" y="1749675"/>
            <a:ext cx="2774400" cy="2185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&lt;?php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$username </a:t>
            </a:r>
            <a:r>
              <a:rPr lang="en" sz="900"/>
              <a:t>= </a:t>
            </a:r>
            <a:r>
              <a:rPr b="1" lang="en" sz="900">
                <a:solidFill>
                  <a:srgbClr val="008000"/>
                </a:solidFill>
              </a:rPr>
              <a:t>"superadmin"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$usertype </a:t>
            </a:r>
            <a:r>
              <a:rPr lang="en" sz="900"/>
              <a:t>= </a:t>
            </a:r>
            <a:r>
              <a:rPr b="1" lang="en" sz="900">
                <a:solidFill>
                  <a:srgbClr val="008000"/>
                </a:solidFill>
              </a:rPr>
              <a:t>"admin"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if</a:t>
            </a:r>
            <a:r>
              <a:rPr lang="en" sz="900"/>
              <a:t>(</a:t>
            </a:r>
            <a:r>
              <a:rPr lang="en" sz="900">
                <a:solidFill>
                  <a:srgbClr val="660000"/>
                </a:solidFill>
              </a:rPr>
              <a:t>$usertype </a:t>
            </a:r>
            <a:r>
              <a:rPr lang="en" sz="900"/>
              <a:t>== </a:t>
            </a:r>
            <a:r>
              <a:rPr b="1" lang="en" sz="900">
                <a:solidFill>
                  <a:srgbClr val="008000"/>
                </a:solidFill>
              </a:rPr>
              <a:t>"user"</a:t>
            </a:r>
            <a:r>
              <a:rPr lang="en" sz="900"/>
              <a:t>){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echo </a:t>
            </a:r>
            <a:r>
              <a:rPr b="1" lang="en" sz="900">
                <a:solidFill>
                  <a:srgbClr val="008000"/>
                </a:solidFill>
              </a:rPr>
              <a:t>"Welcome "</a:t>
            </a:r>
            <a:r>
              <a:rPr lang="en" sz="900"/>
              <a:t>.</a:t>
            </a:r>
            <a:r>
              <a:rPr lang="en" sz="900">
                <a:solidFill>
                  <a:srgbClr val="660000"/>
                </a:solidFill>
              </a:rPr>
              <a:t>$username</a:t>
            </a:r>
            <a:r>
              <a:rPr lang="en" sz="900"/>
              <a:t>.</a:t>
            </a:r>
            <a:r>
              <a:rPr b="1" lang="en" sz="900">
                <a:solidFill>
                  <a:srgbClr val="008000"/>
                </a:solidFill>
              </a:rPr>
              <a:t>". Your User Type is User"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}</a:t>
            </a:r>
            <a:r>
              <a:rPr b="1" lang="en" sz="900">
                <a:solidFill>
                  <a:srgbClr val="000080"/>
                </a:solidFill>
              </a:rPr>
              <a:t>else</a:t>
            </a:r>
            <a:r>
              <a:rPr lang="en" sz="900"/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echo </a:t>
            </a:r>
            <a:r>
              <a:rPr b="1" lang="en" sz="900">
                <a:solidFill>
                  <a:srgbClr val="008000"/>
                </a:solidFill>
              </a:rPr>
              <a:t>"Welcome "</a:t>
            </a:r>
            <a:r>
              <a:rPr lang="en" sz="900"/>
              <a:t>.</a:t>
            </a:r>
            <a:r>
              <a:rPr lang="en" sz="900">
                <a:solidFill>
                  <a:srgbClr val="660000"/>
                </a:solidFill>
              </a:rPr>
              <a:t>$username</a:t>
            </a:r>
            <a:r>
              <a:rPr lang="en" sz="900"/>
              <a:t>.</a:t>
            </a:r>
            <a:r>
              <a:rPr b="1" lang="en" sz="900">
                <a:solidFill>
                  <a:srgbClr val="008000"/>
                </a:solidFill>
              </a:rPr>
              <a:t>". Your User Type is Admin"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307575" y="1368475"/>
            <a:ext cx="1515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condition1.php</a:t>
            </a:r>
          </a:p>
        </p:txBody>
      </p:sp>
      <p:sp>
        <p:nvSpPr>
          <p:cNvPr id="231" name="Shape 231"/>
          <p:cNvSpPr/>
          <p:nvPr/>
        </p:nvSpPr>
        <p:spPr>
          <a:xfrm>
            <a:off x="4429400" y="718925"/>
            <a:ext cx="4467900" cy="3768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&lt;?php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$name </a:t>
            </a:r>
            <a:r>
              <a:rPr lang="en" sz="900"/>
              <a:t>= </a:t>
            </a:r>
            <a:r>
              <a:rPr b="1" lang="en" sz="900">
                <a:solidFill>
                  <a:srgbClr val="008000"/>
                </a:solidFill>
              </a:rPr>
              <a:t>"Mohd Syafiq"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$course </a:t>
            </a:r>
            <a:r>
              <a:rPr lang="en" sz="900"/>
              <a:t>= </a:t>
            </a:r>
            <a:r>
              <a:rPr b="1" lang="en" sz="900">
                <a:solidFill>
                  <a:srgbClr val="008000"/>
                </a:solidFill>
              </a:rPr>
              <a:t>"Bachelor in Science Computer (Software Engineering)"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$cgpa </a:t>
            </a:r>
            <a:r>
              <a:rPr lang="en" sz="900"/>
              <a:t>= </a:t>
            </a:r>
            <a:r>
              <a:rPr lang="en" sz="900">
                <a:solidFill>
                  <a:srgbClr val="0000FF"/>
                </a:solidFill>
              </a:rPr>
              <a:t>4.0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if</a:t>
            </a:r>
            <a:r>
              <a:rPr lang="en" sz="900"/>
              <a:t>(</a:t>
            </a:r>
            <a:r>
              <a:rPr lang="en" sz="900">
                <a:solidFill>
                  <a:srgbClr val="660000"/>
                </a:solidFill>
              </a:rPr>
              <a:t>$cgpa </a:t>
            </a:r>
            <a:r>
              <a:rPr lang="en" sz="900"/>
              <a:t>== </a:t>
            </a:r>
            <a:r>
              <a:rPr lang="en" sz="900">
                <a:solidFill>
                  <a:srgbClr val="0000FF"/>
                </a:solidFill>
              </a:rPr>
              <a:t>4.0</a:t>
            </a:r>
            <a:r>
              <a:rPr lang="en" sz="900"/>
              <a:t>){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lang="en" sz="900">
                <a:solidFill>
                  <a:srgbClr val="660000"/>
                </a:solidFill>
              </a:rPr>
              <a:t>$grade </a:t>
            </a:r>
            <a:r>
              <a:rPr lang="en" sz="900"/>
              <a:t>= </a:t>
            </a:r>
            <a:r>
              <a:rPr b="1" lang="en" sz="900">
                <a:solidFill>
                  <a:srgbClr val="008000"/>
                </a:solidFill>
              </a:rPr>
              <a:t>"High Distinction"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}</a:t>
            </a:r>
            <a:r>
              <a:rPr b="1" lang="en" sz="900">
                <a:solidFill>
                  <a:srgbClr val="000080"/>
                </a:solidFill>
              </a:rPr>
              <a:t>else if</a:t>
            </a:r>
            <a:r>
              <a:rPr lang="en" sz="900"/>
              <a:t>(</a:t>
            </a:r>
            <a:r>
              <a:rPr lang="en" sz="900">
                <a:solidFill>
                  <a:srgbClr val="660000"/>
                </a:solidFill>
              </a:rPr>
              <a:t>$cgpa </a:t>
            </a:r>
            <a:r>
              <a:rPr lang="en" sz="900"/>
              <a:t>&gt;= </a:t>
            </a:r>
            <a:r>
              <a:rPr lang="en" sz="900">
                <a:solidFill>
                  <a:srgbClr val="0000FF"/>
                </a:solidFill>
              </a:rPr>
              <a:t>3.33 </a:t>
            </a:r>
            <a:r>
              <a:rPr lang="en" sz="900"/>
              <a:t>&amp;&amp;  </a:t>
            </a:r>
            <a:r>
              <a:rPr lang="en" sz="900">
                <a:solidFill>
                  <a:srgbClr val="660000"/>
                </a:solidFill>
              </a:rPr>
              <a:t>$cgpa </a:t>
            </a:r>
            <a:r>
              <a:rPr lang="en" sz="900"/>
              <a:t>&lt;= </a:t>
            </a:r>
            <a:r>
              <a:rPr lang="en" sz="900">
                <a:solidFill>
                  <a:srgbClr val="0000FF"/>
                </a:solidFill>
              </a:rPr>
              <a:t>3.99</a:t>
            </a:r>
            <a:r>
              <a:rPr lang="en" sz="900"/>
              <a:t>){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lang="en" sz="900">
                <a:solidFill>
                  <a:srgbClr val="660000"/>
                </a:solidFill>
              </a:rPr>
              <a:t>$grade </a:t>
            </a:r>
            <a:r>
              <a:rPr lang="en" sz="900"/>
              <a:t>= </a:t>
            </a:r>
            <a:r>
              <a:rPr b="1" lang="en" sz="900">
                <a:solidFill>
                  <a:srgbClr val="008000"/>
                </a:solidFill>
              </a:rPr>
              <a:t>"Distinction"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}</a:t>
            </a:r>
            <a:r>
              <a:rPr b="1" lang="en" sz="900">
                <a:solidFill>
                  <a:srgbClr val="000080"/>
                </a:solidFill>
              </a:rPr>
              <a:t>else if</a:t>
            </a:r>
            <a:r>
              <a:rPr lang="en" sz="900"/>
              <a:t>(</a:t>
            </a:r>
            <a:r>
              <a:rPr lang="en" sz="900">
                <a:solidFill>
                  <a:srgbClr val="660000"/>
                </a:solidFill>
              </a:rPr>
              <a:t>$cgpa </a:t>
            </a:r>
            <a:r>
              <a:rPr lang="en" sz="900"/>
              <a:t>&gt;= </a:t>
            </a:r>
            <a:r>
              <a:rPr lang="en" sz="900">
                <a:solidFill>
                  <a:srgbClr val="0000FF"/>
                </a:solidFill>
              </a:rPr>
              <a:t>2.67 </a:t>
            </a:r>
            <a:r>
              <a:rPr lang="en" sz="900"/>
              <a:t>&amp;&amp;  </a:t>
            </a:r>
            <a:r>
              <a:rPr lang="en" sz="900">
                <a:solidFill>
                  <a:srgbClr val="660000"/>
                </a:solidFill>
              </a:rPr>
              <a:t>$cgpa </a:t>
            </a:r>
            <a:r>
              <a:rPr lang="en" sz="900"/>
              <a:t>&lt;= </a:t>
            </a:r>
            <a:r>
              <a:rPr lang="en" sz="900">
                <a:solidFill>
                  <a:srgbClr val="0000FF"/>
                </a:solidFill>
              </a:rPr>
              <a:t>3.32</a:t>
            </a:r>
            <a:r>
              <a:rPr lang="en" sz="900"/>
              <a:t>){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lang="en" sz="900">
                <a:solidFill>
                  <a:srgbClr val="660000"/>
                </a:solidFill>
              </a:rPr>
              <a:t>$grade </a:t>
            </a:r>
            <a:r>
              <a:rPr lang="en" sz="900"/>
              <a:t>= </a:t>
            </a:r>
            <a:r>
              <a:rPr b="1" lang="en" sz="900">
                <a:solidFill>
                  <a:srgbClr val="008000"/>
                </a:solidFill>
              </a:rPr>
              <a:t>"Credit"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}</a:t>
            </a:r>
            <a:r>
              <a:rPr b="1" lang="en" sz="900">
                <a:solidFill>
                  <a:srgbClr val="000080"/>
                </a:solidFill>
              </a:rPr>
              <a:t>else if</a:t>
            </a:r>
            <a:r>
              <a:rPr lang="en" sz="900"/>
              <a:t>(</a:t>
            </a:r>
            <a:r>
              <a:rPr lang="en" sz="900">
                <a:solidFill>
                  <a:srgbClr val="660000"/>
                </a:solidFill>
              </a:rPr>
              <a:t>$cgpa </a:t>
            </a:r>
            <a:r>
              <a:rPr lang="en" sz="900"/>
              <a:t>&gt;= </a:t>
            </a:r>
            <a:r>
              <a:rPr lang="en" sz="900">
                <a:solidFill>
                  <a:srgbClr val="0000FF"/>
                </a:solidFill>
              </a:rPr>
              <a:t>2.00 </a:t>
            </a:r>
            <a:r>
              <a:rPr lang="en" sz="900"/>
              <a:t>&amp;&amp;  </a:t>
            </a:r>
            <a:r>
              <a:rPr lang="en" sz="900">
                <a:solidFill>
                  <a:srgbClr val="660000"/>
                </a:solidFill>
              </a:rPr>
              <a:t>$cgpa </a:t>
            </a:r>
            <a:r>
              <a:rPr lang="en" sz="900"/>
              <a:t>&lt;= </a:t>
            </a:r>
            <a:r>
              <a:rPr lang="en" sz="900">
                <a:solidFill>
                  <a:srgbClr val="0000FF"/>
                </a:solidFill>
              </a:rPr>
              <a:t>2.66</a:t>
            </a:r>
            <a:r>
              <a:rPr lang="en" sz="900"/>
              <a:t>){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lang="en" sz="900">
                <a:solidFill>
                  <a:srgbClr val="660000"/>
                </a:solidFill>
              </a:rPr>
              <a:t>$grade </a:t>
            </a:r>
            <a:r>
              <a:rPr lang="en" sz="900"/>
              <a:t>= </a:t>
            </a:r>
            <a:r>
              <a:rPr b="1" lang="en" sz="900">
                <a:solidFill>
                  <a:srgbClr val="008000"/>
                </a:solidFill>
              </a:rPr>
              <a:t>"Pass"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}</a:t>
            </a:r>
            <a:r>
              <a:rPr b="1" lang="en" sz="900">
                <a:solidFill>
                  <a:srgbClr val="000080"/>
                </a:solidFill>
              </a:rPr>
              <a:t>else if</a:t>
            </a:r>
            <a:r>
              <a:rPr lang="en" sz="900"/>
              <a:t>(</a:t>
            </a:r>
            <a:r>
              <a:rPr lang="en" sz="900">
                <a:solidFill>
                  <a:srgbClr val="660000"/>
                </a:solidFill>
              </a:rPr>
              <a:t>$cgpa </a:t>
            </a:r>
            <a:r>
              <a:rPr lang="en" sz="900"/>
              <a:t>&lt;= </a:t>
            </a:r>
            <a:r>
              <a:rPr lang="en" sz="900">
                <a:solidFill>
                  <a:srgbClr val="0000FF"/>
                </a:solidFill>
              </a:rPr>
              <a:t>1.99</a:t>
            </a:r>
            <a:r>
              <a:rPr lang="en" sz="900"/>
              <a:t>){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lang="en" sz="900">
                <a:solidFill>
                  <a:srgbClr val="660000"/>
                </a:solidFill>
              </a:rPr>
              <a:t>$grade </a:t>
            </a:r>
            <a:r>
              <a:rPr lang="en" sz="900"/>
              <a:t>= </a:t>
            </a:r>
            <a:r>
              <a:rPr b="1" lang="en" sz="900">
                <a:solidFill>
                  <a:srgbClr val="008000"/>
                </a:solidFill>
              </a:rPr>
              <a:t>"Failed"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}</a:t>
            </a:r>
            <a:r>
              <a:rPr b="1" lang="en" sz="900">
                <a:solidFill>
                  <a:srgbClr val="000080"/>
                </a:solidFill>
              </a:rPr>
              <a:t>else</a:t>
            </a:r>
            <a:r>
              <a:rPr lang="en" sz="900"/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lang="en" sz="900">
                <a:solidFill>
                  <a:srgbClr val="660000"/>
                </a:solidFill>
              </a:rPr>
              <a:t>$grade </a:t>
            </a:r>
            <a:r>
              <a:rPr lang="en" sz="900"/>
              <a:t>= </a:t>
            </a:r>
            <a:r>
              <a:rPr b="1" lang="en" sz="900">
                <a:solidFill>
                  <a:srgbClr val="000080"/>
                </a:solidFill>
              </a:rPr>
              <a:t>null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if</a:t>
            </a:r>
            <a:r>
              <a:rPr lang="en" sz="900"/>
              <a:t>(</a:t>
            </a:r>
            <a:r>
              <a:rPr lang="en" sz="900">
                <a:solidFill>
                  <a:srgbClr val="660000"/>
                </a:solidFill>
              </a:rPr>
              <a:t>$grade</a:t>
            </a:r>
            <a:r>
              <a:rPr lang="en" sz="900"/>
              <a:t>==</a:t>
            </a:r>
            <a:r>
              <a:rPr b="1" lang="en" sz="900">
                <a:solidFill>
                  <a:srgbClr val="000080"/>
                </a:solidFill>
              </a:rPr>
              <a:t>null</a:t>
            </a:r>
            <a:r>
              <a:rPr lang="en" sz="900"/>
              <a:t>){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echo </a:t>
            </a:r>
            <a:r>
              <a:rPr b="1" lang="en" sz="900">
                <a:solidFill>
                  <a:srgbClr val="008000"/>
                </a:solidFill>
              </a:rPr>
              <a:t>"Please Enter the correct CGPA"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}</a:t>
            </a:r>
            <a:r>
              <a:rPr b="1" lang="en" sz="900">
                <a:solidFill>
                  <a:srgbClr val="000080"/>
                </a:solidFill>
              </a:rPr>
              <a:t>else</a:t>
            </a:r>
            <a:r>
              <a:rPr lang="en" sz="900"/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echo </a:t>
            </a:r>
            <a:r>
              <a:rPr b="1" lang="en" sz="900">
                <a:solidFill>
                  <a:srgbClr val="008000"/>
                </a:solidFill>
              </a:rPr>
              <a:t>"Welcome "</a:t>
            </a:r>
            <a:r>
              <a:rPr lang="en" sz="900"/>
              <a:t>.</a:t>
            </a:r>
            <a:r>
              <a:rPr lang="en" sz="900">
                <a:solidFill>
                  <a:srgbClr val="660000"/>
                </a:solidFill>
              </a:rPr>
              <a:t>$name</a:t>
            </a:r>
            <a:r>
              <a:rPr lang="en" sz="900"/>
              <a:t>.</a:t>
            </a:r>
            <a:r>
              <a:rPr b="1" lang="en" sz="900">
                <a:solidFill>
                  <a:srgbClr val="008000"/>
                </a:solidFill>
              </a:rPr>
              <a:t>". You have enroll "</a:t>
            </a:r>
            <a:r>
              <a:rPr lang="en" sz="900"/>
              <a:t>.</a:t>
            </a:r>
            <a:r>
              <a:rPr lang="en" sz="900">
                <a:solidFill>
                  <a:srgbClr val="660000"/>
                </a:solidFill>
              </a:rPr>
              <a:t>$course</a:t>
            </a:r>
            <a:r>
              <a:rPr lang="en" sz="900"/>
              <a:t>.</a:t>
            </a:r>
            <a:r>
              <a:rPr b="1" lang="en" sz="900">
                <a:solidFill>
                  <a:srgbClr val="008000"/>
                </a:solidFill>
              </a:rPr>
              <a:t>". Based on your CGPA ("</a:t>
            </a:r>
            <a:r>
              <a:rPr lang="en" sz="900"/>
              <a:t>.</a:t>
            </a:r>
            <a:r>
              <a:rPr lang="en" sz="900">
                <a:solidFill>
                  <a:srgbClr val="660000"/>
                </a:solidFill>
              </a:rPr>
              <a:t>$cgpa</a:t>
            </a:r>
            <a:r>
              <a:rPr lang="en" sz="900"/>
              <a:t>.</a:t>
            </a:r>
            <a:r>
              <a:rPr b="1" lang="en" sz="900">
                <a:solidFill>
                  <a:srgbClr val="008000"/>
                </a:solidFill>
              </a:rPr>
              <a:t>"), your grade is "</a:t>
            </a:r>
            <a:r>
              <a:rPr lang="en" sz="900"/>
              <a:t>. </a:t>
            </a:r>
            <a:r>
              <a:rPr lang="en" sz="900">
                <a:solidFill>
                  <a:srgbClr val="660000"/>
                </a:solidFill>
              </a:rPr>
              <a:t>$grade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4919550" y="344925"/>
            <a:ext cx="1515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condition2.php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 (Switch) </a:t>
            </a:r>
          </a:p>
        </p:txBody>
      </p:sp>
      <p:sp>
        <p:nvSpPr>
          <p:cNvPr id="238" name="Shape 238"/>
          <p:cNvSpPr/>
          <p:nvPr/>
        </p:nvSpPr>
        <p:spPr>
          <a:xfrm>
            <a:off x="578350" y="1749675"/>
            <a:ext cx="2774400" cy="2185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&lt;?php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$username </a:t>
            </a:r>
            <a:r>
              <a:rPr lang="en" sz="900"/>
              <a:t>= </a:t>
            </a:r>
            <a:r>
              <a:rPr b="1" lang="en" sz="900">
                <a:solidFill>
                  <a:srgbClr val="008000"/>
                </a:solidFill>
              </a:rPr>
              <a:t>"superadmin"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$usertype </a:t>
            </a:r>
            <a:r>
              <a:rPr lang="en" sz="900"/>
              <a:t>= </a:t>
            </a:r>
            <a:r>
              <a:rPr b="1" lang="en" sz="900">
                <a:solidFill>
                  <a:srgbClr val="008000"/>
                </a:solidFill>
              </a:rPr>
              <a:t>"admin"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switch </a:t>
            </a:r>
            <a:r>
              <a:rPr lang="en" sz="900"/>
              <a:t>(</a:t>
            </a:r>
            <a:r>
              <a:rPr lang="en" sz="900">
                <a:solidFill>
                  <a:srgbClr val="660000"/>
                </a:solidFill>
              </a:rPr>
              <a:t>$usertype</a:t>
            </a:r>
            <a:r>
              <a:rPr lang="en" sz="900"/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case </a:t>
            </a:r>
            <a:r>
              <a:rPr lang="en" sz="900">
                <a:solidFill>
                  <a:srgbClr val="660000"/>
                </a:solidFill>
              </a:rPr>
              <a:t>$usertype </a:t>
            </a:r>
            <a:r>
              <a:rPr lang="en" sz="900"/>
              <a:t>== </a:t>
            </a:r>
            <a:r>
              <a:rPr b="1" lang="en" sz="900">
                <a:solidFill>
                  <a:srgbClr val="008000"/>
                </a:solidFill>
              </a:rPr>
              <a:t>"user"</a:t>
            </a:r>
            <a:r>
              <a:rPr lang="en" sz="9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    </a:t>
            </a:r>
            <a:r>
              <a:rPr b="1" lang="en" sz="900">
                <a:solidFill>
                  <a:srgbClr val="000080"/>
                </a:solidFill>
              </a:rPr>
              <a:t>echo </a:t>
            </a:r>
            <a:r>
              <a:rPr b="1" lang="en" sz="900">
                <a:solidFill>
                  <a:srgbClr val="008000"/>
                </a:solidFill>
              </a:rPr>
              <a:t>"Welcome " </a:t>
            </a:r>
            <a:r>
              <a:rPr lang="en" sz="900"/>
              <a:t>. </a:t>
            </a:r>
            <a:r>
              <a:rPr lang="en" sz="900">
                <a:solidFill>
                  <a:srgbClr val="660000"/>
                </a:solidFill>
              </a:rPr>
              <a:t>$username </a:t>
            </a:r>
            <a:r>
              <a:rPr lang="en" sz="900"/>
              <a:t>. </a:t>
            </a:r>
            <a:r>
              <a:rPr b="1" lang="en" sz="900">
                <a:solidFill>
                  <a:srgbClr val="008000"/>
                </a:solidFill>
              </a:rPr>
              <a:t>". Your User Type is User"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    </a:t>
            </a:r>
            <a:r>
              <a:rPr b="1" lang="en" sz="900">
                <a:solidFill>
                  <a:srgbClr val="000080"/>
                </a:solidFill>
              </a:rPr>
              <a:t>break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default</a:t>
            </a:r>
            <a:r>
              <a:rPr lang="en" sz="9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    </a:t>
            </a:r>
            <a:r>
              <a:rPr b="1" lang="en" sz="900">
                <a:solidFill>
                  <a:srgbClr val="000080"/>
                </a:solidFill>
              </a:rPr>
              <a:t>echo </a:t>
            </a:r>
            <a:r>
              <a:rPr b="1" lang="en" sz="900">
                <a:solidFill>
                  <a:srgbClr val="008000"/>
                </a:solidFill>
              </a:rPr>
              <a:t>"Welcome " </a:t>
            </a:r>
            <a:r>
              <a:rPr lang="en" sz="900"/>
              <a:t>. </a:t>
            </a:r>
            <a:r>
              <a:rPr lang="en" sz="900">
                <a:solidFill>
                  <a:srgbClr val="660000"/>
                </a:solidFill>
              </a:rPr>
              <a:t>$username </a:t>
            </a:r>
            <a:r>
              <a:rPr lang="en" sz="900"/>
              <a:t>. </a:t>
            </a:r>
            <a:r>
              <a:rPr b="1" lang="en" sz="900">
                <a:solidFill>
                  <a:srgbClr val="008000"/>
                </a:solidFill>
              </a:rPr>
              <a:t>". Your User Type is Admin"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    </a:t>
            </a:r>
            <a:r>
              <a:rPr b="1" lang="en" sz="900">
                <a:solidFill>
                  <a:srgbClr val="000080"/>
                </a:solidFill>
              </a:rPr>
              <a:t>break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?&gt;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21775" y="1368475"/>
            <a:ext cx="1515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condition3.php</a:t>
            </a:r>
          </a:p>
        </p:txBody>
      </p:sp>
      <p:sp>
        <p:nvSpPr>
          <p:cNvPr id="240" name="Shape 240"/>
          <p:cNvSpPr/>
          <p:nvPr/>
        </p:nvSpPr>
        <p:spPr>
          <a:xfrm>
            <a:off x="3647725" y="641725"/>
            <a:ext cx="5249700" cy="401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00">
                <a:solidFill>
                  <a:srgbClr val="000080"/>
                </a:solidFill>
              </a:rPr>
              <a:t>&lt;?php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rgbClr val="660000"/>
                </a:solidFill>
              </a:rPr>
              <a:t>$name </a:t>
            </a:r>
            <a:r>
              <a:rPr lang="en" sz="700"/>
              <a:t>= </a:t>
            </a:r>
            <a:r>
              <a:rPr b="1" lang="en" sz="700">
                <a:solidFill>
                  <a:srgbClr val="008000"/>
                </a:solidFill>
              </a:rPr>
              <a:t>"Mohd Syafiq"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rgbClr val="660000"/>
                </a:solidFill>
              </a:rPr>
              <a:t>$course </a:t>
            </a:r>
            <a:r>
              <a:rPr lang="en" sz="700"/>
              <a:t>= </a:t>
            </a:r>
            <a:r>
              <a:rPr b="1" lang="en" sz="700">
                <a:solidFill>
                  <a:srgbClr val="008000"/>
                </a:solidFill>
              </a:rPr>
              <a:t>"Bachelor in Science Computer (Software Engineering)"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rgbClr val="660000"/>
                </a:solidFill>
              </a:rPr>
              <a:t>$cgpa </a:t>
            </a:r>
            <a:r>
              <a:rPr lang="en" sz="700"/>
              <a:t>= </a:t>
            </a:r>
            <a:r>
              <a:rPr lang="en" sz="700">
                <a:solidFill>
                  <a:srgbClr val="0000FF"/>
                </a:solidFill>
              </a:rPr>
              <a:t>2.04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700">
                <a:solidFill>
                  <a:srgbClr val="000080"/>
                </a:solidFill>
              </a:rPr>
              <a:t>switch </a:t>
            </a:r>
            <a:r>
              <a:rPr lang="en" sz="700"/>
              <a:t>(</a:t>
            </a:r>
            <a:r>
              <a:rPr lang="en" sz="700">
                <a:solidFill>
                  <a:srgbClr val="660000"/>
                </a:solidFill>
              </a:rPr>
              <a:t>$cgpa</a:t>
            </a:r>
            <a:r>
              <a:rPr lang="en" sz="700"/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b="1" lang="en" sz="700">
                <a:solidFill>
                  <a:srgbClr val="000080"/>
                </a:solidFill>
              </a:rPr>
              <a:t>case </a:t>
            </a:r>
            <a:r>
              <a:rPr lang="en" sz="700">
                <a:solidFill>
                  <a:srgbClr val="660000"/>
                </a:solidFill>
              </a:rPr>
              <a:t>$cgpa </a:t>
            </a:r>
            <a:r>
              <a:rPr lang="en" sz="700"/>
              <a:t>== </a:t>
            </a:r>
            <a:r>
              <a:rPr lang="en" sz="700">
                <a:solidFill>
                  <a:srgbClr val="0000FF"/>
                </a:solidFill>
              </a:rPr>
              <a:t>4.0</a:t>
            </a:r>
            <a:r>
              <a:rPr lang="en" sz="7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    </a:t>
            </a:r>
            <a:r>
              <a:rPr lang="en" sz="700">
                <a:solidFill>
                  <a:srgbClr val="660000"/>
                </a:solidFill>
              </a:rPr>
              <a:t>$grade </a:t>
            </a:r>
            <a:r>
              <a:rPr lang="en" sz="700"/>
              <a:t>= </a:t>
            </a:r>
            <a:r>
              <a:rPr b="1" lang="en" sz="700">
                <a:solidFill>
                  <a:srgbClr val="008000"/>
                </a:solidFill>
              </a:rPr>
              <a:t>"High Distinction"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    </a:t>
            </a:r>
            <a:r>
              <a:rPr b="1" lang="en" sz="700">
                <a:solidFill>
                  <a:srgbClr val="000080"/>
                </a:solidFill>
              </a:rPr>
              <a:t>break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b="1" lang="en" sz="700">
                <a:solidFill>
                  <a:srgbClr val="000080"/>
                </a:solidFill>
              </a:rPr>
              <a:t>case </a:t>
            </a:r>
            <a:r>
              <a:rPr lang="en" sz="700">
                <a:solidFill>
                  <a:srgbClr val="660000"/>
                </a:solidFill>
              </a:rPr>
              <a:t>$cgpa </a:t>
            </a:r>
            <a:r>
              <a:rPr lang="en" sz="700"/>
              <a:t>&gt;= </a:t>
            </a:r>
            <a:r>
              <a:rPr lang="en" sz="700">
                <a:solidFill>
                  <a:srgbClr val="0000FF"/>
                </a:solidFill>
              </a:rPr>
              <a:t>3.33 </a:t>
            </a:r>
            <a:r>
              <a:rPr lang="en" sz="700"/>
              <a:t>&amp;&amp; </a:t>
            </a:r>
            <a:r>
              <a:rPr lang="en" sz="700">
                <a:solidFill>
                  <a:srgbClr val="660000"/>
                </a:solidFill>
              </a:rPr>
              <a:t>$cgpa </a:t>
            </a:r>
            <a:r>
              <a:rPr lang="en" sz="700"/>
              <a:t>&lt;= </a:t>
            </a:r>
            <a:r>
              <a:rPr lang="en" sz="700">
                <a:solidFill>
                  <a:srgbClr val="0000FF"/>
                </a:solidFill>
              </a:rPr>
              <a:t>3.99</a:t>
            </a:r>
            <a:r>
              <a:rPr lang="en" sz="7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    </a:t>
            </a:r>
            <a:r>
              <a:rPr lang="en" sz="700">
                <a:solidFill>
                  <a:srgbClr val="660000"/>
                </a:solidFill>
              </a:rPr>
              <a:t>$grade </a:t>
            </a:r>
            <a:r>
              <a:rPr lang="en" sz="700"/>
              <a:t>= </a:t>
            </a:r>
            <a:r>
              <a:rPr b="1" lang="en" sz="700">
                <a:solidFill>
                  <a:srgbClr val="008000"/>
                </a:solidFill>
              </a:rPr>
              <a:t>"Distinction"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    </a:t>
            </a:r>
            <a:r>
              <a:rPr b="1" lang="en" sz="700">
                <a:solidFill>
                  <a:srgbClr val="000080"/>
                </a:solidFill>
              </a:rPr>
              <a:t>break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b="1" lang="en" sz="700">
                <a:solidFill>
                  <a:srgbClr val="000080"/>
                </a:solidFill>
              </a:rPr>
              <a:t>case </a:t>
            </a:r>
            <a:r>
              <a:rPr lang="en" sz="700">
                <a:solidFill>
                  <a:srgbClr val="660000"/>
                </a:solidFill>
              </a:rPr>
              <a:t>$cgpa </a:t>
            </a:r>
            <a:r>
              <a:rPr lang="en" sz="700"/>
              <a:t>&gt;= </a:t>
            </a:r>
            <a:r>
              <a:rPr lang="en" sz="700">
                <a:solidFill>
                  <a:srgbClr val="0000FF"/>
                </a:solidFill>
              </a:rPr>
              <a:t>2.67 </a:t>
            </a:r>
            <a:r>
              <a:rPr lang="en" sz="700"/>
              <a:t>&amp;&amp; </a:t>
            </a:r>
            <a:r>
              <a:rPr lang="en" sz="700">
                <a:solidFill>
                  <a:srgbClr val="660000"/>
                </a:solidFill>
              </a:rPr>
              <a:t>$cgpa </a:t>
            </a:r>
            <a:r>
              <a:rPr lang="en" sz="700"/>
              <a:t>&lt;= </a:t>
            </a:r>
            <a:r>
              <a:rPr lang="en" sz="700">
                <a:solidFill>
                  <a:srgbClr val="0000FF"/>
                </a:solidFill>
              </a:rPr>
              <a:t>3.32</a:t>
            </a:r>
            <a:r>
              <a:rPr lang="en" sz="7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    </a:t>
            </a:r>
            <a:r>
              <a:rPr lang="en" sz="700">
                <a:solidFill>
                  <a:srgbClr val="660000"/>
                </a:solidFill>
              </a:rPr>
              <a:t>$grade </a:t>
            </a:r>
            <a:r>
              <a:rPr lang="en" sz="700"/>
              <a:t>= </a:t>
            </a:r>
            <a:r>
              <a:rPr b="1" lang="en" sz="700">
                <a:solidFill>
                  <a:srgbClr val="008000"/>
                </a:solidFill>
              </a:rPr>
              <a:t>"Credit"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    </a:t>
            </a:r>
            <a:r>
              <a:rPr b="1" lang="en" sz="700">
                <a:solidFill>
                  <a:srgbClr val="000080"/>
                </a:solidFill>
              </a:rPr>
              <a:t>break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b="1" lang="en" sz="700">
                <a:solidFill>
                  <a:srgbClr val="000080"/>
                </a:solidFill>
              </a:rPr>
              <a:t>case </a:t>
            </a:r>
            <a:r>
              <a:rPr lang="en" sz="700">
                <a:solidFill>
                  <a:srgbClr val="660000"/>
                </a:solidFill>
              </a:rPr>
              <a:t>$cgpa </a:t>
            </a:r>
            <a:r>
              <a:rPr lang="en" sz="700"/>
              <a:t>&gt;= </a:t>
            </a:r>
            <a:r>
              <a:rPr lang="en" sz="700">
                <a:solidFill>
                  <a:srgbClr val="0000FF"/>
                </a:solidFill>
              </a:rPr>
              <a:t>2.00 </a:t>
            </a:r>
            <a:r>
              <a:rPr lang="en" sz="700"/>
              <a:t>&amp;&amp; </a:t>
            </a:r>
            <a:r>
              <a:rPr lang="en" sz="700">
                <a:solidFill>
                  <a:srgbClr val="660000"/>
                </a:solidFill>
              </a:rPr>
              <a:t>$cgpa </a:t>
            </a:r>
            <a:r>
              <a:rPr lang="en" sz="700"/>
              <a:t>&lt;= </a:t>
            </a:r>
            <a:r>
              <a:rPr lang="en" sz="700">
                <a:solidFill>
                  <a:srgbClr val="0000FF"/>
                </a:solidFill>
              </a:rPr>
              <a:t>2.66</a:t>
            </a:r>
            <a:r>
              <a:rPr lang="en" sz="7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    </a:t>
            </a:r>
            <a:r>
              <a:rPr lang="en" sz="700">
                <a:solidFill>
                  <a:srgbClr val="660000"/>
                </a:solidFill>
              </a:rPr>
              <a:t>$grade </a:t>
            </a:r>
            <a:r>
              <a:rPr lang="en" sz="700"/>
              <a:t>= </a:t>
            </a:r>
            <a:r>
              <a:rPr b="1" lang="en" sz="700">
                <a:solidFill>
                  <a:srgbClr val="008000"/>
                </a:solidFill>
              </a:rPr>
              <a:t>"Pass"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    </a:t>
            </a:r>
            <a:r>
              <a:rPr b="1" lang="en" sz="700">
                <a:solidFill>
                  <a:srgbClr val="000080"/>
                </a:solidFill>
              </a:rPr>
              <a:t>break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b="1" lang="en" sz="700">
                <a:solidFill>
                  <a:srgbClr val="000080"/>
                </a:solidFill>
              </a:rPr>
              <a:t>case </a:t>
            </a:r>
            <a:r>
              <a:rPr lang="en" sz="700">
                <a:solidFill>
                  <a:srgbClr val="660000"/>
                </a:solidFill>
              </a:rPr>
              <a:t>$cgpa </a:t>
            </a:r>
            <a:r>
              <a:rPr lang="en" sz="700"/>
              <a:t>&lt;= </a:t>
            </a:r>
            <a:r>
              <a:rPr lang="en" sz="700">
                <a:solidFill>
                  <a:srgbClr val="0000FF"/>
                </a:solidFill>
              </a:rPr>
              <a:t>1.99</a:t>
            </a:r>
            <a:r>
              <a:rPr lang="en" sz="7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    </a:t>
            </a:r>
            <a:r>
              <a:rPr lang="en" sz="700">
                <a:solidFill>
                  <a:srgbClr val="660000"/>
                </a:solidFill>
              </a:rPr>
              <a:t>$grade </a:t>
            </a:r>
            <a:r>
              <a:rPr lang="en" sz="700"/>
              <a:t>= </a:t>
            </a:r>
            <a:r>
              <a:rPr b="1" lang="en" sz="700">
                <a:solidFill>
                  <a:srgbClr val="008000"/>
                </a:solidFill>
              </a:rPr>
              <a:t>"Failed"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    </a:t>
            </a:r>
            <a:r>
              <a:rPr b="1" lang="en" sz="700">
                <a:solidFill>
                  <a:srgbClr val="000080"/>
                </a:solidFill>
              </a:rPr>
              <a:t>break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b="1" lang="en" sz="700">
                <a:solidFill>
                  <a:srgbClr val="000080"/>
                </a:solidFill>
              </a:rPr>
              <a:t>default</a:t>
            </a:r>
            <a:r>
              <a:rPr lang="en" sz="7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    </a:t>
            </a:r>
            <a:r>
              <a:rPr lang="en" sz="700">
                <a:solidFill>
                  <a:srgbClr val="660000"/>
                </a:solidFill>
              </a:rPr>
              <a:t>$grade </a:t>
            </a:r>
            <a:r>
              <a:rPr lang="en" sz="700"/>
              <a:t>= </a:t>
            </a:r>
            <a:r>
              <a:rPr b="1" lang="en" sz="700">
                <a:solidFill>
                  <a:srgbClr val="000080"/>
                </a:solidFill>
              </a:rPr>
              <a:t>null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    </a:t>
            </a:r>
            <a:r>
              <a:rPr b="1" lang="en" sz="700">
                <a:solidFill>
                  <a:srgbClr val="000080"/>
                </a:solidFill>
              </a:rPr>
              <a:t>break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700">
                <a:solidFill>
                  <a:srgbClr val="000080"/>
                </a:solidFill>
              </a:rPr>
              <a:t>switch </a:t>
            </a:r>
            <a:r>
              <a:rPr lang="en" sz="700"/>
              <a:t>(</a:t>
            </a:r>
            <a:r>
              <a:rPr lang="en" sz="700">
                <a:solidFill>
                  <a:srgbClr val="660000"/>
                </a:solidFill>
              </a:rPr>
              <a:t>$grade</a:t>
            </a:r>
            <a:r>
              <a:rPr lang="en" sz="700"/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b="1" lang="en" sz="700">
                <a:solidFill>
                  <a:srgbClr val="000080"/>
                </a:solidFill>
              </a:rPr>
              <a:t>case </a:t>
            </a:r>
            <a:r>
              <a:rPr lang="en" sz="700">
                <a:solidFill>
                  <a:srgbClr val="660000"/>
                </a:solidFill>
              </a:rPr>
              <a:t>$grade </a:t>
            </a:r>
            <a:r>
              <a:rPr lang="en" sz="700"/>
              <a:t>== </a:t>
            </a:r>
            <a:r>
              <a:rPr b="1" lang="en" sz="700">
                <a:solidFill>
                  <a:srgbClr val="000080"/>
                </a:solidFill>
              </a:rPr>
              <a:t>null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    </a:t>
            </a:r>
            <a:r>
              <a:rPr b="1" lang="en" sz="700">
                <a:solidFill>
                  <a:srgbClr val="000080"/>
                </a:solidFill>
              </a:rPr>
              <a:t>echo </a:t>
            </a:r>
            <a:r>
              <a:rPr b="1" lang="en" sz="700">
                <a:solidFill>
                  <a:srgbClr val="008000"/>
                </a:solidFill>
              </a:rPr>
              <a:t>"Please Enter the correct CGPA"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    </a:t>
            </a:r>
            <a:r>
              <a:rPr b="1" lang="en" sz="700">
                <a:solidFill>
                  <a:srgbClr val="000080"/>
                </a:solidFill>
              </a:rPr>
              <a:t>break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</a:t>
            </a:r>
            <a:r>
              <a:rPr b="1" lang="en" sz="700">
                <a:solidFill>
                  <a:srgbClr val="000080"/>
                </a:solidFill>
              </a:rPr>
              <a:t>default</a:t>
            </a:r>
            <a:r>
              <a:rPr lang="en" sz="7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    </a:t>
            </a:r>
            <a:r>
              <a:rPr b="1" lang="en" sz="700">
                <a:solidFill>
                  <a:srgbClr val="000080"/>
                </a:solidFill>
              </a:rPr>
              <a:t>echo </a:t>
            </a:r>
            <a:r>
              <a:rPr b="1" lang="en" sz="700">
                <a:solidFill>
                  <a:srgbClr val="008000"/>
                </a:solidFill>
              </a:rPr>
              <a:t>"Welcome " </a:t>
            </a:r>
            <a:r>
              <a:rPr lang="en" sz="700"/>
              <a:t>. </a:t>
            </a:r>
            <a:r>
              <a:rPr lang="en" sz="700">
                <a:solidFill>
                  <a:srgbClr val="660000"/>
                </a:solidFill>
              </a:rPr>
              <a:t>$name </a:t>
            </a:r>
            <a:r>
              <a:rPr lang="en" sz="700"/>
              <a:t>. </a:t>
            </a:r>
            <a:r>
              <a:rPr b="1" lang="en" sz="700">
                <a:solidFill>
                  <a:srgbClr val="008000"/>
                </a:solidFill>
              </a:rPr>
              <a:t>". You have enroll " </a:t>
            </a:r>
            <a:r>
              <a:rPr lang="en" sz="700"/>
              <a:t>. </a:t>
            </a:r>
            <a:r>
              <a:rPr lang="en" sz="700">
                <a:solidFill>
                  <a:srgbClr val="660000"/>
                </a:solidFill>
              </a:rPr>
              <a:t>$course </a:t>
            </a:r>
            <a:r>
              <a:rPr lang="en" sz="700"/>
              <a:t>. </a:t>
            </a:r>
            <a:r>
              <a:rPr b="1" lang="en" sz="700">
                <a:solidFill>
                  <a:srgbClr val="008000"/>
                </a:solidFill>
              </a:rPr>
              <a:t>". Based on your CGPA (" </a:t>
            </a:r>
            <a:r>
              <a:rPr lang="en" sz="700"/>
              <a:t>. </a:t>
            </a:r>
            <a:r>
              <a:rPr lang="en" sz="700">
                <a:solidFill>
                  <a:srgbClr val="660000"/>
                </a:solidFill>
              </a:rPr>
              <a:t>$cgpa </a:t>
            </a:r>
            <a:r>
              <a:rPr lang="en" sz="700"/>
              <a:t>. </a:t>
            </a:r>
            <a:r>
              <a:rPr b="1" lang="en" sz="700">
                <a:solidFill>
                  <a:srgbClr val="008000"/>
                </a:solidFill>
              </a:rPr>
              <a:t>"), your grade is " </a:t>
            </a:r>
            <a:r>
              <a:rPr lang="en" sz="700"/>
              <a:t>. </a:t>
            </a:r>
            <a:r>
              <a:rPr lang="en" sz="700">
                <a:solidFill>
                  <a:srgbClr val="660000"/>
                </a:solidFill>
              </a:rPr>
              <a:t>$grade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       </a:t>
            </a:r>
            <a:r>
              <a:rPr b="1" lang="en" sz="700">
                <a:solidFill>
                  <a:srgbClr val="000080"/>
                </a:solidFill>
              </a:rPr>
              <a:t>break</a:t>
            </a:r>
            <a:r>
              <a:rPr lang="en" sz="7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7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700">
                <a:solidFill>
                  <a:srgbClr val="000080"/>
                </a:solidFill>
              </a:rPr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700">
              <a:solidFill>
                <a:srgbClr val="000080"/>
              </a:solidFill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3891825" y="282375"/>
            <a:ext cx="1515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condition4.php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Looping (for, foreach)</a:t>
            </a:r>
          </a:p>
        </p:txBody>
      </p:sp>
      <p:sp>
        <p:nvSpPr>
          <p:cNvPr id="247" name="Shape 247"/>
          <p:cNvSpPr/>
          <p:nvPr/>
        </p:nvSpPr>
        <p:spPr>
          <a:xfrm>
            <a:off x="578350" y="1749675"/>
            <a:ext cx="2774400" cy="1367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&lt;</a:t>
            </a:r>
            <a:r>
              <a:rPr b="1" lang="en" sz="900">
                <a:solidFill>
                  <a:srgbClr val="000080"/>
                </a:solidFill>
              </a:rPr>
              <a:t>ul</a:t>
            </a:r>
            <a:r>
              <a:rPr lang="en" sz="9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&lt;?php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   for </a:t>
            </a:r>
            <a:r>
              <a:rPr lang="en" sz="900"/>
              <a:t>(</a:t>
            </a:r>
            <a:r>
              <a:rPr lang="en" sz="900">
                <a:solidFill>
                  <a:srgbClr val="660000"/>
                </a:solidFill>
              </a:rPr>
              <a:t>$ikea </a:t>
            </a:r>
            <a:r>
              <a:rPr lang="en" sz="900"/>
              <a:t>= </a:t>
            </a:r>
            <a:r>
              <a:rPr lang="en" sz="900">
                <a:solidFill>
                  <a:srgbClr val="0000FF"/>
                </a:solidFill>
              </a:rPr>
              <a:t>0</a:t>
            </a:r>
            <a:r>
              <a:rPr lang="en" sz="900"/>
              <a:t>; </a:t>
            </a:r>
            <a:r>
              <a:rPr lang="en" sz="900">
                <a:solidFill>
                  <a:srgbClr val="660000"/>
                </a:solidFill>
              </a:rPr>
              <a:t>$ikea </a:t>
            </a:r>
            <a:r>
              <a:rPr lang="en" sz="900"/>
              <a:t>&lt;= </a:t>
            </a:r>
            <a:r>
              <a:rPr lang="en" sz="900">
                <a:solidFill>
                  <a:srgbClr val="0000FF"/>
                </a:solidFill>
              </a:rPr>
              <a:t>14</a:t>
            </a:r>
            <a:r>
              <a:rPr lang="en" sz="900"/>
              <a:t>; </a:t>
            </a:r>
            <a:r>
              <a:rPr lang="en" sz="900">
                <a:solidFill>
                  <a:srgbClr val="660000"/>
                </a:solidFill>
              </a:rPr>
              <a:t>$ikea</a:t>
            </a:r>
            <a:r>
              <a:rPr lang="en" sz="900"/>
              <a:t>++) 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    </a:t>
            </a:r>
            <a:r>
              <a:rPr b="1" lang="en" sz="900">
                <a:solidFill>
                  <a:srgbClr val="000080"/>
                </a:solidFill>
              </a:rPr>
              <a:t>echo </a:t>
            </a:r>
            <a:r>
              <a:rPr b="1" lang="en" sz="900">
                <a:solidFill>
                  <a:srgbClr val="008000"/>
                </a:solidFill>
              </a:rPr>
              <a:t>"&lt;li&gt;"</a:t>
            </a:r>
            <a:r>
              <a:rPr lang="en" sz="900"/>
              <a:t>.</a:t>
            </a:r>
            <a:r>
              <a:rPr lang="en" sz="900">
                <a:solidFill>
                  <a:srgbClr val="660000"/>
                </a:solidFill>
              </a:rPr>
              <a:t>$ikea</a:t>
            </a:r>
            <a:r>
              <a:rPr lang="en" sz="900"/>
              <a:t>.</a:t>
            </a:r>
            <a:r>
              <a:rPr b="1" lang="en" sz="900">
                <a:solidFill>
                  <a:srgbClr val="008000"/>
                </a:solidFill>
              </a:rPr>
              <a:t>"&lt;/li&gt;"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&lt;/</a:t>
            </a:r>
            <a:r>
              <a:rPr b="1" lang="en" sz="900">
                <a:solidFill>
                  <a:srgbClr val="000080"/>
                </a:solidFill>
              </a:rPr>
              <a:t>ul</a:t>
            </a:r>
            <a:r>
              <a:rPr lang="en" sz="900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621775" y="1368475"/>
            <a:ext cx="1515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loop1.php</a:t>
            </a:r>
          </a:p>
        </p:txBody>
      </p:sp>
      <p:sp>
        <p:nvSpPr>
          <p:cNvPr id="249" name="Shape 249"/>
          <p:cNvSpPr/>
          <p:nvPr/>
        </p:nvSpPr>
        <p:spPr>
          <a:xfrm>
            <a:off x="3928075" y="1494275"/>
            <a:ext cx="3958500" cy="2013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&lt;</a:t>
            </a:r>
            <a:r>
              <a:rPr b="1" lang="en" sz="900">
                <a:solidFill>
                  <a:srgbClr val="000080"/>
                </a:solidFill>
              </a:rPr>
              <a:t>strong</a:t>
            </a:r>
            <a:r>
              <a:rPr lang="en" sz="900"/>
              <a:t>&gt;States: &lt;/</a:t>
            </a:r>
            <a:r>
              <a:rPr b="1" lang="en" sz="900">
                <a:solidFill>
                  <a:srgbClr val="000080"/>
                </a:solidFill>
              </a:rPr>
              <a:t>strong</a:t>
            </a:r>
            <a:r>
              <a:rPr lang="en" sz="9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&lt;</a:t>
            </a:r>
            <a:r>
              <a:rPr b="1" lang="en" sz="900">
                <a:solidFill>
                  <a:srgbClr val="000080"/>
                </a:solidFill>
              </a:rPr>
              <a:t>ul</a:t>
            </a:r>
            <a:r>
              <a:rPr lang="en" sz="9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&lt;?php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   </a:t>
            </a:r>
            <a:r>
              <a:rPr lang="en" sz="900">
                <a:solidFill>
                  <a:srgbClr val="660000"/>
                </a:solidFill>
              </a:rPr>
              <a:t>$states </a:t>
            </a:r>
            <a:r>
              <a:rPr lang="en" sz="900"/>
              <a:t>= </a:t>
            </a:r>
            <a:r>
              <a:rPr b="1" lang="en" sz="900">
                <a:solidFill>
                  <a:srgbClr val="000080"/>
                </a:solidFill>
              </a:rPr>
              <a:t>array</a:t>
            </a:r>
            <a:r>
              <a:rPr lang="en" sz="900"/>
              <a:t>(</a:t>
            </a:r>
            <a:r>
              <a:rPr b="1" lang="en" sz="900">
                <a:solidFill>
                  <a:srgbClr val="008000"/>
                </a:solidFill>
              </a:rPr>
              <a:t>"Selangor"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"Johor"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"Negeri Sembilan"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"Melaka"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"Perak"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"Perlis"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"Kelantan"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"Terengganu"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"Pulau Pinang"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"Pahang"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"Sabah"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"Sarawak"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"Kuala Lumpur"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"Labuan"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"Putrajaya"</a:t>
            </a:r>
            <a:r>
              <a:rPr lang="en" sz="900"/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foreach </a:t>
            </a:r>
            <a:r>
              <a:rPr lang="en" sz="900"/>
              <a:t>(</a:t>
            </a:r>
            <a:r>
              <a:rPr lang="en" sz="900">
                <a:solidFill>
                  <a:srgbClr val="660000"/>
                </a:solidFill>
              </a:rPr>
              <a:t>$states </a:t>
            </a:r>
            <a:r>
              <a:rPr b="1" lang="en" sz="900">
                <a:solidFill>
                  <a:srgbClr val="000080"/>
                </a:solidFill>
              </a:rPr>
              <a:t>as </a:t>
            </a:r>
            <a:r>
              <a:rPr lang="en" sz="900">
                <a:solidFill>
                  <a:srgbClr val="660000"/>
                </a:solidFill>
              </a:rPr>
              <a:t>$state</a:t>
            </a:r>
            <a:r>
              <a:rPr lang="en" sz="900"/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    </a:t>
            </a:r>
            <a:r>
              <a:rPr b="1" lang="en" sz="900">
                <a:solidFill>
                  <a:srgbClr val="000080"/>
                </a:solidFill>
              </a:rPr>
              <a:t>echo </a:t>
            </a:r>
            <a:r>
              <a:rPr b="1" lang="en" sz="900">
                <a:solidFill>
                  <a:srgbClr val="008000"/>
                </a:solidFill>
              </a:rPr>
              <a:t>"&lt;li&gt;"</a:t>
            </a:r>
            <a:r>
              <a:rPr lang="en" sz="900"/>
              <a:t>.</a:t>
            </a:r>
            <a:r>
              <a:rPr lang="en" sz="900">
                <a:solidFill>
                  <a:srgbClr val="660000"/>
                </a:solidFill>
              </a:rPr>
              <a:t>$state </a:t>
            </a:r>
            <a:r>
              <a:rPr lang="en" sz="900"/>
              <a:t>. </a:t>
            </a:r>
            <a:r>
              <a:rPr b="1" i="1" lang="en" sz="900">
                <a:solidFill>
                  <a:srgbClr val="660E7A"/>
                </a:solidFill>
              </a:rPr>
              <a:t>PHP_EOL</a:t>
            </a:r>
            <a:r>
              <a:rPr lang="en" sz="900"/>
              <a:t>.</a:t>
            </a:r>
            <a:r>
              <a:rPr b="1" lang="en" sz="900">
                <a:solidFill>
                  <a:srgbClr val="008000"/>
                </a:solidFill>
              </a:rPr>
              <a:t>"&lt;/li&gt;"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&lt;/</a:t>
            </a:r>
            <a:r>
              <a:rPr b="1" lang="en" sz="900">
                <a:solidFill>
                  <a:srgbClr val="000080"/>
                </a:solidFill>
              </a:rPr>
              <a:t>ul</a:t>
            </a:r>
            <a:r>
              <a:rPr lang="en" sz="900"/>
              <a:t>&gt;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003925" y="1148787"/>
            <a:ext cx="1515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loop2.php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TRAINER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6975" y="1126800"/>
            <a:ext cx="5787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Experience: </a:t>
            </a:r>
            <a:br>
              <a:rPr lang="en"/>
            </a:br>
            <a:r>
              <a:rPr lang="en"/>
              <a:t>6 YEARS EXPERIENCES</a:t>
            </a:r>
            <a:br>
              <a:rPr lang="en"/>
            </a:br>
            <a:r>
              <a:rPr lang="en"/>
              <a:t>- Founder, SQAI Technologies</a:t>
            </a:r>
            <a:br>
              <a:rPr lang="en"/>
            </a:br>
            <a:r>
              <a:rPr lang="en"/>
              <a:t>- Technical Manager, GATES IT Solution</a:t>
            </a:r>
            <a:br>
              <a:rPr lang="en"/>
            </a:br>
            <a:r>
              <a:rPr lang="en"/>
              <a:t>- System Analyst Programmer, GATES IT Solution</a:t>
            </a:r>
            <a:br>
              <a:rPr lang="en"/>
            </a:br>
            <a:r>
              <a:rPr lang="en"/>
              <a:t>- Web Designer, Iwana Solution</a:t>
            </a:r>
            <a:br>
              <a:rPr lang="en"/>
            </a:br>
          </a:p>
        </p:txBody>
      </p:sp>
      <p:pic>
        <p:nvPicPr>
          <p:cNvPr descr="13265959_1325206644159386_1723230524368832910_n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175" y="1152649"/>
            <a:ext cx="1277049" cy="12746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idx="1" type="body"/>
          </p:nvPr>
        </p:nvSpPr>
        <p:spPr>
          <a:xfrm>
            <a:off x="384750" y="2427300"/>
            <a:ext cx="2373900" cy="73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Mohd Syafiq Azizi, 27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Looping (while, do...while)</a:t>
            </a:r>
          </a:p>
        </p:txBody>
      </p:sp>
      <p:sp>
        <p:nvSpPr>
          <p:cNvPr id="256" name="Shape 256"/>
          <p:cNvSpPr/>
          <p:nvPr/>
        </p:nvSpPr>
        <p:spPr>
          <a:xfrm>
            <a:off x="578350" y="1749675"/>
            <a:ext cx="2774400" cy="1367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&lt;</a:t>
            </a:r>
            <a:r>
              <a:rPr b="1" lang="en" sz="900">
                <a:solidFill>
                  <a:srgbClr val="000080"/>
                </a:solidFill>
              </a:rPr>
              <a:t>ul</a:t>
            </a:r>
            <a:r>
              <a:rPr lang="en" sz="9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&lt;?php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   </a:t>
            </a:r>
            <a:r>
              <a:rPr lang="en" sz="900">
                <a:solidFill>
                  <a:srgbClr val="660000"/>
                </a:solidFill>
              </a:rPr>
              <a:t>$ikea </a:t>
            </a:r>
            <a:r>
              <a:rPr lang="en" sz="900"/>
              <a:t>= </a:t>
            </a:r>
            <a:r>
              <a:rPr lang="en" sz="900">
                <a:solidFill>
                  <a:srgbClr val="0000FF"/>
                </a:solidFill>
              </a:rPr>
              <a:t>0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while </a:t>
            </a:r>
            <a:r>
              <a:rPr lang="en" sz="900"/>
              <a:t>(</a:t>
            </a:r>
            <a:r>
              <a:rPr lang="en" sz="900">
                <a:solidFill>
                  <a:srgbClr val="660000"/>
                </a:solidFill>
              </a:rPr>
              <a:t>$ikea </a:t>
            </a:r>
            <a:r>
              <a:rPr lang="en" sz="900"/>
              <a:t>&lt;= </a:t>
            </a:r>
            <a:r>
              <a:rPr lang="en" sz="900">
                <a:solidFill>
                  <a:srgbClr val="0000FF"/>
                </a:solidFill>
              </a:rPr>
              <a:t>14</a:t>
            </a:r>
            <a:r>
              <a:rPr lang="en" sz="900"/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    </a:t>
            </a:r>
            <a:r>
              <a:rPr b="1" lang="en" sz="900">
                <a:solidFill>
                  <a:srgbClr val="000080"/>
                </a:solidFill>
              </a:rPr>
              <a:t>echo </a:t>
            </a:r>
            <a:r>
              <a:rPr b="1" lang="en" sz="900">
                <a:solidFill>
                  <a:srgbClr val="008000"/>
                </a:solidFill>
              </a:rPr>
              <a:t>"&lt;li&gt;"</a:t>
            </a:r>
            <a:r>
              <a:rPr lang="en" sz="900"/>
              <a:t>.</a:t>
            </a:r>
            <a:r>
              <a:rPr lang="en" sz="900">
                <a:solidFill>
                  <a:srgbClr val="660000"/>
                </a:solidFill>
              </a:rPr>
              <a:t>$ikea</a:t>
            </a:r>
            <a:r>
              <a:rPr lang="en" sz="900"/>
              <a:t>.</a:t>
            </a:r>
            <a:r>
              <a:rPr b="1" lang="en" sz="900">
                <a:solidFill>
                  <a:srgbClr val="008000"/>
                </a:solidFill>
              </a:rPr>
              <a:t>"&lt;/li&gt;"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    </a:t>
            </a:r>
            <a:r>
              <a:rPr lang="en" sz="900">
                <a:solidFill>
                  <a:srgbClr val="660000"/>
                </a:solidFill>
              </a:rPr>
              <a:t>$ikea</a:t>
            </a:r>
            <a:r>
              <a:rPr lang="en" sz="900"/>
              <a:t>++;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&lt;/</a:t>
            </a:r>
            <a:r>
              <a:rPr b="1" lang="en" sz="900">
                <a:solidFill>
                  <a:srgbClr val="000080"/>
                </a:solidFill>
              </a:rPr>
              <a:t>ul</a:t>
            </a:r>
            <a:r>
              <a:rPr lang="en" sz="900"/>
              <a:t>&gt;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21775" y="1368475"/>
            <a:ext cx="1515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loop3.php</a:t>
            </a:r>
          </a:p>
        </p:txBody>
      </p:sp>
      <p:sp>
        <p:nvSpPr>
          <p:cNvPr id="258" name="Shape 258"/>
          <p:cNvSpPr/>
          <p:nvPr/>
        </p:nvSpPr>
        <p:spPr>
          <a:xfrm>
            <a:off x="3928075" y="1494275"/>
            <a:ext cx="3958500" cy="2148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&lt;</a:t>
            </a:r>
            <a:r>
              <a:rPr b="1" lang="en" sz="900">
                <a:solidFill>
                  <a:srgbClr val="000080"/>
                </a:solidFill>
              </a:rPr>
              <a:t>strong</a:t>
            </a:r>
            <a:r>
              <a:rPr lang="en" sz="900"/>
              <a:t>&gt;States: &lt;/</a:t>
            </a:r>
            <a:r>
              <a:rPr b="1" lang="en" sz="900">
                <a:solidFill>
                  <a:srgbClr val="000080"/>
                </a:solidFill>
              </a:rPr>
              <a:t>strong</a:t>
            </a:r>
            <a:r>
              <a:rPr lang="en" sz="9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&lt;</a:t>
            </a:r>
            <a:r>
              <a:rPr b="1" lang="en" sz="900">
                <a:solidFill>
                  <a:srgbClr val="000080"/>
                </a:solidFill>
              </a:rPr>
              <a:t>ul</a:t>
            </a:r>
            <a:r>
              <a:rPr lang="en" sz="900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&lt;?php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   </a:t>
            </a:r>
            <a:r>
              <a:rPr lang="en" sz="900">
                <a:solidFill>
                  <a:srgbClr val="660000"/>
                </a:solidFill>
              </a:rPr>
              <a:t>$states </a:t>
            </a:r>
            <a:r>
              <a:rPr lang="en" sz="900"/>
              <a:t>= </a:t>
            </a:r>
            <a:r>
              <a:rPr b="1" lang="en" sz="900">
                <a:solidFill>
                  <a:srgbClr val="000080"/>
                </a:solidFill>
              </a:rPr>
              <a:t>array</a:t>
            </a:r>
            <a:r>
              <a:rPr lang="en" sz="900"/>
              <a:t>(</a:t>
            </a:r>
            <a:r>
              <a:rPr b="1" lang="en" sz="900">
                <a:solidFill>
                  <a:srgbClr val="008000"/>
                </a:solidFill>
              </a:rPr>
              <a:t>"Selangor"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"Johor"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"Negeri Sembilan"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"Melaka"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"Perak"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"Perlis"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"Kelantan"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"Terengganu"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"Pulau Pinang"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"Pahang"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"Sabah"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"Sarawak"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"Kuala Lumpur"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"Labuan"</a:t>
            </a:r>
            <a:r>
              <a:rPr lang="en" sz="900"/>
              <a:t>, </a:t>
            </a:r>
            <a:r>
              <a:rPr b="1" lang="en" sz="900">
                <a:solidFill>
                  <a:srgbClr val="008000"/>
                </a:solidFill>
              </a:rPr>
              <a:t>"Putrajaya"</a:t>
            </a:r>
            <a:r>
              <a:rPr lang="en" sz="900"/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lang="en" sz="900">
                <a:solidFill>
                  <a:srgbClr val="660000"/>
                </a:solidFill>
              </a:rPr>
              <a:t>$num </a:t>
            </a:r>
            <a:r>
              <a:rPr lang="en" sz="900"/>
              <a:t>= </a:t>
            </a:r>
            <a:r>
              <a:rPr lang="en" sz="900">
                <a:solidFill>
                  <a:srgbClr val="0000FF"/>
                </a:solidFill>
              </a:rPr>
              <a:t>0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do</a:t>
            </a:r>
            <a:r>
              <a:rPr lang="en" sz="900"/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    </a:t>
            </a:r>
            <a:r>
              <a:rPr b="1" lang="en" sz="900">
                <a:solidFill>
                  <a:srgbClr val="000080"/>
                </a:solidFill>
              </a:rPr>
              <a:t>echo </a:t>
            </a:r>
            <a:r>
              <a:rPr b="1" lang="en" sz="900">
                <a:solidFill>
                  <a:srgbClr val="008000"/>
                </a:solidFill>
              </a:rPr>
              <a:t>"&lt;li&gt;"</a:t>
            </a:r>
            <a:r>
              <a:rPr lang="en" sz="900"/>
              <a:t>.</a:t>
            </a:r>
            <a:r>
              <a:rPr lang="en" sz="900">
                <a:solidFill>
                  <a:srgbClr val="660000"/>
                </a:solidFill>
              </a:rPr>
              <a:t>$states</a:t>
            </a:r>
            <a:r>
              <a:rPr lang="en" sz="900"/>
              <a:t>[</a:t>
            </a:r>
            <a:r>
              <a:rPr lang="en" sz="900">
                <a:solidFill>
                  <a:srgbClr val="660000"/>
                </a:solidFill>
              </a:rPr>
              <a:t>$num</a:t>
            </a:r>
            <a:r>
              <a:rPr lang="en" sz="900"/>
              <a:t>] . </a:t>
            </a:r>
            <a:r>
              <a:rPr b="1" i="1" lang="en" sz="900">
                <a:solidFill>
                  <a:srgbClr val="660E7A"/>
                </a:solidFill>
              </a:rPr>
              <a:t>PHP_EOL</a:t>
            </a:r>
            <a:r>
              <a:rPr lang="en" sz="900"/>
              <a:t>.</a:t>
            </a:r>
            <a:r>
              <a:rPr b="1" lang="en" sz="900">
                <a:solidFill>
                  <a:srgbClr val="008000"/>
                </a:solidFill>
              </a:rPr>
              <a:t>"&lt;/li&gt;"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    </a:t>
            </a:r>
            <a:r>
              <a:rPr lang="en" sz="900">
                <a:solidFill>
                  <a:srgbClr val="660000"/>
                </a:solidFill>
              </a:rPr>
              <a:t>$num</a:t>
            </a:r>
            <a:r>
              <a:rPr lang="en" sz="900"/>
              <a:t>++;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}</a:t>
            </a:r>
            <a:r>
              <a:rPr b="1" lang="en" sz="900">
                <a:solidFill>
                  <a:srgbClr val="000080"/>
                </a:solidFill>
              </a:rPr>
              <a:t>while</a:t>
            </a:r>
            <a:r>
              <a:rPr lang="en" sz="900"/>
              <a:t>(</a:t>
            </a:r>
            <a:r>
              <a:rPr lang="en" sz="900">
                <a:solidFill>
                  <a:srgbClr val="660000"/>
                </a:solidFill>
              </a:rPr>
              <a:t>$num </a:t>
            </a:r>
            <a:r>
              <a:rPr lang="en" sz="900"/>
              <a:t>&lt;= </a:t>
            </a:r>
            <a:r>
              <a:rPr lang="en" sz="900">
                <a:solidFill>
                  <a:srgbClr val="0000FF"/>
                </a:solidFill>
              </a:rPr>
              <a:t>6</a:t>
            </a:r>
            <a:r>
              <a:rPr lang="en" sz="900"/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&lt;/</a:t>
            </a:r>
            <a:r>
              <a:rPr b="1" lang="en" sz="900">
                <a:solidFill>
                  <a:srgbClr val="000080"/>
                </a:solidFill>
              </a:rPr>
              <a:t>ul</a:t>
            </a:r>
            <a:r>
              <a:rPr lang="en" sz="900"/>
              <a:t>&gt;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003925" y="1148787"/>
            <a:ext cx="1515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loop4.php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</a:t>
            </a:r>
          </a:p>
        </p:txBody>
      </p:sp>
      <p:sp>
        <p:nvSpPr>
          <p:cNvPr id="265" name="Shape 265"/>
          <p:cNvSpPr/>
          <p:nvPr/>
        </p:nvSpPr>
        <p:spPr>
          <a:xfrm>
            <a:off x="1264150" y="1749675"/>
            <a:ext cx="2774400" cy="2185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&lt;?php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class </a:t>
            </a:r>
            <a:r>
              <a:rPr lang="en" sz="900"/>
              <a:t>Training 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</a:t>
            </a:r>
            <a:r>
              <a:rPr b="1" lang="en" sz="900">
                <a:solidFill>
                  <a:srgbClr val="000080"/>
                </a:solidFill>
              </a:rPr>
              <a:t>function </a:t>
            </a:r>
            <a:r>
              <a:rPr lang="en" sz="900"/>
              <a:t>Training() {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    </a:t>
            </a:r>
            <a:r>
              <a:rPr lang="en" sz="900">
                <a:solidFill>
                  <a:srgbClr val="660000"/>
                </a:solidFill>
              </a:rPr>
              <a:t>$this</a:t>
            </a:r>
            <a:r>
              <a:rPr lang="en" sz="900"/>
              <a:t>-&gt;</a:t>
            </a:r>
            <a:r>
              <a:rPr b="1" lang="en" sz="900">
                <a:solidFill>
                  <a:srgbClr val="660E7A"/>
                </a:solidFill>
              </a:rPr>
              <a:t>framework </a:t>
            </a:r>
            <a:r>
              <a:rPr lang="en" sz="900"/>
              <a:t>= </a:t>
            </a:r>
            <a:r>
              <a:rPr b="1" lang="en" sz="900">
                <a:solidFill>
                  <a:srgbClr val="008000"/>
                </a:solidFill>
              </a:rPr>
              <a:t>"Yii2 Framework"</a:t>
            </a:r>
            <a:r>
              <a:rPr lang="en" sz="900"/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" sz="9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</a:rPr>
              <a:t>// create an object</a:t>
            </a:r>
          </a:p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$train </a:t>
            </a:r>
            <a:r>
              <a:rPr lang="en" sz="900"/>
              <a:t>= </a:t>
            </a:r>
            <a:r>
              <a:rPr b="1" lang="en" sz="900">
                <a:solidFill>
                  <a:srgbClr val="000080"/>
                </a:solidFill>
              </a:rPr>
              <a:t>new </a:t>
            </a:r>
            <a:r>
              <a:rPr lang="en" sz="900"/>
              <a:t>Training();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</a:rPr>
              <a:t>// show object properties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echo </a:t>
            </a:r>
            <a:r>
              <a:rPr lang="en" sz="900">
                <a:solidFill>
                  <a:srgbClr val="660000"/>
                </a:solidFill>
              </a:rPr>
              <a:t>$train</a:t>
            </a:r>
            <a:r>
              <a:rPr lang="en" sz="900"/>
              <a:t>-&gt;</a:t>
            </a:r>
            <a:r>
              <a:rPr b="1" lang="en" sz="900">
                <a:solidFill>
                  <a:srgbClr val="660E7A"/>
                </a:solidFill>
              </a:rPr>
              <a:t>framework</a:t>
            </a:r>
            <a:r>
              <a:rPr lang="en" sz="900"/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</a:rPr>
              <a:t>?&gt;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07575" y="1368475"/>
            <a:ext cx="1515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object.php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as follow using HTML, array, object class, loop and condition</a:t>
            </a:r>
          </a:p>
        </p:txBody>
      </p:sp>
      <p:pic>
        <p:nvPicPr>
          <p:cNvPr descr="Screen Shot 2016-07-27 at 2.39.21 PM.png"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904" y="1649725"/>
            <a:ext cx="3008649" cy="31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this course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course teaches you how to develop a high performing web application in a 5 days. This course is suitable for anyone with basic HTML and PHP knowledge. Though there are a lot of PHP frameworks in the market, Yii comes with the latest features and lessons learnt to build a modern web application in minutes. The scaffolding feature in Yii helps in generating the code, and hence the developer doesn't have to write code from scratch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will you learn	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35000" y="1416350"/>
            <a:ext cx="1878900" cy="1727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Learn the web development and software engineering principles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533225" y="1416350"/>
            <a:ext cx="1878900" cy="17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Develop high performing web applications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731450" y="1416350"/>
            <a:ext cx="1878900" cy="17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Learn the basic features of Yii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929675" y="1416350"/>
            <a:ext cx="1878900" cy="1727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Improve PHP knowledge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DAY 1 - PHP REVISION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620225" y="2734172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PHP?</a:t>
            </a: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PHP (recursive acronym for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PHP: Hypertext Preprocessor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is a widely-used open source general-purpose scripting language that is especially suited for web development and can be embedded into HTML.</a:t>
            </a:r>
          </a:p>
        </p:txBody>
      </p:sp>
      <p:pic>
        <p:nvPicPr>
          <p:cNvPr descr="PHP-logo.svg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897" y="678050"/>
            <a:ext cx="1922425" cy="1038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PHP over other language?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358725" y="1369825"/>
            <a:ext cx="1608600" cy="4974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Easy to Learn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767700" y="1369825"/>
            <a:ext cx="1608600" cy="4974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Flexibility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66625" y="1369825"/>
            <a:ext cx="1608600" cy="4974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Frameworks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536825" y="2482400"/>
            <a:ext cx="1608600" cy="4974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Supports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5064225" y="2482400"/>
            <a:ext cx="1608600" cy="4974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200"/>
              <a:t>What can you create with PHP</a:t>
            </a:r>
          </a:p>
        </p:txBody>
      </p:sp>
      <p:pic>
        <p:nvPicPr>
          <p:cNvPr descr="all-3-apple-devices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50" y="1568149"/>
            <a:ext cx="2593597" cy="1453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ponsive.png"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149" y="1621224"/>
            <a:ext cx="2427000" cy="1483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more-api.png"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2125" y="1609649"/>
            <a:ext cx="2259775" cy="137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1211075" y="3104925"/>
            <a:ext cx="916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Website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978650" y="3104925"/>
            <a:ext cx="1628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Applications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494400" y="2941350"/>
            <a:ext cx="2337899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Application Programme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4680300" y="0"/>
            <a:ext cx="44637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636900" y="996400"/>
            <a:ext cx="3420900" cy="3420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&lt;html&gt;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&lt;head&gt;&lt;title&gt;Front End&lt;/title&gt;</a:t>
            </a:r>
            <a:br>
              <a:rPr lang="en"/>
            </a:br>
            <a:r>
              <a:rPr lang="en"/>
              <a:t>&lt;/head&gt;</a:t>
            </a:r>
            <a:br>
              <a:rPr lang="en"/>
            </a:br>
            <a:r>
              <a:rPr lang="en"/>
              <a:t>&lt;body&gt;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&lt;form action=”post-form.php” method=”post”&gt;</a:t>
            </a:r>
            <a:br>
              <a:rPr lang="en"/>
            </a:br>
            <a:r>
              <a:rPr lang="en"/>
              <a:t>&lt;input type=”text” name=”text” value=”</a:t>
            </a:r>
            <a:r>
              <a:rPr lang="en"/>
              <a:t>&lt;?php echo “Hello World”; ?&gt;”</a:t>
            </a:r>
            <a:r>
              <a:rPr lang="en"/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&lt;input type=”submit” value=”Submit”&gt;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&lt;/form&gt;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&lt;/body&gt;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&lt;/html&gt;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69750" y="369100"/>
            <a:ext cx="33552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FRONT-END</a:t>
            </a:r>
          </a:p>
        </p:txBody>
      </p:sp>
      <p:sp>
        <p:nvSpPr>
          <p:cNvPr id="152" name="Shape 152"/>
          <p:cNvSpPr/>
          <p:nvPr/>
        </p:nvSpPr>
        <p:spPr>
          <a:xfrm>
            <a:off x="5201700" y="1037800"/>
            <a:ext cx="3420900" cy="3420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&lt;?php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/>
              <a:t>nclude ‘db.php’;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$text = $_POST[‘text’];</a:t>
            </a:r>
            <a:br>
              <a:rPr lang="en"/>
            </a:br>
            <a:r>
              <a:rPr lang="en"/>
              <a:t>$date = date(‘d-M-Y’);</a:t>
            </a:r>
            <a:br>
              <a:rPr lang="en"/>
            </a:br>
            <a:br>
              <a:rPr lang="en"/>
            </a:br>
            <a:r>
              <a:rPr lang="en"/>
              <a:t>mysqli_query(“INSERT INTO content (text, author, date) VALUES (‘$text’, ‘$author’, ‘$date’);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?&gt;</a:t>
            </a:r>
            <a:br>
              <a:rPr lang="en"/>
            </a:br>
          </a:p>
        </p:txBody>
      </p:sp>
      <p:sp>
        <p:nvSpPr>
          <p:cNvPr id="153" name="Shape 153"/>
          <p:cNvSpPr txBox="1"/>
          <p:nvPr/>
        </p:nvSpPr>
        <p:spPr>
          <a:xfrm>
            <a:off x="5174350" y="410500"/>
            <a:ext cx="33552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434343"/>
                </a:solidFill>
              </a:rPr>
              <a:t>BACK-END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