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509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DAY 3 - Getting Deep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Form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34343"/>
                </a:solidFill>
              </a:rPr>
              <a:t>Create file </a:t>
            </a:r>
            <a:r>
              <a:rPr lang="en" sz="1400" b="1" dirty="0">
                <a:solidFill>
                  <a:srgbClr val="434343"/>
                </a:solidFill>
              </a:rPr>
              <a:t>add.php</a:t>
            </a:r>
            <a:r>
              <a:rPr lang="en" sz="1400" dirty="0">
                <a:solidFill>
                  <a:srgbClr val="434343"/>
                </a:solidFill>
              </a:rPr>
              <a:t> in folder </a:t>
            </a:r>
            <a:r>
              <a:rPr lang="en" sz="1400" b="1" dirty="0">
                <a:solidFill>
                  <a:srgbClr val="434343"/>
                </a:solidFill>
              </a:rPr>
              <a:t>book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&lt;?php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yii\helpers\Html;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yii\widgets\ActiveForm;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'breadcrumbs'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][] 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" sz="700" b="1" dirty="0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n" sz="700" b="1" dirty="0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"book-add"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Html::</a:t>
            </a:r>
            <a:r>
              <a:rPr lang="en" sz="700" i="1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encode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7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fill out the field below: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&lt;?php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ActiveForm::</a:t>
            </a:r>
            <a:r>
              <a:rPr lang="en" sz="700" i="1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([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'options'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'class'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'form-horizontal'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'fieldConfig'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'template'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"{label}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&lt;div class=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col-lg-3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&gt;{input}{error}&lt;/div&gt;"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'labelOptions'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'class'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'col-lg-4 control-label'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]]);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-&gt;field(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'bookname'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-&gt;field(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'publisher'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-&gt;field(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'edition'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-&gt;field(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'author'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-&gt;field(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'price'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&lt;?=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Html::</a:t>
            </a:r>
            <a:r>
              <a:rPr lang="en" sz="700" i="1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submitButton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'Save'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&lt;?php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ActiveForm::</a:t>
            </a:r>
            <a:r>
              <a:rPr lang="en" sz="700" i="1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7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" sz="700" dirty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17" name="Shape 217"/>
          <p:cNvSpPr txBox="1"/>
          <p:nvPr/>
        </p:nvSpPr>
        <p:spPr>
          <a:xfrm>
            <a:off x="3232800" y="3619650"/>
            <a:ext cx="3058200" cy="7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$bookModel has been passed on from BooksController</a:t>
            </a:r>
          </a:p>
        </p:txBody>
      </p:sp>
      <p:pic>
        <p:nvPicPr>
          <p:cNvPr id="218" name="Shape 218" descr="exclamation-xx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625" y="3411950"/>
            <a:ext cx="465825" cy="46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>
            <a:stCxn id="217" idx="1"/>
          </p:cNvCxnSpPr>
          <p:nvPr/>
        </p:nvCxnSpPr>
        <p:spPr>
          <a:xfrm rot="10800000">
            <a:off x="1592400" y="3864900"/>
            <a:ext cx="1640400" cy="1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0" name="Shape 220"/>
          <p:cNvSpPr txBox="1"/>
          <p:nvPr/>
        </p:nvSpPr>
        <p:spPr>
          <a:xfrm>
            <a:off x="2931400" y="1580675"/>
            <a:ext cx="3058200" cy="489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Calling ActiveForm and HTML component</a:t>
            </a:r>
          </a:p>
        </p:txBody>
      </p:sp>
      <p:sp>
        <p:nvSpPr>
          <p:cNvPr id="221" name="Shape 221"/>
          <p:cNvSpPr/>
          <p:nvPr/>
        </p:nvSpPr>
        <p:spPr>
          <a:xfrm>
            <a:off x="337750" y="1814225"/>
            <a:ext cx="1307700" cy="2556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2" name="Shape 222"/>
          <p:cNvCxnSpPr>
            <a:stCxn id="221" idx="3"/>
            <a:endCxn id="220" idx="1"/>
          </p:cNvCxnSpPr>
          <p:nvPr/>
        </p:nvCxnSpPr>
        <p:spPr>
          <a:xfrm rot="10800000" flipH="1">
            <a:off x="1645450" y="1825325"/>
            <a:ext cx="12861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 txBox="1"/>
          <p:nvPr/>
        </p:nvSpPr>
        <p:spPr>
          <a:xfrm>
            <a:off x="5298475" y="2234975"/>
            <a:ext cx="3309300" cy="901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set method by adding ‘method’ =&gt; ‘get’ or ‘method’=&gt; ‘post’. You can also set custom action by adding ‘action’ =&gt; ‘your url’</a:t>
            </a:r>
          </a:p>
        </p:txBody>
      </p:sp>
      <p:cxnSp>
        <p:nvCxnSpPr>
          <p:cNvPr id="224" name="Shape 224"/>
          <p:cNvCxnSpPr>
            <a:stCxn id="223" idx="1"/>
          </p:cNvCxnSpPr>
          <p:nvPr/>
        </p:nvCxnSpPr>
        <p:spPr>
          <a:xfrm flipH="1">
            <a:off x="1934875" y="2685575"/>
            <a:ext cx="3363600" cy="1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Request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POST, GET to get information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HTTP Request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Request Parameter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Check Method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Requests made to an application are represented in terms of yii\web\Request objects which provide information such as request parameters, HTTP headers, cookies, etc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 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38" name="Shape 238"/>
          <p:cNvSpPr/>
          <p:nvPr/>
        </p:nvSpPr>
        <p:spPr>
          <a:xfrm>
            <a:off x="5175300" y="1936924"/>
            <a:ext cx="1537200" cy="13641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376900" y="2536925"/>
            <a:ext cx="1134000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controller</a:t>
            </a:r>
          </a:p>
        </p:txBody>
      </p:sp>
      <p:sp>
        <p:nvSpPr>
          <p:cNvPr id="240" name="Shape 240"/>
          <p:cNvSpPr/>
          <p:nvPr/>
        </p:nvSpPr>
        <p:spPr>
          <a:xfrm>
            <a:off x="1859825" y="2095474"/>
            <a:ext cx="1179900" cy="1047000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116482" y="2583730"/>
            <a:ext cx="666600" cy="1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user</a:t>
            </a:r>
          </a:p>
        </p:txBody>
      </p:sp>
      <p:sp>
        <p:nvSpPr>
          <p:cNvPr id="242" name="Shape 242"/>
          <p:cNvSpPr/>
          <p:nvPr/>
        </p:nvSpPr>
        <p:spPr>
          <a:xfrm rot="5400000">
            <a:off x="4086280" y="1537174"/>
            <a:ext cx="70500" cy="2163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2924975" y="1936912"/>
            <a:ext cx="2393100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Request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By sending HTTP Request (</a:t>
            </a:r>
            <a:r>
              <a:rPr lang="en" sz="1200" b="1"/>
              <a:t>POST</a:t>
            </a:r>
            <a:r>
              <a:rPr lang="en" sz="1200"/>
              <a:t>, </a:t>
            </a:r>
            <a:r>
              <a:rPr lang="en" sz="1200" b="1"/>
              <a:t>GET</a:t>
            </a:r>
            <a:r>
              <a:rPr lang="en" sz="120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Request Parameter (GET)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9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$get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-&gt;get();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$get = $_GET;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808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$id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-&gt;get(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$id = isset($_GET['id']) ? $_GET['id'] : null;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808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$id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-&gt;get(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$id = isset($_GET['id']) ? $_GET['id'] : 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95486"/>
            <a:ext cx="352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1100" dirty="0" smtClean="0"/>
              <a:t>Get </a:t>
            </a:r>
            <a:r>
              <a:rPr lang="ms-MY" sz="1100" dirty="0" smtClean="0">
                <a:sym typeface="Wingdings" pitchFamily="2" charset="2"/>
              </a:rPr>
              <a:t> hantar cara direct tp di encrip kan code trsebut</a:t>
            </a:r>
            <a:endParaRPr lang="ms-MY" sz="1100" dirty="0" smtClean="0"/>
          </a:p>
          <a:p>
            <a:r>
              <a:rPr lang="ms-MY" sz="1100" dirty="0" smtClean="0"/>
              <a:t>Post </a:t>
            </a:r>
            <a:r>
              <a:rPr lang="ms-MY" sz="1100" dirty="0" smtClean="0">
                <a:sym typeface="Wingdings" pitchFamily="2" charset="2"/>
              </a:rPr>
              <a:t> hantar cara bawah meja gitu/trsembunyi</a:t>
            </a:r>
            <a:endParaRPr lang="ms-MY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 Parameter (POST)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900" i="1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$get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-&gt;post();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$post = $_POST;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808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$id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-&gt;post(</a:t>
            </a:r>
            <a:r>
              <a:rPr lang="en" sz="900" b="1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$id = isset($_POST['id']) ? $_POST['id'] : null;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808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$id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-&gt;post(</a:t>
            </a:r>
            <a:r>
              <a:rPr lang="en" sz="900" b="1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equivalent to: $id = isset($_POST['id']) ? $_POST['id'] : 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Method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 whole set of boolean properties that check http request and will return </a:t>
            </a:r>
            <a:r>
              <a:rPr lang="en" sz="1400" b="1">
                <a:solidFill>
                  <a:srgbClr val="434343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400">
                <a:solidFill>
                  <a:srgbClr val="434343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 b="1">
                <a:solidFill>
                  <a:srgbClr val="434343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900" i="1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isAjax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/* the request is an AJAX request */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isGet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 { </a:t>
            </a: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/* the request method is GET */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isPost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/* the request method is POST */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isPut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 { </a:t>
            </a:r>
            <a:r>
              <a:rPr lang="en" sz="900" i="1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/* the request method is PUT */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DB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Data Access Object: Executing SQL Queries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Query Builder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Active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Fill in the Book table with some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Access Object : Execute Queries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8520600" cy="35741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Access Object </a:t>
            </a:r>
            <a:r>
              <a:rPr lang="en" sz="14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createCommand</a:t>
            </a:r>
            <a:r>
              <a:rPr lang="en" sz="14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can be use in Controller or  Model. However, it is most suitable in model to make coding look more organized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getListUseCommand(){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return a set of rows. each row is an associative array of column names and values.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// an empty array is returned if the query returned no results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$bookAll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7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-&gt;createCommand(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'SELECT </a:t>
            </a:r>
            <a:r>
              <a:rPr lang="en" sz="700" i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FROM books'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-&gt;queryAll();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return a single row (the first row)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false is returned if the query has no result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$bookOne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7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-&gt;createCommand(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'SELECT </a:t>
            </a:r>
            <a:r>
              <a:rPr lang="en" sz="700" i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FROM books WHERE id=1'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-&gt;queryOne();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return a single column (the first column)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an empty array is returned if the query returned no results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$bookColumn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7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-&gt;createCommand(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'SELECT bookname FROM books'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-&gt;queryColumn();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return a scalar value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 false is returned if the query has no result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$bookScalar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Yii::</a:t>
            </a:r>
            <a:r>
              <a:rPr lang="en" sz="7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-&gt;createCommand(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'SELECT </a:t>
            </a:r>
            <a:r>
              <a:rPr lang="en" sz="700" i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700" i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FROM books'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-&gt;queryScalar();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7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$bookColumn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5" name="Shape 275"/>
          <p:cNvSpPr txBox="1"/>
          <p:nvPr/>
        </p:nvSpPr>
        <p:spPr>
          <a:xfrm>
            <a:off x="4173650" y="1949325"/>
            <a:ext cx="4289400" cy="54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&lt;?php foreach </a:t>
            </a:r>
            <a:r>
              <a:rPr lang="en" sz="800"/>
              <a:t>(</a:t>
            </a:r>
            <a:r>
              <a:rPr lang="en" sz="800">
                <a:solidFill>
                  <a:srgbClr val="660000"/>
                </a:solidFill>
              </a:rPr>
              <a:t>$bookModel</a:t>
            </a:r>
            <a:r>
              <a:rPr lang="en" sz="800"/>
              <a:t>-&gt;getListUseCommand() </a:t>
            </a:r>
            <a:r>
              <a:rPr lang="en" sz="800" b="1">
                <a:solidFill>
                  <a:srgbClr val="000080"/>
                </a:solidFill>
              </a:rPr>
              <a:t>as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</a:t>
            </a:r>
            <a:r>
              <a:rPr lang="en" sz="800" b="1">
                <a:solidFill>
                  <a:srgbClr val="000080"/>
                </a:solidFill>
              </a:rPr>
              <a:t>echo </a:t>
            </a:r>
            <a:r>
              <a:rPr lang="en" sz="800" b="1">
                <a:solidFill>
                  <a:srgbClr val="008000"/>
                </a:solidFill>
              </a:rPr>
              <a:t>'&lt;tr&gt;&lt;td&gt;'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'bookname'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'publisher'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'edition'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'author'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'price'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'&lt;/td&gt;&lt;/tr&gt;'</a:t>
            </a:r>
            <a:r>
              <a:rPr lang="en" sz="8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} </a:t>
            </a:r>
            <a:r>
              <a:rPr lang="en" sz="800" b="1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173650" y="2629225"/>
            <a:ext cx="4617600" cy="54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&lt;?php </a:t>
            </a:r>
            <a:r>
              <a:rPr lang="en" sz="800">
                <a:solidFill>
                  <a:srgbClr val="660000"/>
                </a:solidFill>
              </a:rPr>
              <a:t>$listbook </a:t>
            </a:r>
            <a:r>
              <a:rPr lang="en" sz="800"/>
              <a:t>= </a:t>
            </a:r>
            <a:r>
              <a:rPr lang="en" sz="800">
                <a:solidFill>
                  <a:srgbClr val="660000"/>
                </a:solidFill>
              </a:rPr>
              <a:t>$bookModel</a:t>
            </a:r>
            <a:r>
              <a:rPr lang="en" sz="800"/>
              <a:t>-&gt;getListUseCommand();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</a:t>
            </a:r>
            <a:r>
              <a:rPr lang="en" sz="800" b="1">
                <a:solidFill>
                  <a:srgbClr val="000080"/>
                </a:solidFill>
              </a:rPr>
              <a:t>echo </a:t>
            </a:r>
            <a:r>
              <a:rPr lang="en" sz="800" b="1">
                <a:solidFill>
                  <a:srgbClr val="008000"/>
                </a:solidFill>
              </a:rPr>
              <a:t>'&lt;tr&gt;&lt;td&gt;'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$listbook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'bookname'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$listbook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'publisher'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$listbook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'edition'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$listbook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'author'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'&lt;/td&gt;&lt;td&gt;'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$listbook</a:t>
            </a:r>
            <a:r>
              <a:rPr lang="en" sz="800"/>
              <a:t>[</a:t>
            </a:r>
            <a:r>
              <a:rPr lang="en" sz="800" b="1">
                <a:solidFill>
                  <a:srgbClr val="008000"/>
                </a:solidFill>
              </a:rPr>
              <a:t>'price'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'&lt;/td&gt;&lt;/tr&gt;'</a:t>
            </a:r>
            <a:r>
              <a:rPr lang="en" sz="8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173650" y="3283425"/>
            <a:ext cx="3025200" cy="54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&lt;?php </a:t>
            </a:r>
            <a:r>
              <a:rPr lang="en" sz="800">
                <a:solidFill>
                  <a:srgbClr val="660000"/>
                </a:solidFill>
              </a:rPr>
              <a:t>$singleBook  </a:t>
            </a:r>
            <a:r>
              <a:rPr lang="en" sz="800"/>
              <a:t>= </a:t>
            </a:r>
            <a:r>
              <a:rPr lang="en" sz="800">
                <a:solidFill>
                  <a:srgbClr val="660000"/>
                </a:solidFill>
              </a:rPr>
              <a:t>$bookModel</a:t>
            </a:r>
            <a:r>
              <a:rPr lang="en" sz="800"/>
              <a:t>-&gt;getListUseCommand();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</a:t>
            </a:r>
            <a:r>
              <a:rPr lang="en" sz="800" b="1">
                <a:solidFill>
                  <a:srgbClr val="000080"/>
                </a:solidFill>
              </a:rPr>
              <a:t>echo </a:t>
            </a:r>
            <a:r>
              <a:rPr lang="en" sz="800" b="1">
                <a:solidFill>
                  <a:srgbClr val="008000"/>
                </a:solidFill>
              </a:rPr>
              <a:t>'&lt;tr&gt;&lt;td colspan="5"&gt;' </a:t>
            </a:r>
            <a:r>
              <a:rPr lang="en" sz="800"/>
              <a:t>. </a:t>
            </a:r>
            <a:r>
              <a:rPr lang="en" sz="800">
                <a:solidFill>
                  <a:srgbClr val="660000"/>
                </a:solidFill>
              </a:rPr>
              <a:t>$singleBook</a:t>
            </a:r>
            <a:r>
              <a:rPr lang="en" sz="800"/>
              <a:t>[</a:t>
            </a:r>
            <a:r>
              <a:rPr lang="en" sz="800">
                <a:solidFill>
                  <a:srgbClr val="0000FF"/>
                </a:solidFill>
              </a:rPr>
              <a:t>0</a:t>
            </a:r>
            <a:r>
              <a:rPr lang="en" sz="800"/>
              <a:t>] . </a:t>
            </a:r>
            <a:r>
              <a:rPr lang="en" sz="800" b="1">
                <a:solidFill>
                  <a:srgbClr val="008000"/>
                </a:solidFill>
              </a:rPr>
              <a:t>'&lt;/td&gt;&lt;/tr&gt;'</a:t>
            </a:r>
            <a:r>
              <a:rPr lang="en" sz="8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173650" y="3999625"/>
            <a:ext cx="2644200" cy="54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&lt;?php </a:t>
            </a:r>
            <a:r>
              <a:rPr lang="en" sz="800">
                <a:solidFill>
                  <a:srgbClr val="660000"/>
                </a:solidFill>
              </a:rPr>
              <a:t>$num </a:t>
            </a:r>
            <a:r>
              <a:rPr lang="en" sz="800"/>
              <a:t>= </a:t>
            </a:r>
            <a:r>
              <a:rPr lang="en" sz="800">
                <a:solidFill>
                  <a:srgbClr val="660000"/>
                </a:solidFill>
              </a:rPr>
              <a:t>$bookModel</a:t>
            </a:r>
            <a:r>
              <a:rPr lang="en" sz="800"/>
              <a:t>-&gt;getListUseCommand();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</a:t>
            </a:r>
            <a:r>
              <a:rPr lang="en" sz="800" b="1">
                <a:solidFill>
                  <a:srgbClr val="000080"/>
                </a:solidFill>
              </a:rPr>
              <a:t>echo </a:t>
            </a:r>
            <a:r>
              <a:rPr lang="en" sz="800" b="1">
                <a:solidFill>
                  <a:srgbClr val="008000"/>
                </a:solidFill>
              </a:rPr>
              <a:t>'&lt;tr&gt;&lt;td colspan="5"&gt;'</a:t>
            </a:r>
            <a:r>
              <a:rPr lang="en" sz="800"/>
              <a:t>.</a:t>
            </a:r>
            <a:r>
              <a:rPr lang="en" sz="800">
                <a:solidFill>
                  <a:srgbClr val="660000"/>
                </a:solidFill>
              </a:rPr>
              <a:t>$num</a:t>
            </a:r>
            <a:r>
              <a:rPr lang="en" sz="800"/>
              <a:t>. </a:t>
            </a:r>
            <a:r>
              <a:rPr lang="en" sz="800" b="1">
                <a:solidFill>
                  <a:srgbClr val="008000"/>
                </a:solidFill>
              </a:rPr>
              <a:t>'&lt;/td&gt;&lt;/tr&gt;'</a:t>
            </a:r>
            <a:r>
              <a:rPr lang="en" sz="8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79" name="Shape 279"/>
          <p:cNvSpPr/>
          <p:nvPr/>
        </p:nvSpPr>
        <p:spPr>
          <a:xfrm>
            <a:off x="3802125" y="2132675"/>
            <a:ext cx="4392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2125" y="2728975"/>
            <a:ext cx="4392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802125" y="3325275"/>
            <a:ext cx="4392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824250" y="3999625"/>
            <a:ext cx="4392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Left Brace 1"/>
          <p:cNvSpPr/>
          <p:nvPr/>
        </p:nvSpPr>
        <p:spPr>
          <a:xfrm>
            <a:off x="0" y="1777103"/>
            <a:ext cx="395536" cy="2762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" name="TextBox 2"/>
          <p:cNvSpPr txBox="1"/>
          <p:nvPr/>
        </p:nvSpPr>
        <p:spPr>
          <a:xfrm>
            <a:off x="-1220718" y="2745486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dirty="0" smtClean="0"/>
              <a:t>copy dlm book.php</a:t>
            </a:r>
            <a:endParaRPr lang="ms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Builder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Built on top of Database Access Objects, query builder allows you to construct a SQL query in a programmatic and DBMS-agnostic way.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getTableList()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Query())-&gt;</a:t>
            </a:r>
            <a:r>
              <a:rPr lang="en" sz="900" b="1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1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" sz="900" b="1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1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'books'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" sz="900" b="1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1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‘id=1’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)-&gt;all();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90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There are more: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547800" y="2077150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Select </a:t>
            </a:r>
            <a:r>
              <a:rPr lang="en" b="1">
                <a:solidFill>
                  <a:srgbClr val="FFFFFF"/>
                </a:solidFill>
              </a:rPr>
              <a:t>all</a:t>
            </a:r>
            <a:r>
              <a:rPr lang="en">
                <a:solidFill>
                  <a:srgbClr val="FFFFFF"/>
                </a:solidFill>
              </a:rPr>
              <a:t> set of a row from table </a:t>
            </a:r>
            <a:r>
              <a:rPr lang="en" b="1">
                <a:solidFill>
                  <a:srgbClr val="FFFFFF"/>
                </a:solidFill>
              </a:rPr>
              <a:t>books where</a:t>
            </a:r>
            <a:r>
              <a:rPr lang="en">
                <a:solidFill>
                  <a:srgbClr val="FFFFFF"/>
                </a:solidFill>
              </a:rPr>
              <a:t> id must be 1</a:t>
            </a:r>
          </a:p>
        </p:txBody>
      </p:sp>
      <p:cxnSp>
        <p:nvCxnSpPr>
          <p:cNvPr id="290" name="Shape 290"/>
          <p:cNvCxnSpPr>
            <a:endCxn id="289" idx="1"/>
          </p:cNvCxnSpPr>
          <p:nvPr/>
        </p:nvCxnSpPr>
        <p:spPr>
          <a:xfrm rot="10800000" flipH="1">
            <a:off x="4217200" y="2438500"/>
            <a:ext cx="3306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1322100" y="3424750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orderBy()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9125" y="3056850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groupBy()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547800" y="4009775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having()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004325" y="3370850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join()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739350" y="4203600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union()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930125" y="3630225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limit()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963600" y="4136050"/>
            <a:ext cx="1288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offset()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Record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2391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Active Record provides an object-oriented interface for accessing and manipulating data stored in databases. </a:t>
            </a:r>
            <a:r>
              <a:rPr lang="en" sz="1400">
                <a:solidFill>
                  <a:srgbClr val="434343"/>
                </a:solidFill>
              </a:rPr>
              <a:t>First, extend your model class with </a:t>
            </a:r>
            <a:r>
              <a:rPr lang="en" sz="1400" b="1">
                <a:solidFill>
                  <a:srgbClr val="434343"/>
                </a:solidFill>
              </a:rPr>
              <a:t>ActiveRecord</a:t>
            </a:r>
          </a:p>
        </p:txBody>
      </p:sp>
      <p:sp>
        <p:nvSpPr>
          <p:cNvPr id="304" name="Shape 304"/>
          <p:cNvSpPr/>
          <p:nvPr/>
        </p:nvSpPr>
        <p:spPr>
          <a:xfrm>
            <a:off x="787775" y="1987875"/>
            <a:ext cx="1927500" cy="806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>
                <a:solidFill>
                  <a:srgbClr val="000080"/>
                </a:solidFill>
              </a:rPr>
              <a:t>use </a:t>
            </a:r>
            <a:r>
              <a:rPr lang="en" sz="700"/>
              <a:t>yii\db\ActiveRecord;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  <a:p>
            <a:pPr lvl="0" rtl="0">
              <a:spcBef>
                <a:spcPts val="0"/>
              </a:spcBef>
              <a:buNone/>
            </a:pPr>
            <a:r>
              <a:rPr lang="en" sz="700" b="1">
                <a:solidFill>
                  <a:srgbClr val="000080"/>
                </a:solidFill>
              </a:rPr>
              <a:t>class </a:t>
            </a:r>
            <a:r>
              <a:rPr lang="en" sz="700"/>
              <a:t>Books </a:t>
            </a:r>
            <a:r>
              <a:rPr lang="en" sz="700" b="1">
                <a:solidFill>
                  <a:srgbClr val="000080"/>
                </a:solidFill>
              </a:rPr>
              <a:t>extends </a:t>
            </a:r>
            <a:r>
              <a:rPr lang="en" sz="700"/>
              <a:t>ActiveRecord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/>
              <a:t>{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282775" y="1914950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Call ActiveRecord and extend the class</a:t>
            </a:r>
          </a:p>
        </p:txBody>
      </p:sp>
      <p:cxnSp>
        <p:nvCxnSpPr>
          <p:cNvPr id="306" name="Shape 306"/>
          <p:cNvCxnSpPr>
            <a:endCxn id="305" idx="1"/>
          </p:cNvCxnSpPr>
          <p:nvPr/>
        </p:nvCxnSpPr>
        <p:spPr>
          <a:xfrm rot="10800000" flipH="1">
            <a:off x="2358475" y="2276300"/>
            <a:ext cx="9243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7" name="Shape 307"/>
          <p:cNvCxnSpPr>
            <a:endCxn id="305" idx="1"/>
          </p:cNvCxnSpPr>
          <p:nvPr/>
        </p:nvCxnSpPr>
        <p:spPr>
          <a:xfrm>
            <a:off x="1885975" y="2256500"/>
            <a:ext cx="13968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8" name="Shape 308"/>
          <p:cNvSpPr/>
          <p:nvPr/>
        </p:nvSpPr>
        <p:spPr>
          <a:xfrm>
            <a:off x="1751575" y="2363225"/>
            <a:ext cx="583800" cy="165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2125" y="2149550"/>
            <a:ext cx="1005900" cy="165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Controller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Receive Request and Response Request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Creating Controller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Input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Controllers are composed of </a:t>
            </a:r>
            <a:r>
              <a:rPr lang="en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which are the most basic units that end users can address and request for execution. A controller can have one or multiple actions.</a:t>
            </a:r>
          </a:p>
        </p:txBody>
      </p:sp>
      <p:pic>
        <p:nvPicPr>
          <p:cNvPr id="139" name="Shape 139" descr="Wai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74" y="724212"/>
            <a:ext cx="1810249" cy="120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Active Record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1700" y="12391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Below are the function to store, update and delete data. These function stays in model.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4350" y="2356875"/>
            <a:ext cx="2145300" cy="137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b="1">
                <a:solidFill>
                  <a:srgbClr val="000080"/>
                </a:solidFill>
              </a:rPr>
              <a:t>public function </a:t>
            </a:r>
            <a:r>
              <a:rPr lang="en" sz="700"/>
              <a:t>storeTable(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){</a:t>
            </a:r>
          </a:p>
          <a:p>
            <a:pPr lvl="0">
              <a:spcBef>
                <a:spcPts val="0"/>
              </a:spcBef>
              <a:buNone/>
            </a:pPr>
            <a:endParaRPr sz="700"/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 </a:t>
            </a:r>
            <a:r>
              <a:rPr lang="en" sz="700"/>
              <a:t>= </a:t>
            </a:r>
            <a:r>
              <a:rPr lang="en" sz="700" b="1">
                <a:solidFill>
                  <a:srgbClr val="000080"/>
                </a:solidFill>
              </a:rPr>
              <a:t>new </a:t>
            </a:r>
            <a:r>
              <a:rPr lang="en" sz="700"/>
              <a:t>Book();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bookname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'bookname'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publisher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'publisher'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edition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'edition'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author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'author'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price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'price'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isbn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'isbn'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-&gt;save();</a:t>
            </a:r>
          </a:p>
          <a:p>
            <a:pPr lvl="0">
              <a:spcBef>
                <a:spcPts val="0"/>
              </a:spcBef>
              <a:buNone/>
            </a:pPr>
            <a:endParaRPr sz="700"/>
          </a:p>
          <a:p>
            <a:pPr lvl="0">
              <a:spcBef>
                <a:spcPts val="0"/>
              </a:spcBef>
              <a:buNone/>
            </a:pPr>
            <a:r>
              <a:rPr lang="en" sz="700"/>
              <a:t>}</a:t>
            </a:r>
          </a:p>
        </p:txBody>
      </p:sp>
      <p:sp>
        <p:nvSpPr>
          <p:cNvPr id="317" name="Shape 317"/>
          <p:cNvSpPr/>
          <p:nvPr/>
        </p:nvSpPr>
        <p:spPr>
          <a:xfrm>
            <a:off x="2996125" y="2356875"/>
            <a:ext cx="2845500" cy="140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b="1">
                <a:solidFill>
                  <a:srgbClr val="000080"/>
                </a:solidFill>
              </a:rPr>
              <a:t>public function </a:t>
            </a:r>
            <a:r>
              <a:rPr lang="en" sz="700"/>
              <a:t>updateTable(</a:t>
            </a:r>
            <a:r>
              <a:rPr lang="en" sz="700">
                <a:solidFill>
                  <a:srgbClr val="660000"/>
                </a:solidFill>
              </a:rPr>
              <a:t>$id</a:t>
            </a:r>
            <a:r>
              <a:rPr lang="en" sz="700"/>
              <a:t>,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 </a:t>
            </a:r>
            <a:r>
              <a:rPr lang="en" sz="700"/>
              <a:t>= Books::</a:t>
            </a:r>
            <a:r>
              <a:rPr lang="en" sz="700" i="1"/>
              <a:t>findOne</a:t>
            </a:r>
            <a:r>
              <a:rPr lang="en" sz="700"/>
              <a:t>(</a:t>
            </a:r>
            <a:r>
              <a:rPr lang="en" sz="700">
                <a:solidFill>
                  <a:srgbClr val="660000"/>
                </a:solidFill>
              </a:rPr>
              <a:t>$id</a:t>
            </a:r>
            <a:r>
              <a:rPr lang="en" sz="7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bookname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'bookname'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publisher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'publisher'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edition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'edition'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author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'author'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price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'price'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</a:t>
            </a:r>
            <a:r>
              <a:rPr lang="en" sz="700" b="1">
                <a:solidFill>
                  <a:srgbClr val="660E7A"/>
                </a:solidFill>
              </a:rPr>
              <a:t>isbn </a:t>
            </a:r>
            <a:r>
              <a:rPr lang="en" sz="700"/>
              <a:t>= </a:t>
            </a:r>
            <a:r>
              <a:rPr lang="en" sz="700">
                <a:solidFill>
                  <a:srgbClr val="660000"/>
                </a:solidFill>
              </a:rPr>
              <a:t>$bookArray</a:t>
            </a:r>
            <a:r>
              <a:rPr lang="en" sz="700"/>
              <a:t>[</a:t>
            </a:r>
            <a:r>
              <a:rPr lang="en" sz="700" b="1">
                <a:solidFill>
                  <a:srgbClr val="008000"/>
                </a:solidFill>
              </a:rPr>
              <a:t>'Books'</a:t>
            </a:r>
            <a:r>
              <a:rPr lang="en" sz="700"/>
              <a:t>][</a:t>
            </a:r>
            <a:r>
              <a:rPr lang="en" sz="700" b="1">
                <a:solidFill>
                  <a:srgbClr val="008000"/>
                </a:solidFill>
              </a:rPr>
              <a:t>'isbn'</a:t>
            </a:r>
            <a:r>
              <a:rPr lang="en" sz="700"/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lang="en" sz="700">
                <a:solidFill>
                  <a:srgbClr val="660000"/>
                </a:solidFill>
              </a:rPr>
              <a:t>$book</a:t>
            </a:r>
            <a:r>
              <a:rPr lang="en" sz="700"/>
              <a:t>-&gt;save();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700" b="1">
              <a:solidFill>
                <a:srgbClr val="000080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095600" y="2341575"/>
            <a:ext cx="1906800" cy="140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</a:rPr>
              <a:t>public function </a:t>
            </a:r>
            <a:r>
              <a:rPr lang="en" sz="900"/>
              <a:t>deleteTable(</a:t>
            </a:r>
            <a:r>
              <a:rPr lang="en" sz="900">
                <a:solidFill>
                  <a:srgbClr val="660000"/>
                </a:solidFill>
              </a:rPr>
              <a:t>$id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$book </a:t>
            </a:r>
            <a:r>
              <a:rPr lang="en" sz="900"/>
              <a:t>= Books::</a:t>
            </a:r>
            <a:r>
              <a:rPr lang="en" sz="900" i="1"/>
              <a:t>findOne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$id</a:t>
            </a:r>
            <a:r>
              <a:rPr lang="en" sz="9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$book</a:t>
            </a:r>
            <a:r>
              <a:rPr lang="en" sz="900"/>
              <a:t>-&gt;delete();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326700"/>
            <a:ext cx="8520600" cy="4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Excercise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1700" y="9756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the CRUD for Book. </a:t>
            </a:r>
          </a:p>
        </p:txBody>
      </p:sp>
      <p:pic>
        <p:nvPicPr>
          <p:cNvPr id="325" name="Shape 325" descr="Screen Shot 2016-08-03 at 1.48.2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5" y="1532000"/>
            <a:ext cx="4490100" cy="11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 descr="Screen Shot 2016-08-03 at 1.49.5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125" y="1932299"/>
            <a:ext cx="3311224" cy="20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 descr="Screen Shot 2016-08-03 at 1.49.44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93" y="2802850"/>
            <a:ext cx="3608550" cy="221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Naming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Turn the first letter into upper case.</a:t>
            </a:r>
          </a:p>
          <a:p>
            <a:pPr marL="457200" lvl="0" indent="-3175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Remove hyphens and replace any forward slashes with backward slashes.</a:t>
            </a:r>
          </a:p>
          <a:p>
            <a:pPr marL="457200" lvl="0" indent="-3175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Append the suffix </a:t>
            </a:r>
            <a:r>
              <a:rPr lang="en" sz="1400" dirty="0">
                <a:solidFill>
                  <a:srgbClr val="C7254E"/>
                </a:solidFill>
                <a:highlight>
                  <a:srgbClr val="F9F2F4"/>
                </a:highlight>
              </a:rPr>
              <a:t>Controller</a:t>
            </a: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. Example: </a:t>
            </a:r>
            <a:r>
              <a:rPr lang="en" sz="1400" dirty="0">
                <a:solidFill>
                  <a:srgbClr val="FF0000"/>
                </a:solidFill>
                <a:highlight>
                  <a:srgbClr val="FFFFFF"/>
                </a:highlight>
              </a:rPr>
              <a:t>B</a:t>
            </a: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ook</a:t>
            </a:r>
            <a:r>
              <a:rPr lang="en" sz="1400" b="1" dirty="0">
                <a:solidFill>
                  <a:srgbClr val="FF0000"/>
                </a:solidFill>
                <a:highlight>
                  <a:srgbClr val="FFFFFF"/>
                </a:highlight>
              </a:rPr>
              <a:t>C</a:t>
            </a:r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</a:rPr>
              <a:t>ontroller</a:t>
            </a:r>
          </a:p>
          <a:p>
            <a:pPr marL="457200" lvl="0" indent="-3175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</a:rPr>
              <a:t>Prepend the controller namespace.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Right Brace 1"/>
          <p:cNvSpPr/>
          <p:nvPr/>
        </p:nvSpPr>
        <p:spPr>
          <a:xfrm>
            <a:off x="5364088" y="2211710"/>
            <a:ext cx="45719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" name="TextBox 2"/>
          <p:cNvSpPr txBox="1"/>
          <p:nvPr/>
        </p:nvSpPr>
        <p:spPr>
          <a:xfrm>
            <a:off x="5413053" y="2147762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1200" i="1" dirty="0" smtClean="0">
                <a:solidFill>
                  <a:srgbClr val="FF0000"/>
                </a:solidFill>
              </a:rPr>
              <a:t>Huruf besar prmulaan &amp; diikuti perkataan</a:t>
            </a:r>
          </a:p>
          <a:p>
            <a:r>
              <a:rPr lang="ms-MY" sz="1200" i="1" dirty="0" smtClean="0">
                <a:solidFill>
                  <a:srgbClr val="FF0000"/>
                </a:solidFill>
              </a:rPr>
              <a:t>Controller kat belakang mesti ada</a:t>
            </a:r>
            <a:endParaRPr lang="ms-MY" sz="1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Controller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file called </a:t>
            </a:r>
            <a:r>
              <a:rPr lang="en" sz="1400" b="1" dirty="0"/>
              <a:t>HelloWorldController.php</a:t>
            </a:r>
            <a:r>
              <a:rPr lang="en" sz="1400" dirty="0"/>
              <a:t> in folder </a:t>
            </a:r>
            <a:r>
              <a:rPr lang="en" sz="1400" b="1" dirty="0"/>
              <a:t>controller</a:t>
            </a:r>
            <a:r>
              <a:rPr lang="en" sz="1400" dirty="0"/>
              <a:t>.</a:t>
            </a:r>
            <a:r>
              <a:rPr lang="en" sz="1400" b="1" dirty="0"/>
              <a:t> </a:t>
            </a:r>
            <a:r>
              <a:rPr lang="en" sz="1400" dirty="0"/>
              <a:t>Then we will create a Hello World page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&lt;?php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namespace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app\controllers;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yii\web\Controller;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HelloWorldController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Controller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actionIndex(){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7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Open main.php inside folder /views/layouts, insert this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'label'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'Contact'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'url'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'/site/contact'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]],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'label'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'HW'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'url' 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[</a:t>
            </a:r>
            <a:r>
              <a:rPr lang="en" sz="7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'/helloworld/index'</a:t>
            </a:r>
            <a:r>
              <a:rPr lang="en" sz="7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]], //this 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2" name="Shape 152"/>
          <p:cNvSpPr/>
          <p:nvPr/>
        </p:nvSpPr>
        <p:spPr>
          <a:xfrm>
            <a:off x="352225" y="1939675"/>
            <a:ext cx="1413900" cy="1011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153"/>
          <p:cNvCxnSpPr>
            <a:stCxn id="152" idx="3"/>
            <a:endCxn id="154" idx="1"/>
          </p:cNvCxnSpPr>
          <p:nvPr/>
        </p:nvCxnSpPr>
        <p:spPr>
          <a:xfrm>
            <a:off x="1766125" y="1990225"/>
            <a:ext cx="15852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3351325" y="1667300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call HelloWorldController in other php field. Eg, use app\controllers\HelloWorldController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</a:t>
            </a:r>
            <a:r>
              <a:rPr lang="en">
                <a:solidFill>
                  <a:srgbClr val="FF0000"/>
                </a:solidFill>
              </a:rPr>
              <a:t>Controller</a:t>
            </a:r>
            <a:r>
              <a:rPr lang="en"/>
              <a:t> + Rendering + Routing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76575" y="1216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file called </a:t>
            </a:r>
            <a:r>
              <a:rPr lang="en" sz="1400" b="1"/>
              <a:t>BooksController.php</a:t>
            </a:r>
            <a:r>
              <a:rPr lang="en" sz="1400"/>
              <a:t> in folder </a:t>
            </a:r>
            <a:r>
              <a:rPr lang="en" sz="1400" b="1"/>
              <a:t>controller</a:t>
            </a:r>
            <a:r>
              <a:rPr lang="en" sz="1400"/>
              <a:t>.</a:t>
            </a:r>
            <a:r>
              <a:rPr lang="en" sz="1400" b="1"/>
              <a:t> </a:t>
            </a:r>
            <a:r>
              <a:rPr lang="en" sz="1400"/>
              <a:t>And make a class with its function as follow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&lt;?php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namespace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app\controllers;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yii\web\Controller;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app\models\Book;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BooksController </a:t>
            </a:r>
            <a:r>
              <a:rPr lang="en" sz="900" b="1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Controller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//will be add later in rendering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Controller + </a:t>
            </a:r>
            <a:r>
              <a:rPr lang="en">
                <a:solidFill>
                  <a:srgbClr val="FF0000"/>
                </a:solidFill>
              </a:rPr>
              <a:t>Rendering</a:t>
            </a:r>
            <a:r>
              <a:rPr lang="en"/>
              <a:t> + Routing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76575" y="1216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BooksController, create a function as follow: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actionList(){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-&gt;render(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'list'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'bookModel'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]);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actionAdd(){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-&gt;render(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'add'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'bookModel'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9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]);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1575475" y="1960100"/>
            <a:ext cx="449400" cy="1899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575475" y="3115475"/>
            <a:ext cx="449400" cy="1899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859025" y="1695975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Locate file list.php inside folder /views/books. You can call $bookModel in list.php</a:t>
            </a:r>
          </a:p>
        </p:txBody>
      </p:sp>
      <p:cxnSp>
        <p:nvCxnSpPr>
          <p:cNvPr id="170" name="Shape 170"/>
          <p:cNvCxnSpPr>
            <a:stCxn id="167" idx="3"/>
            <a:endCxn id="169" idx="1"/>
          </p:cNvCxnSpPr>
          <p:nvPr/>
        </p:nvCxnSpPr>
        <p:spPr>
          <a:xfrm>
            <a:off x="2024875" y="2055050"/>
            <a:ext cx="834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2835350" y="2849075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Locate file add.php inside folder /views/books. You can call $bookModel in add.php</a:t>
            </a:r>
          </a:p>
        </p:txBody>
      </p:sp>
      <p:cxnSp>
        <p:nvCxnSpPr>
          <p:cNvPr id="172" name="Shape 172"/>
          <p:cNvCxnSpPr>
            <a:stCxn id="168" idx="3"/>
          </p:cNvCxnSpPr>
          <p:nvPr/>
        </p:nvCxnSpPr>
        <p:spPr>
          <a:xfrm>
            <a:off x="2024875" y="3210425"/>
            <a:ext cx="83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1524750" y="3928450"/>
            <a:ext cx="3058200" cy="7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$bookModel = new Book(); calls Book model</a:t>
            </a:r>
          </a:p>
        </p:txBody>
      </p:sp>
      <p:pic>
        <p:nvPicPr>
          <p:cNvPr id="174" name="Shape 174" descr="exclamation-xx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75" y="3720750"/>
            <a:ext cx="465825" cy="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Controller + Rendering + </a:t>
            </a:r>
            <a:r>
              <a:rPr lang="en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76575" y="1216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Open urlManager.php in /vendor/yiisoft/yii2/web. Find rules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Make a route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 sz="9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$rules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[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'books/listBook'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'books/list'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'books/add' 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9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'books/add'</a:t>
            </a:r>
            <a:r>
              <a:rPr lang="en" sz="9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Shape 181"/>
          <p:cNvSpPr txBox="1"/>
          <p:nvPr/>
        </p:nvSpPr>
        <p:spPr>
          <a:xfrm>
            <a:off x="3771900" y="2378087"/>
            <a:ext cx="1552200" cy="319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Books</a:t>
            </a:r>
            <a:r>
              <a:rPr lang="en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82" name="Shape 182"/>
          <p:cNvSpPr/>
          <p:nvPr/>
        </p:nvSpPr>
        <p:spPr>
          <a:xfrm>
            <a:off x="2391025" y="1899850"/>
            <a:ext cx="375300" cy="1761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3" name="Shape 183"/>
          <p:cNvCxnSpPr>
            <a:stCxn id="182" idx="2"/>
            <a:endCxn id="181" idx="1"/>
          </p:cNvCxnSpPr>
          <p:nvPr/>
        </p:nvCxnSpPr>
        <p:spPr>
          <a:xfrm>
            <a:off x="2578675" y="2075950"/>
            <a:ext cx="119310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/>
          <p:nvPr/>
        </p:nvSpPr>
        <p:spPr>
          <a:xfrm>
            <a:off x="1325250" y="1913750"/>
            <a:ext cx="861900" cy="1761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658950" y="2907025"/>
            <a:ext cx="3238800" cy="319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http://localhost:8080/</a:t>
            </a:r>
            <a:r>
              <a:rPr lang="en" b="1" dirty="0"/>
              <a:t>books/listBook</a:t>
            </a:r>
          </a:p>
        </p:txBody>
      </p:sp>
      <p:cxnSp>
        <p:nvCxnSpPr>
          <p:cNvPr id="186" name="Shape 186"/>
          <p:cNvCxnSpPr>
            <a:stCxn id="184" idx="2"/>
            <a:endCxn id="185" idx="0"/>
          </p:cNvCxnSpPr>
          <p:nvPr/>
        </p:nvCxnSpPr>
        <p:spPr>
          <a:xfrm>
            <a:off x="1756200" y="2089850"/>
            <a:ext cx="15222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5657825" y="1658200"/>
            <a:ext cx="1862700" cy="12975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</a:rPr>
              <a:t>public function </a:t>
            </a:r>
            <a:r>
              <a:rPr lang="en" sz="900"/>
              <a:t>actionList(){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$bookModel </a:t>
            </a:r>
            <a:r>
              <a:rPr lang="en" sz="900"/>
              <a:t>= </a:t>
            </a:r>
            <a:r>
              <a:rPr lang="en" sz="900" b="1">
                <a:solidFill>
                  <a:srgbClr val="000080"/>
                </a:solidFill>
              </a:rPr>
              <a:t>new </a:t>
            </a:r>
            <a:r>
              <a:rPr lang="en" sz="900"/>
              <a:t>Book();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 b="1">
                <a:solidFill>
                  <a:srgbClr val="000080"/>
                </a:solidFill>
              </a:rPr>
              <a:t>return </a:t>
            </a:r>
            <a:r>
              <a:rPr lang="en" sz="900">
                <a:solidFill>
                  <a:srgbClr val="660000"/>
                </a:solidFill>
              </a:rPr>
              <a:t>$this</a:t>
            </a:r>
            <a:r>
              <a:rPr lang="en" sz="900"/>
              <a:t>-&gt;render(</a:t>
            </a:r>
            <a:r>
              <a:rPr lang="en" sz="900" b="1">
                <a:solidFill>
                  <a:srgbClr val="008000"/>
                </a:solidFill>
              </a:rPr>
              <a:t>'list'</a:t>
            </a:r>
            <a:r>
              <a:rPr lang="en" sz="900"/>
              <a:t>, [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lang="en" sz="900" b="1">
                <a:solidFill>
                  <a:srgbClr val="008000"/>
                </a:solidFill>
              </a:rPr>
              <a:t>'bookModel' </a:t>
            </a:r>
            <a:r>
              <a:rPr lang="en" sz="900"/>
              <a:t>=&gt; </a:t>
            </a:r>
            <a:r>
              <a:rPr lang="en" sz="900">
                <a:solidFill>
                  <a:srgbClr val="660000"/>
                </a:solidFill>
              </a:rPr>
              <a:t>$bookModel</a:t>
            </a:r>
            <a:r>
              <a:rPr lang="en" sz="900"/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]);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2792275" y="1899850"/>
            <a:ext cx="238200" cy="1761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>
            <a:stCxn id="188" idx="3"/>
          </p:cNvCxnSpPr>
          <p:nvPr/>
        </p:nvCxnSpPr>
        <p:spPr>
          <a:xfrm>
            <a:off x="3030475" y="1987900"/>
            <a:ext cx="264120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/>
          <p:nvPr/>
        </p:nvSpPr>
        <p:spPr>
          <a:xfrm>
            <a:off x="6901925" y="1723750"/>
            <a:ext cx="238200" cy="1761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852375" y="2410400"/>
            <a:ext cx="582300" cy="254100"/>
          </a:xfrm>
          <a:prstGeom prst="rect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416300" y="2939725"/>
            <a:ext cx="1421400" cy="254100"/>
          </a:xfrm>
          <a:prstGeom prst="rect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Validation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67300" y="12257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actionAdd()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Books();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$bookname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-&gt;load(Yii::</a:t>
            </a:r>
            <a:r>
              <a:rPr lang="en" sz="8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8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-&gt;post()))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-&gt;storeTable(Yii::</a:t>
            </a:r>
            <a:r>
              <a:rPr lang="en" sz="800" i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$app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800" b="1" dirty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-&gt;post());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-&gt;render(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'list'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'bookModel'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-&gt;render(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'add'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'bookModel'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$bookModel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'bookname'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509700" y="1969375"/>
            <a:ext cx="2595000" cy="1899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730325" y="1098225"/>
            <a:ext cx="3058200" cy="72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model-&gt;load() will load the rules in the model. Result a validation like below</a:t>
            </a:r>
          </a:p>
        </p:txBody>
      </p:sp>
      <p:cxnSp>
        <p:nvCxnSpPr>
          <p:cNvPr id="201" name="Shape 201"/>
          <p:cNvCxnSpPr>
            <a:stCxn id="199" idx="3"/>
            <a:endCxn id="200" idx="1"/>
          </p:cNvCxnSpPr>
          <p:nvPr/>
        </p:nvCxnSpPr>
        <p:spPr>
          <a:xfrm rot="10800000" flipH="1">
            <a:off x="3104700" y="1459525"/>
            <a:ext cx="625500" cy="6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2" name="Shape 202" descr="Screen Shot 2016-08-03 at 1.41.5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25" y="2321500"/>
            <a:ext cx="3020751" cy="221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>
            <a:stCxn id="200" idx="2"/>
            <a:endCxn id="202" idx="0"/>
          </p:cNvCxnSpPr>
          <p:nvPr/>
        </p:nvCxnSpPr>
        <p:spPr>
          <a:xfrm flipH="1">
            <a:off x="5165525" y="1820925"/>
            <a:ext cx="939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form to be display to the user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Creating 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form consist a label and field for user to put an input and to receive the outcome.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1998</Words>
  <Application>Microsoft Office PowerPoint</Application>
  <PresentationFormat>On-screen Show (16:9)</PresentationFormat>
  <Paragraphs>281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simple-light-2</vt:lpstr>
      <vt:lpstr>geometric</vt:lpstr>
      <vt:lpstr>DAY 3 - Getting Deep</vt:lpstr>
      <vt:lpstr>Controller</vt:lpstr>
      <vt:lpstr>Controller Naming</vt:lpstr>
      <vt:lpstr>Create Controller</vt:lpstr>
      <vt:lpstr>Create Controller + Rendering + Routing</vt:lpstr>
      <vt:lpstr>Create Controller + Rendering + Routing</vt:lpstr>
      <vt:lpstr>Create Controller + Rendering + Routing</vt:lpstr>
      <vt:lpstr>Input Validation</vt:lpstr>
      <vt:lpstr>Forms</vt:lpstr>
      <vt:lpstr>Creating Form</vt:lpstr>
      <vt:lpstr>Handling Request</vt:lpstr>
      <vt:lpstr>HTTP Request </vt:lpstr>
      <vt:lpstr>Request Parameter (GET) </vt:lpstr>
      <vt:lpstr>Request Parameter (POST) </vt:lpstr>
      <vt:lpstr>Check Method</vt:lpstr>
      <vt:lpstr>Working with DB</vt:lpstr>
      <vt:lpstr>Data Access Object : Execute Queries</vt:lpstr>
      <vt:lpstr>Query Builder</vt:lpstr>
      <vt:lpstr>Active Record</vt:lpstr>
      <vt:lpstr>Active Record</vt:lpstr>
      <vt:lpstr>Excercise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3 - Getting Deep</dc:title>
  <cp:lastModifiedBy>user3</cp:lastModifiedBy>
  <cp:revision>3</cp:revision>
  <dcterms:modified xsi:type="dcterms:W3CDTF">2016-08-03T03:04:16Z</dcterms:modified>
</cp:coreProperties>
</file>