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Nunito"/>
      <p:regular r:id="rId50"/>
      <p:bold r:id="rId51"/>
      <p:italic r:id="rId52"/>
      <p:boldItalic r:id="rId53"/>
    </p:embeddedFont>
    <p:embeddedFont>
      <p:font typeface="Maven Pro"/>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6.xml"/><Relationship Id="rId55" Type="http://schemas.openxmlformats.org/officeDocument/2006/relationships/font" Target="fonts/MavenPro-bold.fntdata"/><Relationship Id="rId10" Type="http://schemas.openxmlformats.org/officeDocument/2006/relationships/slide" Target="slides/slide5.xml"/><Relationship Id="rId54"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0e59ae5a1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0e59ae5a1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0e59ae5a1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0e59ae5a1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0e59ae5a1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0e59ae5a1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0e59ae5a1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0e59ae5a1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0e59ae5a1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0e59ae5a1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0e59ae5a1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0e59ae5a1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0e59ae5a1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0e59ae5a1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0e59ae5a1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0e59ae5a1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f0e59ae5a1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f0e59ae5a1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f0e59ae5a1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f0e59ae5a1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cfb11c4a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cfb11c4a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0e59ae5a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0e59ae5a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0e59ae5a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0e59ae5a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0e59ae5a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0e59ae5a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f0e59ae5a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f0e59ae5a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f0e59ae5a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f0e59ae5a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0e59ae5a1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0e59ae5a1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f0e59ae5a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f0e59ae5a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f0e59ae5a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f0e59ae5a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f0e59ae5a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f0e59ae5a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f0e59ae5a1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f0e59ae5a1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cfb11c4a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cfb11c4a5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0e59ae5a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0e59ae5a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0e59ae5a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0e59ae5a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0e59ae5a1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0e59ae5a1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f0e59ae5a1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f0e59ae5a1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0e59ae5a1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f0e59ae5a1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f0e59ae5a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f0e59ae5a1_1_168:notes"/>
          <p:cNvSpPr/>
          <p:nvPr>
            <p:ph idx="2" type="sldImg"/>
          </p:nvPr>
        </p:nvSpPr>
        <p:spPr>
          <a:xfrm>
            <a:off x="1143225" y="685800"/>
            <a:ext cx="4572300" cy="34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f0e59ae5a1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f0e59ae5a1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f0e59ae5a1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f0e59ae5a1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0e59ae5a1_1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0e59ae5a1_1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f0e59ae5a1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f0e59ae5a1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cfb11c4a5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cfb11c4a5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f0e59ae5a1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f0e59ae5a1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cfb11c4a5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cfb11c4a5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cfb11c4a5_0_2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cfb11c4a5_0_2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cfb11c4a5_0_2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cfb11c4a5_0_2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f0e59ae5a1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f0e59ae5a1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0e59ae5a1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0e59ae5a1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764362" y="195738"/>
            <a:ext cx="7615500" cy="10356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600">
                <a:solidFill>
                  <a:srgbClr val="404040"/>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13"/>
          <p:cNvSpPr txBox="1"/>
          <p:nvPr>
            <p:ph idx="1" type="body"/>
          </p:nvPr>
        </p:nvSpPr>
        <p:spPr>
          <a:xfrm>
            <a:off x="878681" y="1216864"/>
            <a:ext cx="7386600" cy="34200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300"/>
              <a:buNone/>
              <a:defRPr b="0" i="0" sz="6000">
                <a:solidFill>
                  <a:srgbClr val="242424"/>
                </a:solidFill>
                <a:latin typeface="Arial"/>
                <a:ea typeface="Arial"/>
                <a:cs typeface="Arial"/>
                <a:sym typeface="Arial"/>
              </a:defRPr>
            </a:lvl1pPr>
            <a:lvl2pPr indent="-228600" lvl="1" marL="914400" rtl="0" algn="l">
              <a:spcBef>
                <a:spcPts val="1200"/>
              </a:spcBef>
              <a:spcAft>
                <a:spcPts val="0"/>
              </a:spcAft>
              <a:buSzPts val="1100"/>
              <a:buNone/>
              <a:defRPr/>
            </a:lvl2pPr>
            <a:lvl3pPr indent="-228600" lvl="2" marL="1371600" rtl="0" algn="l">
              <a:spcBef>
                <a:spcPts val="1200"/>
              </a:spcBef>
              <a:spcAft>
                <a:spcPts val="0"/>
              </a:spcAft>
              <a:buSzPts val="1100"/>
              <a:buNone/>
              <a:defRPr/>
            </a:lvl3pPr>
            <a:lvl4pPr indent="-228600" lvl="3" marL="1828800" rtl="0" algn="l">
              <a:spcBef>
                <a:spcPts val="1200"/>
              </a:spcBef>
              <a:spcAft>
                <a:spcPts val="0"/>
              </a:spcAft>
              <a:buSzPts val="1100"/>
              <a:buNone/>
              <a:defRPr/>
            </a:lvl4pPr>
            <a:lvl5pPr indent="-228600" lvl="4" marL="2286000" rtl="0" algn="l">
              <a:spcBef>
                <a:spcPts val="1200"/>
              </a:spcBef>
              <a:spcAft>
                <a:spcPts val="0"/>
              </a:spcAft>
              <a:buSzPts val="1100"/>
              <a:buNone/>
              <a:defRPr/>
            </a:lvl5pPr>
            <a:lvl6pPr indent="-228600" lvl="5" marL="2743200" rtl="0" algn="l">
              <a:spcBef>
                <a:spcPts val="1200"/>
              </a:spcBef>
              <a:spcAft>
                <a:spcPts val="0"/>
              </a:spcAft>
              <a:buSzPts val="1100"/>
              <a:buNone/>
              <a:defRPr/>
            </a:lvl6pPr>
            <a:lvl7pPr indent="-228600" lvl="6" marL="3200400" rtl="0" algn="l">
              <a:spcBef>
                <a:spcPts val="1200"/>
              </a:spcBef>
              <a:spcAft>
                <a:spcPts val="0"/>
              </a:spcAft>
              <a:buSzPts val="1100"/>
              <a:buNone/>
              <a:defRPr/>
            </a:lvl7pPr>
            <a:lvl8pPr indent="-228600" lvl="7" marL="3657600" rtl="0" algn="l">
              <a:spcBef>
                <a:spcPts val="1200"/>
              </a:spcBef>
              <a:spcAft>
                <a:spcPts val="0"/>
              </a:spcAft>
              <a:buSzPts val="1100"/>
              <a:buNone/>
              <a:defRPr/>
            </a:lvl8pPr>
            <a:lvl9pPr indent="-228600" lvl="8" marL="4114800" rtl="0" algn="l">
              <a:spcBef>
                <a:spcPts val="1200"/>
              </a:spcBef>
              <a:spcAft>
                <a:spcPts val="1200"/>
              </a:spcAft>
              <a:buSzPts val="1100"/>
              <a:buNone/>
              <a:defRPr/>
            </a:lvl9pPr>
          </a:lstStyle>
          <a:p/>
        </p:txBody>
      </p:sp>
      <p:sp>
        <p:nvSpPr>
          <p:cNvPr id="276" name="Google Shape;276;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7" name="Google Shape;277;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278" name="Google Shape;278;p13"/>
          <p:cNvSpPr txBox="1"/>
          <p:nvPr>
            <p:ph idx="12" type="sldNum"/>
          </p:nvPr>
        </p:nvSpPr>
        <p:spPr>
          <a:xfrm>
            <a:off x="8211312" y="4926405"/>
            <a:ext cx="159900" cy="123000"/>
          </a:xfrm>
          <a:prstGeom prst="rect">
            <a:avLst/>
          </a:prstGeom>
          <a:noFill/>
          <a:ln>
            <a:noFill/>
          </a:ln>
        </p:spPr>
        <p:txBody>
          <a:bodyPr anchorCtr="0" anchor="t" bIns="0" lIns="0" spcFirstLastPara="1" rIns="0" wrap="square" tIns="0">
            <a:spAutoFit/>
          </a:bodyPr>
          <a:lstStyle>
            <a:lvl1pPr indent="0" lvl="0" marL="25400" marR="0" rtl="0" algn="l">
              <a:lnSpc>
                <a:spcPct val="104761"/>
              </a:lnSpc>
              <a:spcBef>
                <a:spcPts val="0"/>
              </a:spcBef>
              <a:buNone/>
              <a:defRPr b="0" i="0" sz="800">
                <a:solidFill>
                  <a:schemeClr val="lt1"/>
                </a:solidFill>
                <a:latin typeface="Arial"/>
                <a:ea typeface="Arial"/>
                <a:cs typeface="Arial"/>
                <a:sym typeface="Arial"/>
              </a:defRPr>
            </a:lvl1pPr>
            <a:lvl2pPr indent="0" lvl="1" marL="25400" marR="0" rtl="0" algn="l">
              <a:lnSpc>
                <a:spcPct val="104761"/>
              </a:lnSpc>
              <a:spcBef>
                <a:spcPts val="0"/>
              </a:spcBef>
              <a:buNone/>
              <a:defRPr b="0" i="0" sz="800">
                <a:solidFill>
                  <a:schemeClr val="lt1"/>
                </a:solidFill>
                <a:latin typeface="Arial"/>
                <a:ea typeface="Arial"/>
                <a:cs typeface="Arial"/>
                <a:sym typeface="Arial"/>
              </a:defRPr>
            </a:lvl2pPr>
            <a:lvl3pPr indent="0" lvl="2" marL="25400" marR="0" rtl="0" algn="l">
              <a:lnSpc>
                <a:spcPct val="104761"/>
              </a:lnSpc>
              <a:spcBef>
                <a:spcPts val="0"/>
              </a:spcBef>
              <a:buNone/>
              <a:defRPr b="0" i="0" sz="800">
                <a:solidFill>
                  <a:schemeClr val="lt1"/>
                </a:solidFill>
                <a:latin typeface="Arial"/>
                <a:ea typeface="Arial"/>
                <a:cs typeface="Arial"/>
                <a:sym typeface="Arial"/>
              </a:defRPr>
            </a:lvl3pPr>
            <a:lvl4pPr indent="0" lvl="3" marL="25400" marR="0" rtl="0" algn="l">
              <a:lnSpc>
                <a:spcPct val="104761"/>
              </a:lnSpc>
              <a:spcBef>
                <a:spcPts val="0"/>
              </a:spcBef>
              <a:buNone/>
              <a:defRPr b="0" i="0" sz="800">
                <a:solidFill>
                  <a:schemeClr val="lt1"/>
                </a:solidFill>
                <a:latin typeface="Arial"/>
                <a:ea typeface="Arial"/>
                <a:cs typeface="Arial"/>
                <a:sym typeface="Arial"/>
              </a:defRPr>
            </a:lvl4pPr>
            <a:lvl5pPr indent="0" lvl="4" marL="25400" marR="0" rtl="0" algn="l">
              <a:lnSpc>
                <a:spcPct val="104761"/>
              </a:lnSpc>
              <a:spcBef>
                <a:spcPts val="0"/>
              </a:spcBef>
              <a:buNone/>
              <a:defRPr b="0" i="0" sz="800">
                <a:solidFill>
                  <a:schemeClr val="lt1"/>
                </a:solidFill>
                <a:latin typeface="Arial"/>
                <a:ea typeface="Arial"/>
                <a:cs typeface="Arial"/>
                <a:sym typeface="Arial"/>
              </a:defRPr>
            </a:lvl5pPr>
            <a:lvl6pPr indent="0" lvl="5" marL="25400" marR="0" rtl="0" algn="l">
              <a:lnSpc>
                <a:spcPct val="104761"/>
              </a:lnSpc>
              <a:spcBef>
                <a:spcPts val="0"/>
              </a:spcBef>
              <a:buNone/>
              <a:defRPr b="0" i="0" sz="800">
                <a:solidFill>
                  <a:schemeClr val="lt1"/>
                </a:solidFill>
                <a:latin typeface="Arial"/>
                <a:ea typeface="Arial"/>
                <a:cs typeface="Arial"/>
                <a:sym typeface="Arial"/>
              </a:defRPr>
            </a:lvl6pPr>
            <a:lvl7pPr indent="0" lvl="6" marL="25400" marR="0" rtl="0" algn="l">
              <a:lnSpc>
                <a:spcPct val="104761"/>
              </a:lnSpc>
              <a:spcBef>
                <a:spcPts val="0"/>
              </a:spcBef>
              <a:buNone/>
              <a:defRPr b="0" i="0" sz="800">
                <a:solidFill>
                  <a:schemeClr val="lt1"/>
                </a:solidFill>
                <a:latin typeface="Arial"/>
                <a:ea typeface="Arial"/>
                <a:cs typeface="Arial"/>
                <a:sym typeface="Arial"/>
              </a:defRPr>
            </a:lvl7pPr>
            <a:lvl8pPr indent="0" lvl="7" marL="25400" marR="0" rtl="0" algn="l">
              <a:lnSpc>
                <a:spcPct val="104761"/>
              </a:lnSpc>
              <a:spcBef>
                <a:spcPts val="0"/>
              </a:spcBef>
              <a:buNone/>
              <a:defRPr b="0" i="0" sz="800">
                <a:solidFill>
                  <a:schemeClr val="lt1"/>
                </a:solidFill>
                <a:latin typeface="Arial"/>
                <a:ea typeface="Arial"/>
                <a:cs typeface="Arial"/>
                <a:sym typeface="Arial"/>
              </a:defRPr>
            </a:lvl8pPr>
            <a:lvl9pPr indent="0" lvl="8" marL="25400" marR="0" rtl="0" algn="l">
              <a:lnSpc>
                <a:spcPct val="104761"/>
              </a:lnSpc>
              <a:spcBef>
                <a:spcPts val="0"/>
              </a:spcBef>
              <a:buNone/>
              <a:defRPr b="0" i="0" sz="800">
                <a:solidFill>
                  <a:schemeClr val="lt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hasmithavasireddy/IBM-Data-Science-Professional-Certifica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jp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hasmithavasireddy/IBM-Data-Science-Professional-Certification" TargetMode="External"/><Relationship Id="rId4" Type="http://schemas.openxmlformats.org/officeDocument/2006/relationships/hyperlink" Target="https://www.coursera.org/professional-certificates/ibm-data-science?#instructo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774425" y="12543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Georgia"/>
                <a:ea typeface="Georgia"/>
                <a:cs typeface="Georgia"/>
                <a:sym typeface="Georgia"/>
              </a:rPr>
              <a:t>Data Science Capstone Project</a:t>
            </a:r>
            <a:endParaRPr>
              <a:latin typeface="Georgia"/>
              <a:ea typeface="Georgia"/>
              <a:cs typeface="Georgia"/>
              <a:sym typeface="Georgia"/>
            </a:endParaRPr>
          </a:p>
        </p:txBody>
      </p:sp>
      <p:sp>
        <p:nvSpPr>
          <p:cNvPr id="284" name="Google Shape;284;p14"/>
          <p:cNvSpPr txBox="1"/>
          <p:nvPr>
            <p:ph idx="1" type="subTitle"/>
          </p:nvPr>
        </p:nvSpPr>
        <p:spPr>
          <a:xfrm>
            <a:off x="1062150" y="3226450"/>
            <a:ext cx="6002400" cy="1235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GB">
                <a:latin typeface="Georgia"/>
                <a:ea typeface="Georgia"/>
                <a:cs typeface="Georgia"/>
                <a:sym typeface="Georgia"/>
              </a:rPr>
              <a:t>-Hasmitha</a:t>
            </a:r>
            <a:endParaRPr>
              <a:latin typeface="Georgia"/>
              <a:ea typeface="Georgia"/>
              <a:cs typeface="Georgia"/>
              <a:sym typeface="Georgia"/>
            </a:endParaRPr>
          </a:p>
          <a:p>
            <a:pPr indent="0" lvl="0" marL="0" rtl="0" algn="l">
              <a:spcBef>
                <a:spcPts val="0"/>
              </a:spcBef>
              <a:spcAft>
                <a:spcPts val="0"/>
              </a:spcAft>
              <a:buNone/>
            </a:pPr>
            <a:r>
              <a:rPr lang="en-GB">
                <a:latin typeface="Georgia"/>
                <a:ea typeface="Georgia"/>
                <a:cs typeface="Georgia"/>
                <a:sym typeface="Georgia"/>
              </a:rPr>
              <a:t>-09/2021</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0"/>
              </a:spcBef>
              <a:spcAft>
                <a:spcPts val="0"/>
              </a:spcAft>
              <a:buNone/>
            </a:pPr>
            <a:r>
              <a:rPr lang="en-GB">
                <a:latin typeface="Georgia"/>
                <a:ea typeface="Georgia"/>
                <a:cs typeface="Georgia"/>
                <a:sym typeface="Georgia"/>
              </a:rPr>
              <a:t>Github link: </a:t>
            </a:r>
            <a:r>
              <a:rPr lang="en-GB" u="sng">
                <a:solidFill>
                  <a:schemeClr val="hlink"/>
                </a:solidFill>
                <a:latin typeface="Georgia"/>
                <a:ea typeface="Georgia"/>
                <a:cs typeface="Georgia"/>
                <a:sym typeface="Georgia"/>
                <a:hlinkClick r:id="rId3"/>
              </a:rPr>
              <a:t>https://github.com/hasmithavasireddy/IBM-Data-Science-Professional-Certification</a:t>
            </a:r>
            <a:r>
              <a:rPr lang="en-GB">
                <a:latin typeface="Georgia"/>
                <a:ea typeface="Georgia"/>
                <a:cs typeface="Georgia"/>
                <a:sym typeface="Georgia"/>
              </a:rPr>
              <a:t> </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155075" y="573775"/>
            <a:ext cx="7030500" cy="67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EDA with SQL</a:t>
            </a:r>
            <a:endParaRPr>
              <a:latin typeface="Georgia"/>
              <a:ea typeface="Georgia"/>
              <a:cs typeface="Georgia"/>
              <a:sym typeface="Georgia"/>
            </a:endParaRPr>
          </a:p>
        </p:txBody>
      </p:sp>
      <p:sp>
        <p:nvSpPr>
          <p:cNvPr id="352" name="Google Shape;352;p23"/>
          <p:cNvSpPr txBox="1"/>
          <p:nvPr>
            <p:ph idx="1" type="body"/>
          </p:nvPr>
        </p:nvSpPr>
        <p:spPr>
          <a:xfrm>
            <a:off x="892375" y="1412925"/>
            <a:ext cx="7441800" cy="31188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rgbClr val="404040"/>
              </a:buClr>
              <a:buSzPts val="2000"/>
              <a:buFont typeface="Georgia"/>
              <a:buChar char="●"/>
            </a:pPr>
            <a:r>
              <a:rPr lang="en-GB" sz="2000">
                <a:solidFill>
                  <a:srgbClr val="404040"/>
                </a:solidFill>
                <a:latin typeface="Georgia"/>
                <a:ea typeface="Georgia"/>
                <a:cs typeface="Georgia"/>
                <a:sym typeface="Georgia"/>
              </a:rPr>
              <a:t>Loaded data set into IBM DB2 Database.</a:t>
            </a:r>
            <a:endParaRPr sz="2000">
              <a:solidFill>
                <a:srgbClr val="000000"/>
              </a:solidFill>
              <a:latin typeface="Georgia"/>
              <a:ea typeface="Georgia"/>
              <a:cs typeface="Georgia"/>
              <a:sym typeface="Georgia"/>
            </a:endParaRPr>
          </a:p>
          <a:p>
            <a:pPr indent="-355600" lvl="0" marL="457200" rtl="0" algn="l">
              <a:lnSpc>
                <a:spcPct val="100000"/>
              </a:lnSpc>
              <a:spcBef>
                <a:spcPts val="0"/>
              </a:spcBef>
              <a:spcAft>
                <a:spcPts val="0"/>
              </a:spcAft>
              <a:buClr>
                <a:srgbClr val="404040"/>
              </a:buClr>
              <a:buSzPts val="2000"/>
              <a:buFont typeface="Georgia"/>
              <a:buChar char="●"/>
            </a:pPr>
            <a:r>
              <a:rPr lang="en-GB" sz="2000">
                <a:solidFill>
                  <a:srgbClr val="404040"/>
                </a:solidFill>
                <a:latin typeface="Georgia"/>
                <a:ea typeface="Georgia"/>
                <a:cs typeface="Georgia"/>
                <a:sym typeface="Georgia"/>
              </a:rPr>
              <a:t>Queried using SQL Python integration.</a:t>
            </a:r>
            <a:endParaRPr sz="2000">
              <a:solidFill>
                <a:srgbClr val="000000"/>
              </a:solidFill>
              <a:latin typeface="Georgia"/>
              <a:ea typeface="Georgia"/>
              <a:cs typeface="Georgia"/>
              <a:sym typeface="Georgia"/>
            </a:endParaRPr>
          </a:p>
          <a:p>
            <a:pPr indent="-355600" lvl="0" marL="457200" rtl="0" algn="l">
              <a:lnSpc>
                <a:spcPct val="100000"/>
              </a:lnSpc>
              <a:spcBef>
                <a:spcPts val="0"/>
              </a:spcBef>
              <a:spcAft>
                <a:spcPts val="0"/>
              </a:spcAft>
              <a:buClr>
                <a:srgbClr val="404040"/>
              </a:buClr>
              <a:buSzPts val="2000"/>
              <a:buFont typeface="Georgia"/>
              <a:buChar char="●"/>
            </a:pPr>
            <a:r>
              <a:rPr lang="en-GB" sz="2000">
                <a:solidFill>
                  <a:srgbClr val="404040"/>
                </a:solidFill>
                <a:latin typeface="Georgia"/>
                <a:ea typeface="Georgia"/>
                <a:cs typeface="Georgia"/>
                <a:sym typeface="Georgia"/>
              </a:rPr>
              <a:t>Queries were made to get a better understanding of the dataset.</a:t>
            </a:r>
            <a:endParaRPr sz="2000">
              <a:solidFill>
                <a:srgbClr val="000000"/>
              </a:solidFill>
              <a:latin typeface="Georgia"/>
              <a:ea typeface="Georgia"/>
              <a:cs typeface="Georgia"/>
              <a:sym typeface="Georgia"/>
            </a:endParaRPr>
          </a:p>
          <a:p>
            <a:pPr indent="-355600" lvl="0" marL="457200" marR="434975" rtl="0" algn="l">
              <a:lnSpc>
                <a:spcPct val="110000"/>
              </a:lnSpc>
              <a:spcBef>
                <a:spcPts val="0"/>
              </a:spcBef>
              <a:spcAft>
                <a:spcPts val="0"/>
              </a:spcAft>
              <a:buClr>
                <a:srgbClr val="404040"/>
              </a:buClr>
              <a:buSzPts val="2000"/>
              <a:buFont typeface="Georgia"/>
              <a:buChar char="●"/>
            </a:pPr>
            <a:r>
              <a:rPr lang="en-GB" sz="2000">
                <a:solidFill>
                  <a:srgbClr val="404040"/>
                </a:solidFill>
                <a:latin typeface="Georgia"/>
                <a:ea typeface="Georgia"/>
                <a:cs typeface="Georgia"/>
                <a:sym typeface="Georgia"/>
              </a:rPr>
              <a:t>Queried information about launch site names, mission outcomes, various pay load sizes of  customers and booster versions, and landing outcomes.</a:t>
            </a:r>
            <a:endParaRPr sz="2000">
              <a:solidFill>
                <a:srgbClr val="000000"/>
              </a:solidFill>
              <a:latin typeface="Georgia"/>
              <a:ea typeface="Georgia"/>
              <a:cs typeface="Georgia"/>
              <a:sym typeface="Georgia"/>
            </a:endParaRPr>
          </a:p>
          <a:p>
            <a:pPr indent="0" lvl="0" marL="457200" rtl="0" algn="l">
              <a:lnSpc>
                <a:spcPct val="100000"/>
              </a:lnSpc>
              <a:spcBef>
                <a:spcPts val="30"/>
              </a:spcBef>
              <a:spcAft>
                <a:spcPts val="0"/>
              </a:spcAft>
              <a:buNone/>
            </a:pPr>
            <a:r>
              <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217050" y="610975"/>
            <a:ext cx="7030500" cy="727500"/>
          </a:xfrm>
          <a:prstGeom prst="rect">
            <a:avLst/>
          </a:prstGeom>
        </p:spPr>
        <p:txBody>
          <a:bodyPr anchorCtr="0" anchor="t" bIns="91425" lIns="91425" spcFirstLastPara="1" rIns="91425" wrap="square" tIns="91425">
            <a:noAutofit/>
          </a:bodyPr>
          <a:lstStyle/>
          <a:p>
            <a:pPr indent="0" lvl="0" marL="12700" rtl="0" algn="ctr">
              <a:spcBef>
                <a:spcPts val="0"/>
              </a:spcBef>
              <a:spcAft>
                <a:spcPts val="0"/>
              </a:spcAft>
              <a:buClr>
                <a:srgbClr val="000000"/>
              </a:buClr>
              <a:buSzPts val="990"/>
              <a:buFont typeface="Arial"/>
              <a:buNone/>
            </a:pPr>
            <a:r>
              <a:rPr lang="en-GB" sz="2400">
                <a:solidFill>
                  <a:srgbClr val="404040"/>
                </a:solidFill>
                <a:latin typeface="Georgia"/>
                <a:ea typeface="Georgia"/>
                <a:cs typeface="Georgia"/>
                <a:sym typeface="Georgia"/>
              </a:rPr>
              <a:t>Build an interactive map with Folium</a:t>
            </a:r>
            <a:endParaRPr sz="2400">
              <a:latin typeface="Georgia"/>
              <a:ea typeface="Georgia"/>
              <a:cs typeface="Georgia"/>
              <a:sym typeface="Georgia"/>
            </a:endParaRPr>
          </a:p>
        </p:txBody>
      </p:sp>
      <p:sp>
        <p:nvSpPr>
          <p:cNvPr id="358" name="Google Shape;358;p24"/>
          <p:cNvSpPr txBox="1"/>
          <p:nvPr>
            <p:ph idx="1" type="body"/>
          </p:nvPr>
        </p:nvSpPr>
        <p:spPr>
          <a:xfrm>
            <a:off x="1065875" y="1462500"/>
            <a:ext cx="7268400" cy="2776200"/>
          </a:xfrm>
          <a:prstGeom prst="rect">
            <a:avLst/>
          </a:prstGeom>
        </p:spPr>
        <p:txBody>
          <a:bodyPr anchorCtr="0" anchor="t" bIns="91425" lIns="91425" spcFirstLastPara="1" rIns="91425" wrap="square" tIns="91425">
            <a:normAutofit/>
          </a:bodyPr>
          <a:lstStyle/>
          <a:p>
            <a:pPr indent="-355600" lvl="0" marL="457200" marR="5080" rtl="0" algn="l">
              <a:lnSpc>
                <a:spcPct val="110500"/>
              </a:lnSpc>
              <a:spcBef>
                <a:spcPts val="0"/>
              </a:spcBef>
              <a:spcAft>
                <a:spcPts val="0"/>
              </a:spcAft>
              <a:buClr>
                <a:srgbClr val="404040"/>
              </a:buClr>
              <a:buSzPts val="2000"/>
              <a:buFont typeface="Arial"/>
              <a:buChar char="●"/>
            </a:pPr>
            <a:r>
              <a:rPr lang="en-GB" sz="2000">
                <a:solidFill>
                  <a:srgbClr val="404040"/>
                </a:solidFill>
                <a:latin typeface="Arial"/>
                <a:ea typeface="Arial"/>
                <a:cs typeface="Arial"/>
                <a:sym typeface="Arial"/>
              </a:rPr>
              <a:t>Folium maps mark Launch Sites, successful and unsuccessful landings, and a proximity example  to key locations: Railway, Highway, Coast, and City.</a:t>
            </a:r>
            <a:endParaRPr sz="2000">
              <a:solidFill>
                <a:srgbClr val="000000"/>
              </a:solidFill>
              <a:latin typeface="Arial"/>
              <a:ea typeface="Arial"/>
              <a:cs typeface="Arial"/>
              <a:sym typeface="Arial"/>
            </a:endParaRPr>
          </a:p>
          <a:p>
            <a:pPr indent="-355600" lvl="0" marL="457200" marR="311150" rtl="0" algn="l">
              <a:spcBef>
                <a:spcPts val="0"/>
              </a:spcBef>
              <a:spcAft>
                <a:spcPts val="0"/>
              </a:spcAft>
              <a:buClr>
                <a:srgbClr val="404040"/>
              </a:buClr>
              <a:buSzPts val="2000"/>
              <a:buFont typeface="Arial"/>
              <a:buChar char="●"/>
            </a:pPr>
            <a:r>
              <a:rPr lang="en-GB" sz="2000">
                <a:solidFill>
                  <a:srgbClr val="404040"/>
                </a:solidFill>
                <a:latin typeface="Arial"/>
                <a:ea typeface="Arial"/>
                <a:cs typeface="Arial"/>
                <a:sym typeface="Arial"/>
              </a:rPr>
              <a:t>This allows us to understand why launch sites may be located where they are. Also visualizes  successful landings relative to location.</a:t>
            </a:r>
            <a:endParaRPr sz="20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1204650" y="586175"/>
            <a:ext cx="7030500" cy="740100"/>
          </a:xfrm>
          <a:prstGeom prst="rect">
            <a:avLst/>
          </a:prstGeom>
        </p:spPr>
        <p:txBody>
          <a:bodyPr anchorCtr="0" anchor="t" bIns="91425" lIns="91425" spcFirstLastPara="1" rIns="91425" wrap="square" tIns="91425">
            <a:normAutofit fontScale="90000"/>
          </a:bodyPr>
          <a:lstStyle/>
          <a:p>
            <a:pPr indent="0" lvl="0" marL="12700" rtl="0" algn="ctr">
              <a:spcBef>
                <a:spcPts val="0"/>
              </a:spcBef>
              <a:spcAft>
                <a:spcPts val="0"/>
              </a:spcAft>
              <a:buClr>
                <a:srgbClr val="000000"/>
              </a:buClr>
              <a:buFont typeface="Arial"/>
              <a:buNone/>
            </a:pPr>
            <a:r>
              <a:rPr lang="en-GB" sz="2400">
                <a:solidFill>
                  <a:srgbClr val="404040"/>
                </a:solidFill>
                <a:latin typeface="Georgia"/>
                <a:ea typeface="Georgia"/>
                <a:cs typeface="Georgia"/>
                <a:sym typeface="Georgia"/>
              </a:rPr>
              <a:t>Build a Dashboard with Plotly Dash</a:t>
            </a:r>
            <a:endParaRPr sz="2400">
              <a:solidFill>
                <a:srgbClr val="404040"/>
              </a:solidFill>
              <a:latin typeface="Georgia"/>
              <a:ea typeface="Georgia"/>
              <a:cs typeface="Georgia"/>
              <a:sym typeface="Georgia"/>
            </a:endParaRPr>
          </a:p>
          <a:p>
            <a:pPr indent="0" lvl="0" marL="0" rtl="0" algn="ctr">
              <a:spcBef>
                <a:spcPts val="0"/>
              </a:spcBef>
              <a:spcAft>
                <a:spcPts val="0"/>
              </a:spcAft>
              <a:buNone/>
            </a:pPr>
            <a:r>
              <a:t/>
            </a:r>
            <a:endParaRPr sz="2400">
              <a:latin typeface="Georgia"/>
              <a:ea typeface="Georgia"/>
              <a:cs typeface="Georgia"/>
              <a:sym typeface="Georgia"/>
            </a:endParaRPr>
          </a:p>
        </p:txBody>
      </p:sp>
      <p:sp>
        <p:nvSpPr>
          <p:cNvPr id="364" name="Google Shape;364;p25"/>
          <p:cNvSpPr txBox="1"/>
          <p:nvPr>
            <p:ph idx="1" type="body"/>
          </p:nvPr>
        </p:nvSpPr>
        <p:spPr>
          <a:xfrm>
            <a:off x="1003900" y="1326275"/>
            <a:ext cx="7330500" cy="3048900"/>
          </a:xfrm>
          <a:prstGeom prst="rect">
            <a:avLst/>
          </a:prstGeom>
        </p:spPr>
        <p:txBody>
          <a:bodyPr anchorCtr="0" anchor="t" bIns="91425" lIns="91425" spcFirstLastPara="1" rIns="91425" wrap="square" tIns="91425">
            <a:normAutofit fontScale="92500" lnSpcReduction="20000"/>
          </a:bodyPr>
          <a:lstStyle/>
          <a:p>
            <a:pPr indent="-346075" lvl="0" marL="457200" rtl="0" algn="l">
              <a:lnSpc>
                <a:spcPct val="100000"/>
              </a:lnSpc>
              <a:spcBef>
                <a:spcPts val="0"/>
              </a:spcBef>
              <a:spcAft>
                <a:spcPts val="0"/>
              </a:spcAft>
              <a:buClr>
                <a:srgbClr val="404040"/>
              </a:buClr>
              <a:buSzPct val="100000"/>
              <a:buFont typeface="Arial"/>
              <a:buChar char="●"/>
            </a:pPr>
            <a:r>
              <a:rPr lang="en-GB" sz="2000">
                <a:solidFill>
                  <a:srgbClr val="404040"/>
                </a:solidFill>
                <a:latin typeface="Arial"/>
                <a:ea typeface="Arial"/>
                <a:cs typeface="Arial"/>
                <a:sym typeface="Arial"/>
              </a:rPr>
              <a:t>Dashboard includes a pie chart and a scatter plot.</a:t>
            </a:r>
            <a:endParaRPr sz="2000">
              <a:solidFill>
                <a:srgbClr val="000000"/>
              </a:solidFill>
              <a:latin typeface="Arial"/>
              <a:ea typeface="Arial"/>
              <a:cs typeface="Arial"/>
              <a:sym typeface="Arial"/>
            </a:endParaRPr>
          </a:p>
          <a:p>
            <a:pPr indent="-346075" lvl="0" marL="457200" marR="84455" rtl="0" algn="l">
              <a:lnSpc>
                <a:spcPct val="114500"/>
              </a:lnSpc>
              <a:spcBef>
                <a:spcPts val="0"/>
              </a:spcBef>
              <a:spcAft>
                <a:spcPts val="0"/>
              </a:spcAft>
              <a:buClr>
                <a:srgbClr val="404040"/>
              </a:buClr>
              <a:buSzPct val="100000"/>
              <a:buFont typeface="Arial"/>
              <a:buChar char="●"/>
            </a:pPr>
            <a:r>
              <a:rPr lang="en-GB" sz="2000">
                <a:solidFill>
                  <a:srgbClr val="404040"/>
                </a:solidFill>
                <a:latin typeface="Arial"/>
                <a:ea typeface="Arial"/>
                <a:cs typeface="Arial"/>
                <a:sym typeface="Arial"/>
              </a:rPr>
              <a:t>Pie chart can be selected to show distribution of successful landings across all launch sites and  can be selected to show individual launch site success rates.</a:t>
            </a:r>
            <a:endParaRPr sz="2000">
              <a:solidFill>
                <a:srgbClr val="000000"/>
              </a:solidFill>
              <a:latin typeface="Arial"/>
              <a:ea typeface="Arial"/>
              <a:cs typeface="Arial"/>
              <a:sym typeface="Arial"/>
            </a:endParaRPr>
          </a:p>
          <a:p>
            <a:pPr indent="-346075" lvl="0" marL="457200" marR="5080" rtl="0" algn="l">
              <a:lnSpc>
                <a:spcPct val="110500"/>
              </a:lnSpc>
              <a:spcBef>
                <a:spcPts val="0"/>
              </a:spcBef>
              <a:spcAft>
                <a:spcPts val="0"/>
              </a:spcAft>
              <a:buClr>
                <a:srgbClr val="404040"/>
              </a:buClr>
              <a:buSzPct val="100000"/>
              <a:buFont typeface="Arial"/>
              <a:buChar char="●"/>
            </a:pPr>
            <a:r>
              <a:rPr lang="en-GB" sz="2000">
                <a:solidFill>
                  <a:srgbClr val="404040"/>
                </a:solidFill>
                <a:latin typeface="Arial"/>
                <a:ea typeface="Arial"/>
                <a:cs typeface="Arial"/>
                <a:sym typeface="Arial"/>
              </a:rPr>
              <a:t>Scatter plot takes two inputs: All sites or individual site and payload mass on a slider between 0  and 10000 kg.</a:t>
            </a:r>
            <a:endParaRPr sz="2000">
              <a:solidFill>
                <a:srgbClr val="000000"/>
              </a:solidFill>
              <a:latin typeface="Arial"/>
              <a:ea typeface="Arial"/>
              <a:cs typeface="Arial"/>
              <a:sym typeface="Arial"/>
            </a:endParaRPr>
          </a:p>
          <a:p>
            <a:pPr indent="-346075" lvl="0" marL="457200" rtl="0" algn="l">
              <a:lnSpc>
                <a:spcPct val="100000"/>
              </a:lnSpc>
              <a:spcBef>
                <a:spcPts val="0"/>
              </a:spcBef>
              <a:spcAft>
                <a:spcPts val="0"/>
              </a:spcAft>
              <a:buClr>
                <a:srgbClr val="404040"/>
              </a:buClr>
              <a:buSzPct val="100000"/>
              <a:buFont typeface="Arial"/>
              <a:buChar char="●"/>
            </a:pPr>
            <a:r>
              <a:rPr lang="en-GB" sz="2000">
                <a:solidFill>
                  <a:srgbClr val="404040"/>
                </a:solidFill>
                <a:latin typeface="Arial"/>
                <a:ea typeface="Arial"/>
                <a:cs typeface="Arial"/>
                <a:sym typeface="Arial"/>
              </a:rPr>
              <a:t>The pie chart is used to visualize launch site success rate.</a:t>
            </a:r>
            <a:endParaRPr sz="2000">
              <a:solidFill>
                <a:srgbClr val="000000"/>
              </a:solidFill>
              <a:latin typeface="Arial"/>
              <a:ea typeface="Arial"/>
              <a:cs typeface="Arial"/>
              <a:sym typeface="Arial"/>
            </a:endParaRPr>
          </a:p>
          <a:p>
            <a:pPr indent="-346075" lvl="0" marL="457200" rtl="0" algn="l">
              <a:lnSpc>
                <a:spcPct val="117500"/>
              </a:lnSpc>
              <a:spcBef>
                <a:spcPts val="0"/>
              </a:spcBef>
              <a:spcAft>
                <a:spcPts val="0"/>
              </a:spcAft>
              <a:buClr>
                <a:srgbClr val="404040"/>
              </a:buClr>
              <a:buSzPct val="100000"/>
              <a:buFont typeface="Arial"/>
              <a:buChar char="●"/>
            </a:pPr>
            <a:r>
              <a:rPr lang="en-GB" sz="2000">
                <a:solidFill>
                  <a:srgbClr val="404040"/>
                </a:solidFill>
                <a:latin typeface="Arial"/>
                <a:ea typeface="Arial"/>
                <a:cs typeface="Arial"/>
                <a:sym typeface="Arial"/>
              </a:rPr>
              <a:t>The scatter plot can help us see how success varies across launch sites, payload mass, and</a:t>
            </a:r>
            <a:endParaRPr sz="2000">
              <a:solidFill>
                <a:srgbClr val="000000"/>
              </a:solidFill>
              <a:latin typeface="Arial"/>
              <a:ea typeface="Arial"/>
              <a:cs typeface="Arial"/>
              <a:sym typeface="Arial"/>
            </a:endParaRPr>
          </a:p>
          <a:p>
            <a:pPr indent="-346075" lvl="0" marL="457200" rtl="0" algn="l">
              <a:lnSpc>
                <a:spcPct val="117500"/>
              </a:lnSpc>
              <a:spcBef>
                <a:spcPts val="0"/>
              </a:spcBef>
              <a:spcAft>
                <a:spcPts val="0"/>
              </a:spcAft>
              <a:buClr>
                <a:srgbClr val="404040"/>
              </a:buClr>
              <a:buSzPct val="100000"/>
              <a:buFont typeface="Arial"/>
              <a:buChar char="●"/>
            </a:pPr>
            <a:r>
              <a:rPr lang="en-GB" sz="2000">
                <a:solidFill>
                  <a:srgbClr val="404040"/>
                </a:solidFill>
                <a:latin typeface="Arial"/>
                <a:ea typeface="Arial"/>
                <a:cs typeface="Arial"/>
                <a:sym typeface="Arial"/>
              </a:rPr>
              <a:t>Booster version category.</a:t>
            </a:r>
            <a:endParaRPr sz="2000">
              <a:solidFill>
                <a:srgbClr val="000000"/>
              </a:solidFill>
              <a:latin typeface="Arial"/>
              <a:ea typeface="Arial"/>
              <a:cs typeface="Arial"/>
              <a:sym typeface="Arial"/>
            </a:endParaRPr>
          </a:p>
          <a:p>
            <a:pPr indent="0" lvl="0" marL="457200" rtl="0" algn="l">
              <a:lnSpc>
                <a:spcPct val="100000"/>
              </a:lnSpc>
              <a:spcBef>
                <a:spcPts val="925"/>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66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Predictive analysis (Classification)</a:t>
            </a:r>
            <a:endParaRPr>
              <a:latin typeface="Georgia"/>
              <a:ea typeface="Georgia"/>
              <a:cs typeface="Georgia"/>
              <a:sym typeface="Georgia"/>
            </a:endParaRPr>
          </a:p>
        </p:txBody>
      </p:sp>
      <p:grpSp>
        <p:nvGrpSpPr>
          <p:cNvPr id="370" name="Google Shape;370;p26"/>
          <p:cNvGrpSpPr/>
          <p:nvPr/>
        </p:nvGrpSpPr>
        <p:grpSpPr>
          <a:xfrm>
            <a:off x="4741954" y="1622863"/>
            <a:ext cx="3305700" cy="2834459"/>
            <a:chOff x="5632317" y="1189775"/>
            <a:chExt cx="3305700" cy="2834459"/>
          </a:xfrm>
        </p:grpSpPr>
        <p:sp>
          <p:nvSpPr>
            <p:cNvPr id="371" name="Google Shape;371;p26"/>
            <p:cNvSpPr/>
            <p:nvPr/>
          </p:nvSpPr>
          <p:spPr>
            <a:xfrm>
              <a:off x="5632317" y="1189775"/>
              <a:ext cx="33057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Step-2</a:t>
              </a:r>
              <a:endParaRPr>
                <a:solidFill>
                  <a:srgbClr val="FFFFFF"/>
                </a:solidFill>
                <a:latin typeface="Roboto"/>
                <a:ea typeface="Roboto"/>
                <a:cs typeface="Roboto"/>
                <a:sym typeface="Roboto"/>
              </a:endParaRPr>
            </a:p>
          </p:txBody>
        </p:sp>
        <p:sp>
          <p:nvSpPr>
            <p:cNvPr id="372" name="Google Shape;372;p26"/>
            <p:cNvSpPr txBox="1"/>
            <p:nvPr/>
          </p:nvSpPr>
          <p:spPr>
            <a:xfrm>
              <a:off x="6167062" y="2057134"/>
              <a:ext cx="2407800" cy="1967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Use GridSearchCV Decision Tree, and KNN models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GridSearchCV (cv=10) to find  optimal parameters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Confusion Matrix for all models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Barplot to compare  scores of models</a:t>
              </a:r>
              <a:endParaRPr sz="1200">
                <a:latin typeface="Roboto"/>
                <a:ea typeface="Roboto"/>
                <a:cs typeface="Roboto"/>
                <a:sym typeface="Roboto"/>
              </a:endParaRPr>
            </a:p>
          </p:txBody>
        </p:sp>
      </p:grpSp>
      <p:grpSp>
        <p:nvGrpSpPr>
          <p:cNvPr id="373" name="Google Shape;373;p26"/>
          <p:cNvGrpSpPr/>
          <p:nvPr/>
        </p:nvGrpSpPr>
        <p:grpSpPr>
          <a:xfrm>
            <a:off x="1590438" y="1622977"/>
            <a:ext cx="3546900" cy="2834245"/>
            <a:chOff x="0" y="1189989"/>
            <a:chExt cx="3546900" cy="2834245"/>
          </a:xfrm>
        </p:grpSpPr>
        <p:sp>
          <p:nvSpPr>
            <p:cNvPr id="374" name="Google Shape;374;p26"/>
            <p:cNvSpPr/>
            <p:nvPr/>
          </p:nvSpPr>
          <p:spPr>
            <a:xfrm>
              <a:off x="0" y="1189989"/>
              <a:ext cx="35469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Step-1</a:t>
              </a:r>
              <a:endParaRPr>
                <a:solidFill>
                  <a:srgbClr val="FFFFFF"/>
                </a:solidFill>
                <a:latin typeface="Roboto"/>
                <a:ea typeface="Roboto"/>
                <a:cs typeface="Roboto"/>
                <a:sym typeface="Roboto"/>
              </a:endParaRPr>
            </a:p>
          </p:txBody>
        </p:sp>
        <p:sp>
          <p:nvSpPr>
            <p:cNvPr id="375" name="Google Shape;375;p26"/>
            <p:cNvSpPr txBox="1"/>
            <p:nvPr/>
          </p:nvSpPr>
          <p:spPr>
            <a:xfrm>
              <a:off x="655350" y="2057134"/>
              <a:ext cx="2207400" cy="1967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Split label column ‘Class’ from dataset.</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Fit and Transform Standard Scaler</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Train_test_split data</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Score models on split test set</a:t>
              </a:r>
              <a:endParaRPr sz="1200">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1167450" y="586175"/>
            <a:ext cx="7030500" cy="62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u="sng">
                <a:latin typeface="Georgia"/>
                <a:ea typeface="Georgia"/>
                <a:cs typeface="Georgia"/>
                <a:sym typeface="Georgia"/>
              </a:rPr>
              <a:t>RESULTS</a:t>
            </a:r>
            <a:endParaRPr u="sng">
              <a:latin typeface="Georgia"/>
              <a:ea typeface="Georgia"/>
              <a:cs typeface="Georgia"/>
              <a:sym typeface="Georgia"/>
            </a:endParaRPr>
          </a:p>
        </p:txBody>
      </p:sp>
      <p:sp>
        <p:nvSpPr>
          <p:cNvPr id="381" name="Google Shape;381;p27"/>
          <p:cNvSpPr txBox="1"/>
          <p:nvPr>
            <p:ph idx="1" type="body"/>
          </p:nvPr>
        </p:nvSpPr>
        <p:spPr>
          <a:xfrm>
            <a:off x="892375" y="1450100"/>
            <a:ext cx="3135600" cy="2788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This is a preview of the Plotly dashboard. </a:t>
            </a:r>
            <a:endParaRPr/>
          </a:p>
          <a:p>
            <a:pPr indent="-311150" lvl="0" marL="457200" rtl="0" algn="l">
              <a:spcBef>
                <a:spcPts val="0"/>
              </a:spcBef>
              <a:spcAft>
                <a:spcPts val="0"/>
              </a:spcAft>
              <a:buSzPts val="1300"/>
              <a:buChar char="➢"/>
            </a:pPr>
            <a:r>
              <a:rPr lang="en-GB"/>
              <a:t>The following sides will show the results of EDA with  visualization, EDA with SQL, Interactive Map with Folium, and finally the results of our model with  about 83% accuracy.</a:t>
            </a:r>
            <a:endParaRPr/>
          </a:p>
        </p:txBody>
      </p:sp>
      <p:pic>
        <p:nvPicPr>
          <p:cNvPr id="382" name="Google Shape;382;p27"/>
          <p:cNvPicPr preferRelativeResize="0"/>
          <p:nvPr/>
        </p:nvPicPr>
        <p:blipFill rotWithShape="1">
          <a:blip r:embed="rId3">
            <a:alphaModFix/>
          </a:blip>
          <a:srcRect b="0" l="0" r="0" t="0"/>
          <a:stretch/>
        </p:blipFill>
        <p:spPr>
          <a:xfrm>
            <a:off x="4325575" y="1450100"/>
            <a:ext cx="4387373" cy="293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1278975" y="350700"/>
            <a:ext cx="7030500" cy="690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Flight Number vs Launch Site</a:t>
            </a:r>
            <a:endParaRPr>
              <a:latin typeface="Georgia"/>
              <a:ea typeface="Georgia"/>
              <a:cs typeface="Georgia"/>
              <a:sym typeface="Georgia"/>
            </a:endParaRPr>
          </a:p>
        </p:txBody>
      </p:sp>
      <p:sp>
        <p:nvSpPr>
          <p:cNvPr id="388" name="Google Shape;388;p28"/>
          <p:cNvSpPr txBox="1"/>
          <p:nvPr>
            <p:ph idx="1" type="body"/>
          </p:nvPr>
        </p:nvSpPr>
        <p:spPr>
          <a:xfrm>
            <a:off x="704175" y="3277450"/>
            <a:ext cx="7857900" cy="1494300"/>
          </a:xfrm>
          <a:prstGeom prst="rect">
            <a:avLst/>
          </a:prstGeom>
        </p:spPr>
        <p:txBody>
          <a:bodyPr anchorCtr="0" anchor="t" bIns="91425" lIns="91425" spcFirstLastPara="1" rIns="91425" wrap="square" tIns="91425">
            <a:normAutofit fontScale="92500"/>
          </a:bodyPr>
          <a:lstStyle/>
          <a:p>
            <a:pPr indent="-322580" lvl="0" marL="457200" marR="5080" rtl="0" algn="just">
              <a:lnSpc>
                <a:spcPct val="120900"/>
              </a:lnSpc>
              <a:spcBef>
                <a:spcPts val="0"/>
              </a:spcBef>
              <a:spcAft>
                <a:spcPts val="0"/>
              </a:spcAft>
              <a:buClr>
                <a:srgbClr val="000000"/>
              </a:buClr>
              <a:buSzPct val="100000"/>
              <a:buFont typeface="Georgia"/>
              <a:buChar char="★"/>
            </a:pPr>
            <a:r>
              <a:rPr lang="en-GB" sz="1600">
                <a:solidFill>
                  <a:srgbClr val="000000"/>
                </a:solidFill>
                <a:latin typeface="Georgia"/>
                <a:ea typeface="Georgia"/>
                <a:cs typeface="Georgia"/>
                <a:sym typeface="Georgia"/>
              </a:rPr>
              <a:t>Green indicates successful launch; Purple indicates unsuccessful launch.</a:t>
            </a:r>
            <a:endParaRPr sz="1600">
              <a:solidFill>
                <a:srgbClr val="000000"/>
              </a:solidFill>
              <a:latin typeface="Georgia"/>
              <a:ea typeface="Georgia"/>
              <a:cs typeface="Georgia"/>
              <a:sym typeface="Georgia"/>
            </a:endParaRPr>
          </a:p>
          <a:p>
            <a:pPr indent="-322580" lvl="0" marL="457200" marR="5080" rtl="0" algn="just">
              <a:lnSpc>
                <a:spcPct val="120900"/>
              </a:lnSpc>
              <a:spcBef>
                <a:spcPts val="0"/>
              </a:spcBef>
              <a:spcAft>
                <a:spcPts val="0"/>
              </a:spcAft>
              <a:buClr>
                <a:srgbClr val="000000"/>
              </a:buClr>
              <a:buSzPct val="100000"/>
              <a:buFont typeface="Georgia"/>
              <a:buChar char="★"/>
            </a:pPr>
            <a:r>
              <a:rPr lang="en-GB" sz="1600">
                <a:solidFill>
                  <a:srgbClr val="000000"/>
                </a:solidFill>
                <a:latin typeface="Georgia"/>
                <a:ea typeface="Georgia"/>
                <a:cs typeface="Georgia"/>
                <a:sym typeface="Georgia"/>
              </a:rPr>
              <a:t>Graphic suggests an increase in success rate over time (indicated in Flight Number). </a:t>
            </a:r>
            <a:endParaRPr sz="1600">
              <a:solidFill>
                <a:srgbClr val="000000"/>
              </a:solidFill>
              <a:latin typeface="Georgia"/>
              <a:ea typeface="Georgia"/>
              <a:cs typeface="Georgia"/>
              <a:sym typeface="Georgia"/>
            </a:endParaRPr>
          </a:p>
          <a:p>
            <a:pPr indent="-322580" lvl="0" marL="457200" marR="5080" rtl="0" algn="just">
              <a:lnSpc>
                <a:spcPct val="120900"/>
              </a:lnSpc>
              <a:spcBef>
                <a:spcPts val="0"/>
              </a:spcBef>
              <a:spcAft>
                <a:spcPts val="0"/>
              </a:spcAft>
              <a:buClr>
                <a:srgbClr val="000000"/>
              </a:buClr>
              <a:buSzPct val="100000"/>
              <a:buFont typeface="Georgia"/>
              <a:buChar char="★"/>
            </a:pPr>
            <a:r>
              <a:rPr lang="en-GB" sz="1600">
                <a:solidFill>
                  <a:srgbClr val="000000"/>
                </a:solidFill>
                <a:latin typeface="Georgia"/>
                <a:ea typeface="Georgia"/>
                <a:cs typeface="Georgia"/>
                <a:sym typeface="Georgia"/>
              </a:rPr>
              <a:t>Likely a big breakthrough around flight 20 which significantly increased success rate.  </a:t>
            </a:r>
            <a:endParaRPr sz="1600">
              <a:solidFill>
                <a:srgbClr val="000000"/>
              </a:solidFill>
              <a:latin typeface="Georgia"/>
              <a:ea typeface="Georgia"/>
              <a:cs typeface="Georgia"/>
              <a:sym typeface="Georgia"/>
            </a:endParaRPr>
          </a:p>
          <a:p>
            <a:pPr indent="-322580" lvl="0" marL="457200" marR="5080" rtl="0" algn="just">
              <a:lnSpc>
                <a:spcPct val="120900"/>
              </a:lnSpc>
              <a:spcBef>
                <a:spcPts val="0"/>
              </a:spcBef>
              <a:spcAft>
                <a:spcPts val="0"/>
              </a:spcAft>
              <a:buClr>
                <a:srgbClr val="000000"/>
              </a:buClr>
              <a:buSzPct val="100000"/>
              <a:buFont typeface="Georgia"/>
              <a:buChar char="★"/>
            </a:pPr>
            <a:r>
              <a:rPr lang="en-GB" sz="1600">
                <a:solidFill>
                  <a:srgbClr val="000000"/>
                </a:solidFill>
                <a:latin typeface="Georgia"/>
                <a:ea typeface="Georgia"/>
                <a:cs typeface="Georgia"/>
                <a:sym typeface="Georgia"/>
              </a:rPr>
              <a:t>CCAFS appears to be the main launch site as it has the most volume.</a:t>
            </a:r>
            <a:endParaRPr sz="1600">
              <a:solidFill>
                <a:srgbClr val="000000"/>
              </a:solidFill>
              <a:latin typeface="Georgia"/>
              <a:ea typeface="Georgia"/>
              <a:cs typeface="Georgia"/>
              <a:sym typeface="Georgia"/>
            </a:endParaRPr>
          </a:p>
        </p:txBody>
      </p:sp>
      <p:sp>
        <p:nvSpPr>
          <p:cNvPr id="389" name="Google Shape;389;p28"/>
          <p:cNvSpPr/>
          <p:nvPr/>
        </p:nvSpPr>
        <p:spPr>
          <a:xfrm>
            <a:off x="516450" y="1362400"/>
            <a:ext cx="8111100" cy="1815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1324500" y="375625"/>
            <a:ext cx="7030500" cy="67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Payload vs Launch Site</a:t>
            </a:r>
            <a:endParaRPr>
              <a:latin typeface="Georgia"/>
              <a:ea typeface="Georgia"/>
              <a:cs typeface="Georgia"/>
              <a:sym typeface="Georgia"/>
            </a:endParaRPr>
          </a:p>
        </p:txBody>
      </p:sp>
      <p:sp>
        <p:nvSpPr>
          <p:cNvPr id="395" name="Google Shape;395;p29"/>
          <p:cNvSpPr txBox="1"/>
          <p:nvPr>
            <p:ph idx="1" type="body"/>
          </p:nvPr>
        </p:nvSpPr>
        <p:spPr>
          <a:xfrm>
            <a:off x="917150" y="3309175"/>
            <a:ext cx="7437900" cy="128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eorgia"/>
              <a:buChar char="★"/>
            </a:pPr>
            <a:r>
              <a:rPr lang="en-GB">
                <a:latin typeface="Georgia"/>
                <a:ea typeface="Georgia"/>
                <a:cs typeface="Georgia"/>
                <a:sym typeface="Georgia"/>
              </a:rPr>
              <a:t>Green indicates successful launch; Purple indicates unsuccessful launch.</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Payload mass appears to fall mostly between 0-6000 kg.  </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Different launch sites also seem to use different payload mass.</a:t>
            </a:r>
            <a:endParaRPr>
              <a:latin typeface="Georgia"/>
              <a:ea typeface="Georgia"/>
              <a:cs typeface="Georgia"/>
              <a:sym typeface="Georgia"/>
            </a:endParaRPr>
          </a:p>
          <a:p>
            <a:pPr indent="0" lvl="0" marL="0" rtl="0" algn="l">
              <a:spcBef>
                <a:spcPts val="1200"/>
              </a:spcBef>
              <a:spcAft>
                <a:spcPts val="1200"/>
              </a:spcAft>
              <a:buNone/>
            </a:pPr>
            <a:r>
              <a:t/>
            </a:r>
            <a:endParaRPr>
              <a:latin typeface="Georgia"/>
              <a:ea typeface="Georgia"/>
              <a:cs typeface="Georgia"/>
              <a:sym typeface="Georgia"/>
            </a:endParaRPr>
          </a:p>
        </p:txBody>
      </p:sp>
      <p:sp>
        <p:nvSpPr>
          <p:cNvPr id="396" name="Google Shape;396;p29"/>
          <p:cNvSpPr/>
          <p:nvPr/>
        </p:nvSpPr>
        <p:spPr>
          <a:xfrm>
            <a:off x="789000" y="1338550"/>
            <a:ext cx="7566000" cy="1685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type="title"/>
          </p:nvPr>
        </p:nvSpPr>
        <p:spPr>
          <a:xfrm>
            <a:off x="1303700"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Success rate vs Orbit Type</a:t>
            </a:r>
            <a:endParaRPr>
              <a:latin typeface="Georgia"/>
              <a:ea typeface="Georgia"/>
              <a:cs typeface="Georgia"/>
              <a:sym typeface="Georgia"/>
            </a:endParaRPr>
          </a:p>
        </p:txBody>
      </p:sp>
      <p:sp>
        <p:nvSpPr>
          <p:cNvPr id="402" name="Google Shape;402;p30"/>
          <p:cNvSpPr txBox="1"/>
          <p:nvPr>
            <p:ph idx="1" type="body"/>
          </p:nvPr>
        </p:nvSpPr>
        <p:spPr>
          <a:xfrm>
            <a:off x="1138675" y="3362150"/>
            <a:ext cx="7468200" cy="1285500"/>
          </a:xfrm>
          <a:prstGeom prst="rect">
            <a:avLst/>
          </a:prstGeom>
        </p:spPr>
        <p:txBody>
          <a:bodyPr anchorCtr="0" anchor="t" bIns="91425" lIns="91425" spcFirstLastPara="1" rIns="91425" wrap="square" tIns="91425">
            <a:noAutofit/>
          </a:bodyPr>
          <a:lstStyle/>
          <a:p>
            <a:pPr indent="-305276" lvl="0" marL="457200" rtl="0" algn="l">
              <a:lnSpc>
                <a:spcPct val="105000"/>
              </a:lnSpc>
              <a:spcBef>
                <a:spcPts val="0"/>
              </a:spcBef>
              <a:spcAft>
                <a:spcPts val="0"/>
              </a:spcAft>
              <a:buSzPts val="1208"/>
              <a:buFont typeface="Georgia"/>
              <a:buChar char="★"/>
            </a:pPr>
            <a:r>
              <a:rPr lang="en-GB" sz="1207">
                <a:latin typeface="Georgia"/>
                <a:ea typeface="Georgia"/>
                <a:cs typeface="Georgia"/>
                <a:sym typeface="Georgia"/>
              </a:rPr>
              <a:t>Success Rate Scale with  0 as 0% 0.6 as 60%  1 as 100%.</a:t>
            </a:r>
            <a:endParaRPr sz="1207">
              <a:latin typeface="Georgia"/>
              <a:ea typeface="Georgia"/>
              <a:cs typeface="Georgia"/>
              <a:sym typeface="Georgia"/>
            </a:endParaRPr>
          </a:p>
          <a:p>
            <a:pPr indent="-305276" lvl="0" marL="457200" rtl="0" algn="l">
              <a:lnSpc>
                <a:spcPct val="105000"/>
              </a:lnSpc>
              <a:spcBef>
                <a:spcPts val="0"/>
              </a:spcBef>
              <a:spcAft>
                <a:spcPts val="0"/>
              </a:spcAft>
              <a:buSzPts val="1208"/>
              <a:buFont typeface="Georgia"/>
              <a:buChar char="★"/>
            </a:pPr>
            <a:r>
              <a:rPr lang="en-GB" sz="1207">
                <a:latin typeface="Georgia"/>
                <a:ea typeface="Georgia"/>
                <a:cs typeface="Georgia"/>
                <a:sym typeface="Georgia"/>
              </a:rPr>
              <a:t>ES-L1 (1), GEO (1), HEO (1) have 100% success rate (sample sizes in parenthesis)  </a:t>
            </a:r>
            <a:endParaRPr sz="1207">
              <a:latin typeface="Georgia"/>
              <a:ea typeface="Georgia"/>
              <a:cs typeface="Georgia"/>
              <a:sym typeface="Georgia"/>
            </a:endParaRPr>
          </a:p>
          <a:p>
            <a:pPr indent="-305276" lvl="0" marL="457200" rtl="0" algn="l">
              <a:lnSpc>
                <a:spcPct val="105000"/>
              </a:lnSpc>
              <a:spcBef>
                <a:spcPts val="0"/>
              </a:spcBef>
              <a:spcAft>
                <a:spcPts val="0"/>
              </a:spcAft>
              <a:buSzPts val="1208"/>
              <a:buFont typeface="Georgia"/>
              <a:buChar char="★"/>
            </a:pPr>
            <a:r>
              <a:rPr lang="en-GB" sz="1207">
                <a:latin typeface="Georgia"/>
                <a:ea typeface="Georgia"/>
                <a:cs typeface="Georgia"/>
                <a:sym typeface="Georgia"/>
              </a:rPr>
              <a:t>SSO (5) has 100% success rate </a:t>
            </a:r>
            <a:endParaRPr sz="1207">
              <a:latin typeface="Georgia"/>
              <a:ea typeface="Georgia"/>
              <a:cs typeface="Georgia"/>
              <a:sym typeface="Georgia"/>
            </a:endParaRPr>
          </a:p>
          <a:p>
            <a:pPr indent="-305276" lvl="0" marL="457200" rtl="0" algn="l">
              <a:lnSpc>
                <a:spcPct val="105000"/>
              </a:lnSpc>
              <a:spcBef>
                <a:spcPts val="0"/>
              </a:spcBef>
              <a:spcAft>
                <a:spcPts val="0"/>
              </a:spcAft>
              <a:buSzPts val="1208"/>
              <a:buFont typeface="Georgia"/>
              <a:buChar char="★"/>
            </a:pPr>
            <a:r>
              <a:rPr lang="en-GB" sz="1207">
                <a:latin typeface="Georgia"/>
                <a:ea typeface="Georgia"/>
                <a:cs typeface="Georgia"/>
                <a:sym typeface="Georgia"/>
              </a:rPr>
              <a:t>VLEO (14) has decent success rate and attempts SO (1) has 0% success rate </a:t>
            </a:r>
            <a:endParaRPr sz="1207">
              <a:latin typeface="Georgia"/>
              <a:ea typeface="Georgia"/>
              <a:cs typeface="Georgia"/>
              <a:sym typeface="Georgia"/>
            </a:endParaRPr>
          </a:p>
          <a:p>
            <a:pPr indent="-305276" lvl="0" marL="457200" rtl="0" algn="l">
              <a:lnSpc>
                <a:spcPct val="105000"/>
              </a:lnSpc>
              <a:spcBef>
                <a:spcPts val="0"/>
              </a:spcBef>
              <a:spcAft>
                <a:spcPts val="0"/>
              </a:spcAft>
              <a:buSzPts val="1208"/>
              <a:buFont typeface="Georgia"/>
              <a:buChar char="★"/>
            </a:pPr>
            <a:r>
              <a:rPr lang="en-GB" sz="1207">
                <a:latin typeface="Georgia"/>
                <a:ea typeface="Georgia"/>
                <a:cs typeface="Georgia"/>
                <a:sym typeface="Georgia"/>
              </a:rPr>
              <a:t>GTO (27) has the around 50% success rate but largest sample</a:t>
            </a:r>
            <a:endParaRPr sz="1207">
              <a:latin typeface="Georgia"/>
              <a:ea typeface="Georgia"/>
              <a:cs typeface="Georgia"/>
              <a:sym typeface="Georgia"/>
            </a:endParaRPr>
          </a:p>
        </p:txBody>
      </p:sp>
      <p:sp>
        <p:nvSpPr>
          <p:cNvPr id="403" name="Google Shape;403;p30"/>
          <p:cNvSpPr/>
          <p:nvPr/>
        </p:nvSpPr>
        <p:spPr>
          <a:xfrm>
            <a:off x="1935775" y="1151475"/>
            <a:ext cx="3744300" cy="2007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1303700"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Flight Number vs Orbit Type</a:t>
            </a:r>
            <a:endParaRPr>
              <a:latin typeface="Georgia"/>
              <a:ea typeface="Georgia"/>
              <a:cs typeface="Georgia"/>
              <a:sym typeface="Georgia"/>
            </a:endParaRPr>
          </a:p>
        </p:txBody>
      </p:sp>
      <p:sp>
        <p:nvSpPr>
          <p:cNvPr id="409" name="Google Shape;409;p31"/>
          <p:cNvSpPr txBox="1"/>
          <p:nvPr>
            <p:ph idx="1" type="body"/>
          </p:nvPr>
        </p:nvSpPr>
        <p:spPr>
          <a:xfrm>
            <a:off x="977550" y="3362150"/>
            <a:ext cx="7468200" cy="1169400"/>
          </a:xfrm>
          <a:prstGeom prst="rect">
            <a:avLst/>
          </a:prstGeom>
        </p:spPr>
        <p:txBody>
          <a:bodyPr anchorCtr="0" anchor="t" bIns="91425" lIns="91425" spcFirstLastPara="1" rIns="91425" wrap="square" tIns="91425">
            <a:noAutofit/>
          </a:bodyPr>
          <a:lstStyle/>
          <a:p>
            <a:pPr indent="-299085" lvl="0" marL="457200" rtl="0" algn="l">
              <a:lnSpc>
                <a:spcPct val="95000"/>
              </a:lnSpc>
              <a:spcBef>
                <a:spcPts val="0"/>
              </a:spcBef>
              <a:spcAft>
                <a:spcPts val="0"/>
              </a:spcAft>
              <a:buSzPts val="1110"/>
              <a:buFont typeface="Georgia"/>
              <a:buChar char="★"/>
            </a:pPr>
            <a:r>
              <a:rPr lang="en-GB" sz="1110">
                <a:latin typeface="Georgia"/>
                <a:ea typeface="Georgia"/>
                <a:cs typeface="Georgia"/>
                <a:sym typeface="Georgia"/>
              </a:rPr>
              <a:t>Green indicates successful launch; Purple indicates unsuccessful launch.</a:t>
            </a:r>
            <a:endParaRPr sz="1110">
              <a:latin typeface="Georgia"/>
              <a:ea typeface="Georgia"/>
              <a:cs typeface="Georgia"/>
              <a:sym typeface="Georgia"/>
            </a:endParaRPr>
          </a:p>
          <a:p>
            <a:pPr indent="-299085" lvl="0" marL="457200" rtl="0" algn="l">
              <a:lnSpc>
                <a:spcPct val="95000"/>
              </a:lnSpc>
              <a:spcBef>
                <a:spcPts val="0"/>
              </a:spcBef>
              <a:spcAft>
                <a:spcPts val="0"/>
              </a:spcAft>
              <a:buSzPts val="1110"/>
              <a:buFont typeface="Georgia"/>
              <a:buChar char="★"/>
            </a:pPr>
            <a:r>
              <a:rPr lang="en-GB" sz="1110">
                <a:latin typeface="Georgia"/>
                <a:ea typeface="Georgia"/>
                <a:cs typeface="Georgia"/>
                <a:sym typeface="Georgia"/>
              </a:rPr>
              <a:t>Launch Orbit preferences changed over Flight Number.  </a:t>
            </a:r>
            <a:endParaRPr sz="1110">
              <a:latin typeface="Georgia"/>
              <a:ea typeface="Georgia"/>
              <a:cs typeface="Georgia"/>
              <a:sym typeface="Georgia"/>
            </a:endParaRPr>
          </a:p>
          <a:p>
            <a:pPr indent="-299085" lvl="0" marL="457200" rtl="0" algn="l">
              <a:lnSpc>
                <a:spcPct val="95000"/>
              </a:lnSpc>
              <a:spcBef>
                <a:spcPts val="0"/>
              </a:spcBef>
              <a:spcAft>
                <a:spcPts val="0"/>
              </a:spcAft>
              <a:buSzPts val="1110"/>
              <a:buFont typeface="Georgia"/>
              <a:buChar char="★"/>
            </a:pPr>
            <a:r>
              <a:rPr lang="en-GB" sz="1110">
                <a:latin typeface="Georgia"/>
                <a:ea typeface="Georgia"/>
                <a:cs typeface="Georgia"/>
                <a:sym typeface="Georgia"/>
              </a:rPr>
              <a:t>Launch Outcome seems to correlate with this preference. </a:t>
            </a:r>
            <a:endParaRPr sz="1110">
              <a:latin typeface="Georgia"/>
              <a:ea typeface="Georgia"/>
              <a:cs typeface="Georgia"/>
              <a:sym typeface="Georgia"/>
            </a:endParaRPr>
          </a:p>
          <a:p>
            <a:pPr indent="-299085" lvl="0" marL="457200" rtl="0" algn="l">
              <a:lnSpc>
                <a:spcPct val="95000"/>
              </a:lnSpc>
              <a:spcBef>
                <a:spcPts val="0"/>
              </a:spcBef>
              <a:spcAft>
                <a:spcPts val="0"/>
              </a:spcAft>
              <a:buSzPts val="1110"/>
              <a:buFont typeface="Georgia"/>
              <a:buChar char="★"/>
            </a:pPr>
            <a:r>
              <a:rPr lang="en-GB" sz="1110">
                <a:latin typeface="Georgia"/>
                <a:ea typeface="Georgia"/>
                <a:cs typeface="Georgia"/>
                <a:sym typeface="Georgia"/>
              </a:rPr>
              <a:t>SpaceX started with LEO orbits which saw moderate success LEO and returned to VLEO in recent launches  SpaceX appears to perform better in lower orbits or Sun-synchronous orbits.</a:t>
            </a:r>
            <a:endParaRPr sz="1110">
              <a:latin typeface="Georgia"/>
              <a:ea typeface="Georgia"/>
              <a:cs typeface="Georgia"/>
              <a:sym typeface="Georgia"/>
            </a:endParaRPr>
          </a:p>
        </p:txBody>
      </p:sp>
      <p:sp>
        <p:nvSpPr>
          <p:cNvPr id="410" name="Google Shape;410;p31"/>
          <p:cNvSpPr/>
          <p:nvPr/>
        </p:nvSpPr>
        <p:spPr>
          <a:xfrm>
            <a:off x="977550" y="1261425"/>
            <a:ext cx="7030500" cy="1787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2"/>
          <p:cNvSpPr txBox="1"/>
          <p:nvPr>
            <p:ph type="title"/>
          </p:nvPr>
        </p:nvSpPr>
        <p:spPr>
          <a:xfrm>
            <a:off x="1303700"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PayLoad vs. Orbit Type</a:t>
            </a:r>
            <a:endParaRPr>
              <a:latin typeface="Georgia"/>
              <a:ea typeface="Georgia"/>
              <a:cs typeface="Georgia"/>
              <a:sym typeface="Georgia"/>
            </a:endParaRPr>
          </a:p>
        </p:txBody>
      </p:sp>
      <p:sp>
        <p:nvSpPr>
          <p:cNvPr id="416" name="Google Shape;416;p32"/>
          <p:cNvSpPr txBox="1"/>
          <p:nvPr>
            <p:ph idx="1" type="body"/>
          </p:nvPr>
        </p:nvSpPr>
        <p:spPr>
          <a:xfrm>
            <a:off x="1084850" y="3362150"/>
            <a:ext cx="7468200" cy="1169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Georgia"/>
              <a:buChar char="★"/>
            </a:pPr>
            <a:r>
              <a:rPr lang="en-GB">
                <a:latin typeface="Georgia"/>
                <a:ea typeface="Georgia"/>
                <a:cs typeface="Georgia"/>
                <a:sym typeface="Georgia"/>
              </a:rPr>
              <a:t>Green indicates successful launch; Purple indicates unsuccessful launch.</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Payload mass seems to correlate with orbit LEO and SSO seem to have relatively low payload mass.</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The other most successful orbit VLEO only has payload mass values in the higher end of the range</a:t>
            </a:r>
            <a:endParaRPr>
              <a:latin typeface="Georgia"/>
              <a:ea typeface="Georgia"/>
              <a:cs typeface="Georgia"/>
              <a:sym typeface="Georgia"/>
            </a:endParaRPr>
          </a:p>
        </p:txBody>
      </p:sp>
      <p:sp>
        <p:nvSpPr>
          <p:cNvPr id="417" name="Google Shape;417;p32"/>
          <p:cNvSpPr/>
          <p:nvPr/>
        </p:nvSpPr>
        <p:spPr>
          <a:xfrm>
            <a:off x="999500" y="1332225"/>
            <a:ext cx="7638900" cy="1645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u="sng">
                <a:latin typeface="Georgia"/>
                <a:ea typeface="Georgia"/>
                <a:cs typeface="Georgia"/>
                <a:sym typeface="Georgia"/>
              </a:rPr>
              <a:t>OUTLINE</a:t>
            </a:r>
            <a:endParaRPr u="sng">
              <a:latin typeface="Georgia"/>
              <a:ea typeface="Georgia"/>
              <a:cs typeface="Georgia"/>
              <a:sym typeface="Georgia"/>
            </a:endParaRPr>
          </a:p>
        </p:txBody>
      </p:sp>
      <p:sp>
        <p:nvSpPr>
          <p:cNvPr id="290" name="Google Shape;290;p15"/>
          <p:cNvSpPr txBox="1"/>
          <p:nvPr>
            <p:ph idx="1" type="body"/>
          </p:nvPr>
        </p:nvSpPr>
        <p:spPr>
          <a:xfrm>
            <a:off x="890100" y="1597875"/>
            <a:ext cx="7857900" cy="3203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Georgia"/>
              <a:buChar char="●"/>
            </a:pPr>
            <a:r>
              <a:rPr lang="en-GB" sz="2000">
                <a:latin typeface="Georgia"/>
                <a:ea typeface="Georgia"/>
                <a:cs typeface="Georgia"/>
                <a:sym typeface="Georgia"/>
              </a:rPr>
              <a:t>Executive Summary</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GB" sz="2000">
                <a:latin typeface="Georgia"/>
                <a:ea typeface="Georgia"/>
                <a:cs typeface="Georgia"/>
                <a:sym typeface="Georgia"/>
              </a:rPr>
              <a:t>Introduction</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GB" sz="2000">
                <a:latin typeface="Georgia"/>
                <a:ea typeface="Georgia"/>
                <a:cs typeface="Georgia"/>
                <a:sym typeface="Georgia"/>
              </a:rPr>
              <a:t>Methodology</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GB" sz="2000">
                <a:latin typeface="Georgia"/>
                <a:ea typeface="Georgia"/>
                <a:cs typeface="Georgia"/>
                <a:sym typeface="Georgia"/>
              </a:rPr>
              <a:t>Results</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GB" sz="2000">
                <a:latin typeface="Georgia"/>
                <a:ea typeface="Georgia"/>
                <a:cs typeface="Georgia"/>
                <a:sym typeface="Georgia"/>
              </a:rPr>
              <a:t>Conclusion</a:t>
            </a:r>
            <a:endParaRPr sz="2000">
              <a:latin typeface="Georgia"/>
              <a:ea typeface="Georgia"/>
              <a:cs typeface="Georgia"/>
              <a:sym typeface="Georgia"/>
            </a:endParaRPr>
          </a:p>
          <a:p>
            <a:pPr indent="-355600" lvl="0" marL="457200" rtl="0" algn="l">
              <a:spcBef>
                <a:spcPts val="0"/>
              </a:spcBef>
              <a:spcAft>
                <a:spcPts val="0"/>
              </a:spcAft>
              <a:buSzPts val="2000"/>
              <a:buFont typeface="Georgia"/>
              <a:buChar char="●"/>
            </a:pPr>
            <a:r>
              <a:rPr lang="en-GB" sz="2000">
                <a:latin typeface="Georgia"/>
                <a:ea typeface="Georgia"/>
                <a:cs typeface="Georgia"/>
                <a:sym typeface="Georgia"/>
              </a:rPr>
              <a:t>Appendix/</a:t>
            </a:r>
            <a:r>
              <a:rPr lang="en-GB" sz="2000">
                <a:latin typeface="Georgia"/>
                <a:ea typeface="Georgia"/>
                <a:cs typeface="Georgia"/>
                <a:sym typeface="Georgia"/>
              </a:rPr>
              <a:t>Miscellaneous</a:t>
            </a:r>
            <a:endParaRPr sz="2000">
              <a:latin typeface="Georgia"/>
              <a:ea typeface="Georgia"/>
              <a:cs typeface="Georgia"/>
              <a:sym typeface="Georgia"/>
            </a:endParaRPr>
          </a:p>
        </p:txBody>
      </p:sp>
      <p:pic>
        <p:nvPicPr>
          <p:cNvPr id="291" name="Google Shape;291;p15"/>
          <p:cNvPicPr preferRelativeResize="0"/>
          <p:nvPr/>
        </p:nvPicPr>
        <p:blipFill>
          <a:blip r:embed="rId3">
            <a:alphaModFix/>
          </a:blip>
          <a:stretch>
            <a:fillRect/>
          </a:stretch>
        </p:blipFill>
        <p:spPr>
          <a:xfrm>
            <a:off x="5862349" y="1502638"/>
            <a:ext cx="2230900" cy="2888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type="title"/>
          </p:nvPr>
        </p:nvSpPr>
        <p:spPr>
          <a:xfrm>
            <a:off x="1056750"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Launch Success Yearly Trend</a:t>
            </a:r>
            <a:endParaRPr>
              <a:latin typeface="Georgia"/>
              <a:ea typeface="Georgia"/>
              <a:cs typeface="Georgia"/>
              <a:sym typeface="Georgia"/>
            </a:endParaRPr>
          </a:p>
        </p:txBody>
      </p:sp>
      <p:sp>
        <p:nvSpPr>
          <p:cNvPr id="423" name="Google Shape;423;p33"/>
          <p:cNvSpPr txBox="1"/>
          <p:nvPr>
            <p:ph idx="1" type="body"/>
          </p:nvPr>
        </p:nvSpPr>
        <p:spPr>
          <a:xfrm>
            <a:off x="1250200" y="3362150"/>
            <a:ext cx="7468200" cy="1169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eorgia"/>
              <a:buChar char="★"/>
            </a:pPr>
            <a:r>
              <a:rPr lang="en-GB">
                <a:latin typeface="Georgia"/>
                <a:ea typeface="Georgia"/>
                <a:cs typeface="Georgia"/>
                <a:sym typeface="Georgia"/>
              </a:rPr>
              <a:t>95% confidence interval  (light blue shading)</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Success generally increases over time since 2013 with a slight dip in 2018 Success in recent years at around 80%</a:t>
            </a:r>
            <a:endParaRPr>
              <a:latin typeface="Georgia"/>
              <a:ea typeface="Georgia"/>
              <a:cs typeface="Georgia"/>
              <a:sym typeface="Georgia"/>
            </a:endParaRPr>
          </a:p>
        </p:txBody>
      </p:sp>
      <p:sp>
        <p:nvSpPr>
          <p:cNvPr id="424" name="Google Shape;424;p33"/>
          <p:cNvSpPr/>
          <p:nvPr/>
        </p:nvSpPr>
        <p:spPr>
          <a:xfrm>
            <a:off x="2571550" y="1244175"/>
            <a:ext cx="3428700" cy="1821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4"/>
          <p:cNvSpPr txBox="1"/>
          <p:nvPr>
            <p:ph type="title"/>
          </p:nvPr>
        </p:nvSpPr>
        <p:spPr>
          <a:xfrm>
            <a:off x="1222725"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All Launch Site Names</a:t>
            </a:r>
            <a:endParaRPr>
              <a:latin typeface="Georgia"/>
              <a:ea typeface="Georgia"/>
              <a:cs typeface="Georgia"/>
              <a:sym typeface="Georgia"/>
            </a:endParaRPr>
          </a:p>
        </p:txBody>
      </p:sp>
      <p:sp>
        <p:nvSpPr>
          <p:cNvPr id="430" name="Google Shape;430;p34"/>
          <p:cNvSpPr txBox="1"/>
          <p:nvPr>
            <p:ph idx="1" type="body"/>
          </p:nvPr>
        </p:nvSpPr>
        <p:spPr>
          <a:xfrm>
            <a:off x="4072550" y="1408750"/>
            <a:ext cx="4261500" cy="312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eorgia"/>
              <a:buChar char="★"/>
            </a:pPr>
            <a:r>
              <a:rPr lang="en-GB">
                <a:latin typeface="Georgia"/>
                <a:ea typeface="Georgia"/>
                <a:cs typeface="Georgia"/>
                <a:sym typeface="Georgia"/>
              </a:rPr>
              <a:t>Query unique launch site names from database.</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CCAFS SLC-40 and CCAFS SLC-40 likely all represent the same launch site with data entry errors. </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CCAFS LC-40 was the previous name.  </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Likely only 3 unique launch_site values:  </a:t>
            </a:r>
            <a:endParaRPr>
              <a:latin typeface="Georgia"/>
              <a:ea typeface="Georgia"/>
              <a:cs typeface="Georgia"/>
              <a:sym typeface="Georgia"/>
            </a:endParaRPr>
          </a:p>
          <a:p>
            <a:pPr indent="0" lvl="0" marL="457200" rtl="0" algn="l">
              <a:spcBef>
                <a:spcPts val="1200"/>
              </a:spcBef>
              <a:spcAft>
                <a:spcPts val="0"/>
              </a:spcAft>
              <a:buNone/>
            </a:pPr>
            <a:r>
              <a:rPr lang="en-GB">
                <a:latin typeface="Georgia"/>
                <a:ea typeface="Georgia"/>
                <a:cs typeface="Georgia"/>
                <a:sym typeface="Georgia"/>
              </a:rPr>
              <a:t>1) </a:t>
            </a:r>
            <a:r>
              <a:rPr lang="en-GB">
                <a:latin typeface="Georgia"/>
                <a:ea typeface="Georgia"/>
                <a:cs typeface="Georgia"/>
                <a:sym typeface="Georgia"/>
              </a:rPr>
              <a:t>CCAFS SLC-40</a:t>
            </a:r>
            <a:endParaRPr>
              <a:latin typeface="Georgia"/>
              <a:ea typeface="Georgia"/>
              <a:cs typeface="Georgia"/>
              <a:sym typeface="Georgia"/>
            </a:endParaRPr>
          </a:p>
          <a:p>
            <a:pPr indent="0" lvl="0" marL="457200" rtl="0" algn="l">
              <a:spcBef>
                <a:spcPts val="1200"/>
              </a:spcBef>
              <a:spcAft>
                <a:spcPts val="0"/>
              </a:spcAft>
              <a:buNone/>
            </a:pPr>
            <a:r>
              <a:rPr lang="en-GB">
                <a:latin typeface="Georgia"/>
                <a:ea typeface="Georgia"/>
                <a:cs typeface="Georgia"/>
                <a:sym typeface="Georgia"/>
              </a:rPr>
              <a:t>2)KSC LC-39A</a:t>
            </a:r>
            <a:endParaRPr>
              <a:latin typeface="Georgia"/>
              <a:ea typeface="Georgia"/>
              <a:cs typeface="Georgia"/>
              <a:sym typeface="Georgia"/>
            </a:endParaRPr>
          </a:p>
          <a:p>
            <a:pPr indent="0" lvl="0" marL="457200" rtl="0" algn="l">
              <a:spcBef>
                <a:spcPts val="1200"/>
              </a:spcBef>
              <a:spcAft>
                <a:spcPts val="1200"/>
              </a:spcAft>
              <a:buNone/>
            </a:pPr>
            <a:r>
              <a:rPr lang="en-GB">
                <a:latin typeface="Georgia"/>
                <a:ea typeface="Georgia"/>
                <a:cs typeface="Georgia"/>
                <a:sym typeface="Georgia"/>
              </a:rPr>
              <a:t>3)VAFB SLC-4E</a:t>
            </a:r>
            <a:endParaRPr>
              <a:latin typeface="Georgia"/>
              <a:ea typeface="Georgia"/>
              <a:cs typeface="Georgia"/>
              <a:sym typeface="Georgia"/>
            </a:endParaRPr>
          </a:p>
        </p:txBody>
      </p:sp>
      <p:sp>
        <p:nvSpPr>
          <p:cNvPr id="431" name="Google Shape;431;p34"/>
          <p:cNvSpPr/>
          <p:nvPr/>
        </p:nvSpPr>
        <p:spPr>
          <a:xfrm>
            <a:off x="619124" y="1408755"/>
            <a:ext cx="3220200" cy="276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5"/>
          <p:cNvSpPr txBox="1"/>
          <p:nvPr>
            <p:ph type="title"/>
          </p:nvPr>
        </p:nvSpPr>
        <p:spPr>
          <a:xfrm>
            <a:off x="1483000" y="247300"/>
            <a:ext cx="7030500" cy="70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Launch Site Names Beginning with `CCA`</a:t>
            </a:r>
            <a:endParaRPr>
              <a:latin typeface="Georgia"/>
              <a:ea typeface="Georgia"/>
              <a:cs typeface="Georgia"/>
              <a:sym typeface="Georgia"/>
            </a:endParaRPr>
          </a:p>
        </p:txBody>
      </p:sp>
      <p:sp>
        <p:nvSpPr>
          <p:cNvPr id="437" name="Google Shape;437;p35"/>
          <p:cNvSpPr txBox="1"/>
          <p:nvPr>
            <p:ph idx="1" type="body"/>
          </p:nvPr>
        </p:nvSpPr>
        <p:spPr>
          <a:xfrm>
            <a:off x="1739200" y="4213825"/>
            <a:ext cx="6518100" cy="55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latin typeface="Georgia"/>
                <a:ea typeface="Georgia"/>
                <a:cs typeface="Georgia"/>
                <a:sym typeface="Georgia"/>
              </a:rPr>
              <a:t>First five entries  in database with  Launch Site name  beginning with  CCA.</a:t>
            </a:r>
            <a:endParaRPr sz="1400">
              <a:latin typeface="Georgia"/>
              <a:ea typeface="Georgia"/>
              <a:cs typeface="Georgia"/>
              <a:sym typeface="Georgia"/>
            </a:endParaRPr>
          </a:p>
        </p:txBody>
      </p:sp>
      <p:sp>
        <p:nvSpPr>
          <p:cNvPr id="438" name="Google Shape;438;p35"/>
          <p:cNvSpPr/>
          <p:nvPr/>
        </p:nvSpPr>
        <p:spPr>
          <a:xfrm>
            <a:off x="1883851" y="993901"/>
            <a:ext cx="5376300" cy="301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6"/>
          <p:cNvSpPr txBox="1"/>
          <p:nvPr>
            <p:ph type="title"/>
          </p:nvPr>
        </p:nvSpPr>
        <p:spPr>
          <a:xfrm>
            <a:off x="1182800"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Total Payload Mass from NASA</a:t>
            </a:r>
            <a:endParaRPr>
              <a:latin typeface="Georgia"/>
              <a:ea typeface="Georgia"/>
              <a:cs typeface="Georgia"/>
              <a:sym typeface="Georgia"/>
            </a:endParaRPr>
          </a:p>
        </p:txBody>
      </p:sp>
      <p:sp>
        <p:nvSpPr>
          <p:cNvPr id="444" name="Google Shape;444;p36"/>
          <p:cNvSpPr txBox="1"/>
          <p:nvPr>
            <p:ph idx="1" type="body"/>
          </p:nvPr>
        </p:nvSpPr>
        <p:spPr>
          <a:xfrm>
            <a:off x="1016300" y="3631450"/>
            <a:ext cx="7609800" cy="81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latin typeface="Georgia"/>
                <a:ea typeface="Georgia"/>
                <a:cs typeface="Georgia"/>
                <a:sym typeface="Georgia"/>
              </a:rPr>
              <a:t>This query sums the total payload  mass in kg where NASA was the  customer. CRS stands for Commercial  Resupply Services which indicates  that these payloads were sent to  the International Space Station  (ISS).</a:t>
            </a:r>
            <a:endParaRPr>
              <a:latin typeface="Georgia"/>
              <a:ea typeface="Georgia"/>
              <a:cs typeface="Georgia"/>
              <a:sym typeface="Georgia"/>
            </a:endParaRPr>
          </a:p>
        </p:txBody>
      </p:sp>
      <p:sp>
        <p:nvSpPr>
          <p:cNvPr id="445" name="Google Shape;445;p36"/>
          <p:cNvSpPr/>
          <p:nvPr/>
        </p:nvSpPr>
        <p:spPr>
          <a:xfrm>
            <a:off x="1871500" y="1096500"/>
            <a:ext cx="5049000" cy="2200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7"/>
          <p:cNvSpPr txBox="1"/>
          <p:nvPr>
            <p:ph type="title"/>
          </p:nvPr>
        </p:nvSpPr>
        <p:spPr>
          <a:xfrm>
            <a:off x="1173150"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Average Payload Mass by F9 v1.1</a:t>
            </a:r>
            <a:endParaRPr>
              <a:latin typeface="Georgia"/>
              <a:ea typeface="Georgia"/>
              <a:cs typeface="Georgia"/>
              <a:sym typeface="Georgia"/>
            </a:endParaRPr>
          </a:p>
        </p:txBody>
      </p:sp>
      <p:sp>
        <p:nvSpPr>
          <p:cNvPr id="451" name="Google Shape;451;p37"/>
          <p:cNvSpPr txBox="1"/>
          <p:nvPr>
            <p:ph idx="1" type="body"/>
          </p:nvPr>
        </p:nvSpPr>
        <p:spPr>
          <a:xfrm>
            <a:off x="1114450" y="3779700"/>
            <a:ext cx="7498200" cy="84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query calculates the  average payload mass or  launches which used  booster version F9 v1.1 Average payload mass of  F9 1.1 is on the low end of  our payload mass range</a:t>
            </a:r>
            <a:endParaRPr/>
          </a:p>
        </p:txBody>
      </p:sp>
      <p:sp>
        <p:nvSpPr>
          <p:cNvPr id="452" name="Google Shape;452;p37"/>
          <p:cNvSpPr/>
          <p:nvPr/>
        </p:nvSpPr>
        <p:spPr>
          <a:xfrm>
            <a:off x="1882350" y="1329350"/>
            <a:ext cx="5379300" cy="2165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8"/>
          <p:cNvSpPr txBox="1"/>
          <p:nvPr>
            <p:ph type="title"/>
          </p:nvPr>
        </p:nvSpPr>
        <p:spPr>
          <a:xfrm>
            <a:off x="1346675"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GB" sz="2420">
                <a:latin typeface="Georgia"/>
                <a:ea typeface="Georgia"/>
                <a:cs typeface="Georgia"/>
                <a:sym typeface="Georgia"/>
              </a:rPr>
              <a:t>First Successful Ground Pad Landing Date</a:t>
            </a:r>
            <a:endParaRPr sz="2420">
              <a:latin typeface="Georgia"/>
              <a:ea typeface="Georgia"/>
              <a:cs typeface="Georgia"/>
              <a:sym typeface="Georgia"/>
            </a:endParaRPr>
          </a:p>
        </p:txBody>
      </p:sp>
      <p:sp>
        <p:nvSpPr>
          <p:cNvPr id="458" name="Google Shape;458;p38"/>
          <p:cNvSpPr txBox="1"/>
          <p:nvPr>
            <p:ph idx="1" type="body"/>
          </p:nvPr>
        </p:nvSpPr>
        <p:spPr>
          <a:xfrm>
            <a:off x="995525" y="3767750"/>
            <a:ext cx="7732800" cy="99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query returns the first  successful ground pad landing  date. First ground pad landing wasn’t until the end of 2015. Successful landings in general appear starting 2014.</a:t>
            </a:r>
            <a:endParaRPr/>
          </a:p>
        </p:txBody>
      </p:sp>
      <p:sp>
        <p:nvSpPr>
          <p:cNvPr id="459" name="Google Shape;459;p38"/>
          <p:cNvSpPr/>
          <p:nvPr/>
        </p:nvSpPr>
        <p:spPr>
          <a:xfrm>
            <a:off x="2156550" y="1054750"/>
            <a:ext cx="4992300" cy="2502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9"/>
          <p:cNvSpPr txBox="1"/>
          <p:nvPr>
            <p:ph type="title"/>
          </p:nvPr>
        </p:nvSpPr>
        <p:spPr>
          <a:xfrm>
            <a:off x="1421025" y="470400"/>
            <a:ext cx="7030500" cy="50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1420">
                <a:latin typeface="Georgia"/>
                <a:ea typeface="Georgia"/>
                <a:cs typeface="Georgia"/>
                <a:sym typeface="Georgia"/>
              </a:rPr>
              <a:t>Successful Drone Ship Landing with Payload  Between 4000 and 6000</a:t>
            </a:r>
            <a:endParaRPr sz="1420">
              <a:latin typeface="Georgia"/>
              <a:ea typeface="Georgia"/>
              <a:cs typeface="Georgia"/>
              <a:sym typeface="Georgia"/>
            </a:endParaRPr>
          </a:p>
        </p:txBody>
      </p:sp>
      <p:sp>
        <p:nvSpPr>
          <p:cNvPr id="465" name="Google Shape;465;p39"/>
          <p:cNvSpPr txBox="1"/>
          <p:nvPr>
            <p:ph idx="1" type="body"/>
          </p:nvPr>
        </p:nvSpPr>
        <p:spPr>
          <a:xfrm>
            <a:off x="1540275" y="3904075"/>
            <a:ext cx="6792000" cy="79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query returns the four  booster versions that had  successful drone ship landings  and a payload mass between  4000 and 6000 non-inclusively.</a:t>
            </a:r>
            <a:endParaRPr/>
          </a:p>
        </p:txBody>
      </p:sp>
      <p:sp>
        <p:nvSpPr>
          <p:cNvPr id="466" name="Google Shape;466;p39"/>
          <p:cNvSpPr/>
          <p:nvPr/>
        </p:nvSpPr>
        <p:spPr>
          <a:xfrm>
            <a:off x="2309825" y="979200"/>
            <a:ext cx="5078400" cy="2657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0"/>
          <p:cNvSpPr txBox="1"/>
          <p:nvPr>
            <p:ph type="title"/>
          </p:nvPr>
        </p:nvSpPr>
        <p:spPr>
          <a:xfrm>
            <a:off x="1483000" y="383650"/>
            <a:ext cx="7030500" cy="7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20">
                <a:latin typeface="Georgia"/>
                <a:ea typeface="Georgia"/>
                <a:cs typeface="Georgia"/>
                <a:sym typeface="Georgia"/>
              </a:rPr>
              <a:t>Total Number of Each Mission Outcome</a:t>
            </a:r>
            <a:endParaRPr sz="2420">
              <a:latin typeface="Georgia"/>
              <a:ea typeface="Georgia"/>
              <a:cs typeface="Georgia"/>
              <a:sym typeface="Georgia"/>
            </a:endParaRPr>
          </a:p>
        </p:txBody>
      </p:sp>
      <p:sp>
        <p:nvSpPr>
          <p:cNvPr id="472" name="Google Shape;472;p40"/>
          <p:cNvSpPr txBox="1"/>
          <p:nvPr>
            <p:ph idx="1" type="body"/>
          </p:nvPr>
        </p:nvSpPr>
        <p:spPr>
          <a:xfrm>
            <a:off x="5626900" y="1438400"/>
            <a:ext cx="2886600" cy="277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eorgia"/>
              <a:buChar char="★"/>
            </a:pPr>
            <a:r>
              <a:rPr lang="en-GB">
                <a:latin typeface="Georgia"/>
                <a:ea typeface="Georgia"/>
                <a:cs typeface="Georgia"/>
                <a:sym typeface="Georgia"/>
              </a:rPr>
              <a:t>This query returns a count of each mission outcome.</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SpaceX appears to achieve its  mission outcome nearly 99% of the  time.</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This means that most of the landing failures are intended. </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Interestingly, one launch has an  unclear payload status and  unfortunately one failed in flight.</a:t>
            </a:r>
            <a:endParaRPr>
              <a:latin typeface="Georgia"/>
              <a:ea typeface="Georgia"/>
              <a:cs typeface="Georgia"/>
              <a:sym typeface="Georgia"/>
            </a:endParaRPr>
          </a:p>
        </p:txBody>
      </p:sp>
      <p:sp>
        <p:nvSpPr>
          <p:cNvPr id="473" name="Google Shape;473;p40"/>
          <p:cNvSpPr/>
          <p:nvPr/>
        </p:nvSpPr>
        <p:spPr>
          <a:xfrm>
            <a:off x="1251775" y="1202925"/>
            <a:ext cx="4152000" cy="3122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1"/>
          <p:cNvSpPr txBox="1"/>
          <p:nvPr>
            <p:ph type="title"/>
          </p:nvPr>
        </p:nvSpPr>
        <p:spPr>
          <a:xfrm>
            <a:off x="1483000" y="371250"/>
            <a:ext cx="7030500" cy="70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Boosters that Carried Maximum Payload</a:t>
            </a:r>
            <a:endParaRPr>
              <a:latin typeface="Georgia"/>
              <a:ea typeface="Georgia"/>
              <a:cs typeface="Georgia"/>
              <a:sym typeface="Georgia"/>
            </a:endParaRPr>
          </a:p>
        </p:txBody>
      </p:sp>
      <p:sp>
        <p:nvSpPr>
          <p:cNvPr id="479" name="Google Shape;479;p41"/>
          <p:cNvSpPr txBox="1"/>
          <p:nvPr>
            <p:ph idx="1" type="body"/>
          </p:nvPr>
        </p:nvSpPr>
        <p:spPr>
          <a:xfrm>
            <a:off x="5552500" y="1394950"/>
            <a:ext cx="2763900" cy="2874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This query returns the booster versions that  carried the highest payload mass of 15600  kg. </a:t>
            </a:r>
            <a:endParaRPr/>
          </a:p>
          <a:p>
            <a:pPr indent="-311150" lvl="0" marL="457200" rtl="0" algn="l">
              <a:spcBef>
                <a:spcPts val="0"/>
              </a:spcBef>
              <a:spcAft>
                <a:spcPts val="0"/>
              </a:spcAft>
              <a:buSzPts val="1300"/>
              <a:buChar char="★"/>
            </a:pPr>
            <a:r>
              <a:rPr lang="en-GB"/>
              <a:t>These booster versions are very similar and  all are of the F9 B5 B10xx.x variety.</a:t>
            </a:r>
            <a:endParaRPr/>
          </a:p>
          <a:p>
            <a:pPr indent="-311150" lvl="0" marL="457200" rtl="0" algn="l">
              <a:spcBef>
                <a:spcPts val="0"/>
              </a:spcBef>
              <a:spcAft>
                <a:spcPts val="0"/>
              </a:spcAft>
              <a:buSzPts val="1300"/>
              <a:buChar char="★"/>
            </a:pPr>
            <a:r>
              <a:rPr lang="en-GB"/>
              <a:t>This likely indicates payload mass correlates with the booster version that is used.</a:t>
            </a:r>
            <a:endParaRPr/>
          </a:p>
        </p:txBody>
      </p:sp>
      <p:sp>
        <p:nvSpPr>
          <p:cNvPr id="480" name="Google Shape;480;p41"/>
          <p:cNvSpPr/>
          <p:nvPr/>
        </p:nvSpPr>
        <p:spPr>
          <a:xfrm>
            <a:off x="919875" y="1426000"/>
            <a:ext cx="4384800" cy="2812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2"/>
          <p:cNvSpPr txBox="1"/>
          <p:nvPr>
            <p:ph type="title"/>
          </p:nvPr>
        </p:nvSpPr>
        <p:spPr>
          <a:xfrm>
            <a:off x="1383850" y="346450"/>
            <a:ext cx="7030500" cy="70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Georgia"/>
                <a:ea typeface="Georgia"/>
                <a:cs typeface="Georgia"/>
                <a:sym typeface="Georgia"/>
              </a:rPr>
              <a:t>2015 Failed Drone Ship Landing Records</a:t>
            </a:r>
            <a:endParaRPr>
              <a:latin typeface="Georgia"/>
              <a:ea typeface="Georgia"/>
              <a:cs typeface="Georgia"/>
              <a:sym typeface="Georgia"/>
            </a:endParaRPr>
          </a:p>
        </p:txBody>
      </p:sp>
      <p:sp>
        <p:nvSpPr>
          <p:cNvPr id="486" name="Google Shape;486;p42"/>
          <p:cNvSpPr txBox="1"/>
          <p:nvPr>
            <p:ph idx="1" type="body"/>
          </p:nvPr>
        </p:nvSpPr>
        <p:spPr>
          <a:xfrm>
            <a:off x="1348300" y="3457925"/>
            <a:ext cx="7101600" cy="90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This query returns the Month, Landing  Outcome, Booster Version, Payload  Mass (kg), and Launch site of 2015  launches where stage 1 failed to land  on a drone ship. </a:t>
            </a:r>
            <a:endParaRPr/>
          </a:p>
          <a:p>
            <a:pPr indent="-311150" lvl="0" marL="457200" rtl="0" algn="l">
              <a:spcBef>
                <a:spcPts val="0"/>
              </a:spcBef>
              <a:spcAft>
                <a:spcPts val="0"/>
              </a:spcAft>
              <a:buSzPts val="1300"/>
              <a:buChar char="★"/>
            </a:pPr>
            <a:r>
              <a:rPr lang="en-GB"/>
              <a:t>There were two such occurrences.</a:t>
            </a:r>
            <a:endParaRPr/>
          </a:p>
        </p:txBody>
      </p:sp>
      <p:sp>
        <p:nvSpPr>
          <p:cNvPr id="487" name="Google Shape;487;p42"/>
          <p:cNvSpPr/>
          <p:nvPr/>
        </p:nvSpPr>
        <p:spPr>
          <a:xfrm>
            <a:off x="1876350" y="1160225"/>
            <a:ext cx="5391300" cy="1975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591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GB">
                <a:latin typeface="Georgia"/>
                <a:ea typeface="Georgia"/>
                <a:cs typeface="Georgia"/>
                <a:sym typeface="Georgia"/>
              </a:rPr>
              <a:t>Executive Summary</a:t>
            </a:r>
            <a:endParaRPr b="0">
              <a:latin typeface="Georgia"/>
              <a:ea typeface="Georgia"/>
              <a:cs typeface="Georgia"/>
              <a:sym typeface="Georgia"/>
            </a:endParaRPr>
          </a:p>
        </p:txBody>
      </p:sp>
      <p:sp>
        <p:nvSpPr>
          <p:cNvPr id="297" name="Google Shape;297;p16"/>
          <p:cNvSpPr txBox="1"/>
          <p:nvPr>
            <p:ph idx="1" type="body"/>
          </p:nvPr>
        </p:nvSpPr>
        <p:spPr>
          <a:xfrm>
            <a:off x="919575" y="1395150"/>
            <a:ext cx="8016600" cy="3327000"/>
          </a:xfrm>
          <a:prstGeom prst="rect">
            <a:avLst/>
          </a:prstGeom>
        </p:spPr>
        <p:txBody>
          <a:bodyPr anchorCtr="0" anchor="t" bIns="91425" lIns="91425" spcFirstLastPara="1" rIns="91425" wrap="square" tIns="91425">
            <a:normAutofit fontScale="70000" lnSpcReduction="10000"/>
          </a:bodyPr>
          <a:lstStyle/>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Data collection is from a public API- </a:t>
            </a:r>
            <a:r>
              <a:rPr lang="en-GB" sz="2200">
                <a:solidFill>
                  <a:srgbClr val="000000"/>
                </a:solidFill>
                <a:latin typeface="Georgia"/>
                <a:ea typeface="Georgia"/>
                <a:cs typeface="Georgia"/>
                <a:sym typeface="Georgia"/>
              </a:rPr>
              <a:t>SpaceX, which is basically a</a:t>
            </a:r>
            <a:r>
              <a:rPr lang="en-GB" sz="2200">
                <a:solidFill>
                  <a:srgbClr val="000000"/>
                </a:solidFill>
                <a:latin typeface="Georgia"/>
                <a:ea typeface="Georgia"/>
                <a:cs typeface="Georgia"/>
                <a:sym typeface="Georgia"/>
              </a:rPr>
              <a:t> SpaceX Wikipedia page. </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I have created a column for labels called ‘class’ which classifies successful landings. </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Explored data using SQL, Data Visualization, Folium maps, and dashboards.</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Later have gathered relevant columns that has to be used as features.</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Then has changed all categorical variables to binary using one hot encoding.</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Standardized data and used GridSearchCV to find best parameters for machine learning  models. </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Visualize accuracy score of all models.</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Specially Four machine learning models were produced: </a:t>
            </a:r>
            <a:endParaRPr sz="2200">
              <a:solidFill>
                <a:srgbClr val="000000"/>
              </a:solidFill>
              <a:latin typeface="Georgia"/>
              <a:ea typeface="Georgia"/>
              <a:cs typeface="Georgia"/>
              <a:sym typeface="Georgia"/>
            </a:endParaRPr>
          </a:p>
          <a:p>
            <a:pPr indent="0" lvl="0" marL="457200" marR="142875" rtl="0" algn="l">
              <a:lnSpc>
                <a:spcPct val="90000"/>
              </a:lnSpc>
              <a:spcBef>
                <a:spcPts val="0"/>
              </a:spcBef>
              <a:spcAft>
                <a:spcPts val="0"/>
              </a:spcAft>
              <a:buNone/>
            </a:pPr>
            <a:r>
              <a:rPr lang="en-GB" sz="2200">
                <a:solidFill>
                  <a:srgbClr val="000000"/>
                </a:solidFill>
                <a:latin typeface="Georgia"/>
                <a:ea typeface="Georgia"/>
                <a:cs typeface="Georgia"/>
                <a:sym typeface="Georgia"/>
              </a:rPr>
              <a:t>            1)Logistic Regression</a:t>
            </a:r>
            <a:endParaRPr sz="2200">
              <a:solidFill>
                <a:srgbClr val="000000"/>
              </a:solidFill>
              <a:latin typeface="Georgia"/>
              <a:ea typeface="Georgia"/>
              <a:cs typeface="Georgia"/>
              <a:sym typeface="Georgia"/>
            </a:endParaRPr>
          </a:p>
          <a:p>
            <a:pPr indent="0" lvl="0" marL="457200" marR="142875" rtl="0" algn="l">
              <a:lnSpc>
                <a:spcPct val="90000"/>
              </a:lnSpc>
              <a:spcBef>
                <a:spcPts val="0"/>
              </a:spcBef>
              <a:spcAft>
                <a:spcPts val="0"/>
              </a:spcAft>
              <a:buNone/>
            </a:pPr>
            <a:r>
              <a:rPr lang="en-GB" sz="2200">
                <a:solidFill>
                  <a:srgbClr val="000000"/>
                </a:solidFill>
                <a:latin typeface="Georgia"/>
                <a:ea typeface="Georgia"/>
                <a:cs typeface="Georgia"/>
                <a:sym typeface="Georgia"/>
              </a:rPr>
              <a:t>            2)Support Vector  Machine and Decision Tree Classifier</a:t>
            </a:r>
            <a:endParaRPr sz="2200">
              <a:solidFill>
                <a:srgbClr val="000000"/>
              </a:solidFill>
              <a:latin typeface="Georgia"/>
              <a:ea typeface="Georgia"/>
              <a:cs typeface="Georgia"/>
              <a:sym typeface="Georgia"/>
            </a:endParaRPr>
          </a:p>
          <a:p>
            <a:pPr indent="0" lvl="0" marL="457200" marR="142875" rtl="0" algn="l">
              <a:lnSpc>
                <a:spcPct val="90000"/>
              </a:lnSpc>
              <a:spcBef>
                <a:spcPts val="0"/>
              </a:spcBef>
              <a:spcAft>
                <a:spcPts val="0"/>
              </a:spcAft>
              <a:buNone/>
            </a:pPr>
            <a:r>
              <a:rPr lang="en-GB" sz="2200">
                <a:solidFill>
                  <a:srgbClr val="000000"/>
                </a:solidFill>
                <a:latin typeface="Georgia"/>
                <a:ea typeface="Georgia"/>
                <a:cs typeface="Georgia"/>
                <a:sym typeface="Georgia"/>
              </a:rPr>
              <a:t>            3)K Nearest Neighbors. </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Similar results were produced</a:t>
            </a:r>
            <a:r>
              <a:rPr lang="en-GB" sz="2200">
                <a:solidFill>
                  <a:srgbClr val="000000"/>
                </a:solidFill>
                <a:latin typeface="Georgia"/>
                <a:ea typeface="Georgia"/>
                <a:cs typeface="Georgia"/>
                <a:sym typeface="Georgia"/>
              </a:rPr>
              <a:t>  with an accuracy rate of around 83.33%. </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All the models were predicted successful landings. </a:t>
            </a:r>
            <a:endParaRPr sz="2200">
              <a:solidFill>
                <a:srgbClr val="000000"/>
              </a:solidFill>
              <a:latin typeface="Georgia"/>
              <a:ea typeface="Georgia"/>
              <a:cs typeface="Georgia"/>
              <a:sym typeface="Georgia"/>
            </a:endParaRPr>
          </a:p>
          <a:p>
            <a:pPr indent="-186690" lvl="0" marL="241300" marR="142875" rtl="0" algn="l">
              <a:lnSpc>
                <a:spcPct val="90000"/>
              </a:lnSpc>
              <a:spcBef>
                <a:spcPts val="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Extra amount of data is required for better model determination and accuracy.</a:t>
            </a:r>
            <a:endParaRPr>
              <a:solidFill>
                <a:srgbClr val="000000"/>
              </a:solidFill>
              <a:latin typeface="Georgia"/>
              <a:ea typeface="Georgia"/>
              <a:cs typeface="Georgia"/>
              <a:sym typeface="Georgia"/>
            </a:endParaRPr>
          </a:p>
          <a:p>
            <a:pPr indent="0" lvl="0" marL="0" marR="142875" rtl="0" algn="l">
              <a:lnSpc>
                <a:spcPct val="90000"/>
              </a:lnSpc>
              <a:spcBef>
                <a:spcPts val="0"/>
              </a:spcBef>
              <a:spcAft>
                <a:spcPts val="0"/>
              </a:spcAft>
              <a:buNone/>
            </a:pPr>
            <a:r>
              <a:t/>
            </a:r>
            <a:endParaRPr>
              <a:solidFill>
                <a:srgbClr val="000000"/>
              </a:solidFill>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3"/>
          <p:cNvSpPr txBox="1"/>
          <p:nvPr>
            <p:ph type="title"/>
          </p:nvPr>
        </p:nvSpPr>
        <p:spPr>
          <a:xfrm>
            <a:off x="1381600" y="569550"/>
            <a:ext cx="70305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320">
                <a:latin typeface="Georgia"/>
                <a:ea typeface="Georgia"/>
                <a:cs typeface="Georgia"/>
                <a:sym typeface="Georgia"/>
              </a:rPr>
              <a:t>Ranking Counts of Successful Landings  Between 2010-06-04 and 2017-03-20</a:t>
            </a:r>
            <a:endParaRPr sz="1320">
              <a:latin typeface="Georgia"/>
              <a:ea typeface="Georgia"/>
              <a:cs typeface="Georgia"/>
              <a:sym typeface="Georgia"/>
            </a:endParaRPr>
          </a:p>
        </p:txBody>
      </p:sp>
      <p:sp>
        <p:nvSpPr>
          <p:cNvPr id="493" name="Google Shape;493;p43"/>
          <p:cNvSpPr txBox="1"/>
          <p:nvPr>
            <p:ph idx="1" type="body"/>
          </p:nvPr>
        </p:nvSpPr>
        <p:spPr>
          <a:xfrm>
            <a:off x="1041100" y="3497750"/>
            <a:ext cx="7544400" cy="108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This query returns a list of successful landings  and between 2010-06-04 and 2017-03-20  inclusively. </a:t>
            </a:r>
            <a:endParaRPr/>
          </a:p>
          <a:p>
            <a:pPr indent="-311150" lvl="0" marL="457200" rtl="0" algn="l">
              <a:spcBef>
                <a:spcPts val="0"/>
              </a:spcBef>
              <a:spcAft>
                <a:spcPts val="0"/>
              </a:spcAft>
              <a:buSzPts val="1300"/>
              <a:buChar char="★"/>
            </a:pPr>
            <a:r>
              <a:rPr lang="en-GB"/>
              <a:t>There are two types of successful landing outcomes: drone ship and ground pad landings.</a:t>
            </a:r>
            <a:endParaRPr/>
          </a:p>
          <a:p>
            <a:pPr indent="-311150" lvl="0" marL="457200" rtl="0" algn="l">
              <a:spcBef>
                <a:spcPts val="0"/>
              </a:spcBef>
              <a:spcAft>
                <a:spcPts val="0"/>
              </a:spcAft>
              <a:buSzPts val="1300"/>
              <a:buChar char="★"/>
            </a:pPr>
            <a:r>
              <a:rPr lang="en-GB"/>
              <a:t>There were 8 successful landings in total during this time period.</a:t>
            </a:r>
            <a:endParaRPr/>
          </a:p>
        </p:txBody>
      </p:sp>
      <p:sp>
        <p:nvSpPr>
          <p:cNvPr id="494" name="Google Shape;494;p43"/>
          <p:cNvSpPr/>
          <p:nvPr/>
        </p:nvSpPr>
        <p:spPr>
          <a:xfrm>
            <a:off x="1793050" y="1188562"/>
            <a:ext cx="5412600" cy="2149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4"/>
          <p:cNvSpPr txBox="1"/>
          <p:nvPr>
            <p:ph type="title"/>
          </p:nvPr>
        </p:nvSpPr>
        <p:spPr>
          <a:xfrm>
            <a:off x="1272300" y="247300"/>
            <a:ext cx="7155600" cy="927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u="sng">
                <a:latin typeface="Georgia"/>
                <a:ea typeface="Georgia"/>
                <a:cs typeface="Georgia"/>
                <a:sym typeface="Georgia"/>
              </a:rPr>
              <a:t>Interactive Map with  Folium</a:t>
            </a:r>
            <a:endParaRPr u="sng">
              <a:latin typeface="Georgia"/>
              <a:ea typeface="Georgia"/>
              <a:cs typeface="Georgia"/>
              <a:sym typeface="Georgia"/>
            </a:endParaRPr>
          </a:p>
          <a:p>
            <a:pPr indent="0" lvl="0" marL="0" rtl="0" algn="ctr">
              <a:spcBef>
                <a:spcPts val="0"/>
              </a:spcBef>
              <a:spcAft>
                <a:spcPts val="0"/>
              </a:spcAft>
              <a:buNone/>
            </a:pPr>
            <a:r>
              <a:rPr lang="en-GB">
                <a:latin typeface="Georgia"/>
                <a:ea typeface="Georgia"/>
                <a:cs typeface="Georgia"/>
                <a:sym typeface="Georgia"/>
              </a:rPr>
              <a:t>Launch Site Locations</a:t>
            </a:r>
            <a:endParaRPr>
              <a:latin typeface="Georgia"/>
              <a:ea typeface="Georgia"/>
              <a:cs typeface="Georgia"/>
              <a:sym typeface="Georgia"/>
            </a:endParaRPr>
          </a:p>
        </p:txBody>
      </p:sp>
      <p:sp>
        <p:nvSpPr>
          <p:cNvPr id="500" name="Google Shape;500;p44"/>
          <p:cNvSpPr txBox="1"/>
          <p:nvPr>
            <p:ph idx="1" type="body"/>
          </p:nvPr>
        </p:nvSpPr>
        <p:spPr>
          <a:xfrm>
            <a:off x="1115450" y="3544700"/>
            <a:ext cx="7658400" cy="102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left map shows all launch sites relative US map. </a:t>
            </a:r>
            <a:endParaRPr/>
          </a:p>
          <a:p>
            <a:pPr indent="-311150" lvl="0" marL="457200" rtl="0" algn="l">
              <a:spcBef>
                <a:spcPts val="0"/>
              </a:spcBef>
              <a:spcAft>
                <a:spcPts val="0"/>
              </a:spcAft>
              <a:buSzPts val="1300"/>
              <a:buChar char="★"/>
            </a:pPr>
            <a:r>
              <a:rPr lang="en-GB"/>
              <a:t>The right map shows the two Florida launch  sites since they are very close to each other. </a:t>
            </a:r>
            <a:endParaRPr/>
          </a:p>
          <a:p>
            <a:pPr indent="-311150" lvl="0" marL="457200" rtl="0" algn="l">
              <a:spcBef>
                <a:spcPts val="0"/>
              </a:spcBef>
              <a:spcAft>
                <a:spcPts val="0"/>
              </a:spcAft>
              <a:buSzPts val="1300"/>
              <a:buChar char="★"/>
            </a:pPr>
            <a:r>
              <a:rPr lang="en-GB"/>
              <a:t>All launch sites are near the ocean.</a:t>
            </a:r>
            <a:endParaRPr/>
          </a:p>
        </p:txBody>
      </p:sp>
      <p:sp>
        <p:nvSpPr>
          <p:cNvPr id="501" name="Google Shape;501;p44"/>
          <p:cNvSpPr/>
          <p:nvPr/>
        </p:nvSpPr>
        <p:spPr>
          <a:xfrm>
            <a:off x="2009400" y="1421450"/>
            <a:ext cx="5125200" cy="1691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5"/>
          <p:cNvSpPr txBox="1"/>
          <p:nvPr>
            <p:ph type="title"/>
          </p:nvPr>
        </p:nvSpPr>
        <p:spPr>
          <a:xfrm>
            <a:off x="1151275" y="247275"/>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Color-Coded Launch Markers</a:t>
            </a:r>
            <a:endParaRPr>
              <a:latin typeface="Georgia"/>
              <a:ea typeface="Georgia"/>
              <a:cs typeface="Georgia"/>
              <a:sym typeface="Georgia"/>
            </a:endParaRPr>
          </a:p>
        </p:txBody>
      </p:sp>
      <p:sp>
        <p:nvSpPr>
          <p:cNvPr id="507" name="Google Shape;507;p45"/>
          <p:cNvSpPr txBox="1"/>
          <p:nvPr>
            <p:ph idx="1" type="body"/>
          </p:nvPr>
        </p:nvSpPr>
        <p:spPr>
          <a:xfrm>
            <a:off x="915875" y="3780175"/>
            <a:ext cx="7693800" cy="991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Clusters on Folium map can be clicked on to display each successful landing (green icon) and failed landing (red icon). </a:t>
            </a:r>
            <a:endParaRPr/>
          </a:p>
          <a:p>
            <a:pPr indent="-311150" lvl="0" marL="457200" rtl="0" algn="l">
              <a:spcBef>
                <a:spcPts val="0"/>
              </a:spcBef>
              <a:spcAft>
                <a:spcPts val="0"/>
              </a:spcAft>
              <a:buSzPts val="1300"/>
              <a:buChar char="★"/>
            </a:pPr>
            <a:r>
              <a:rPr lang="en-GB"/>
              <a:t>In this example VAFB SLC-4E shows 4 successful landings and 6 failed landings.</a:t>
            </a:r>
            <a:endParaRPr/>
          </a:p>
        </p:txBody>
      </p:sp>
      <p:sp>
        <p:nvSpPr>
          <p:cNvPr id="508" name="Google Shape;508;p45"/>
          <p:cNvSpPr/>
          <p:nvPr/>
        </p:nvSpPr>
        <p:spPr>
          <a:xfrm>
            <a:off x="2307626" y="1054860"/>
            <a:ext cx="4717800" cy="2450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6"/>
          <p:cNvSpPr txBox="1"/>
          <p:nvPr>
            <p:ph type="title"/>
          </p:nvPr>
        </p:nvSpPr>
        <p:spPr>
          <a:xfrm>
            <a:off x="1050000" y="247300"/>
            <a:ext cx="7044000" cy="8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120">
                <a:latin typeface="Georgia"/>
                <a:ea typeface="Georgia"/>
                <a:cs typeface="Georgia"/>
                <a:sym typeface="Georgia"/>
              </a:rPr>
              <a:t>Build a Dashboard with  Plotly Dash</a:t>
            </a:r>
            <a:endParaRPr sz="2120">
              <a:latin typeface="Georgia"/>
              <a:ea typeface="Georgia"/>
              <a:cs typeface="Georgia"/>
              <a:sym typeface="Georgia"/>
            </a:endParaRPr>
          </a:p>
          <a:p>
            <a:pPr indent="0" lvl="0" marL="0" rtl="0" algn="ctr">
              <a:spcBef>
                <a:spcPts val="0"/>
              </a:spcBef>
              <a:spcAft>
                <a:spcPts val="0"/>
              </a:spcAft>
              <a:buSzPts val="990"/>
              <a:buNone/>
            </a:pPr>
            <a:r>
              <a:rPr lang="en-GB" sz="2120">
                <a:latin typeface="Georgia"/>
                <a:ea typeface="Georgia"/>
                <a:cs typeface="Georgia"/>
                <a:sym typeface="Georgia"/>
              </a:rPr>
              <a:t>Successful Launches Across Launch Sites</a:t>
            </a:r>
            <a:endParaRPr sz="2120">
              <a:latin typeface="Georgia"/>
              <a:ea typeface="Georgia"/>
              <a:cs typeface="Georgia"/>
              <a:sym typeface="Georgia"/>
            </a:endParaRPr>
          </a:p>
          <a:p>
            <a:pPr indent="0" lvl="0" marL="0" rtl="0" algn="ctr">
              <a:spcBef>
                <a:spcPts val="0"/>
              </a:spcBef>
              <a:spcAft>
                <a:spcPts val="0"/>
              </a:spcAft>
              <a:buSzPts val="990"/>
              <a:buNone/>
            </a:pPr>
            <a:r>
              <a:t/>
            </a:r>
            <a:endParaRPr sz="2120">
              <a:latin typeface="Georgia"/>
              <a:ea typeface="Georgia"/>
              <a:cs typeface="Georgia"/>
              <a:sym typeface="Georgia"/>
            </a:endParaRPr>
          </a:p>
        </p:txBody>
      </p:sp>
      <p:sp>
        <p:nvSpPr>
          <p:cNvPr id="514" name="Google Shape;514;p46"/>
          <p:cNvSpPr txBox="1"/>
          <p:nvPr>
            <p:ph idx="1" type="body"/>
          </p:nvPr>
        </p:nvSpPr>
        <p:spPr>
          <a:xfrm>
            <a:off x="849050" y="3611500"/>
            <a:ext cx="7693800" cy="1159500"/>
          </a:xfrm>
          <a:prstGeom prst="rect">
            <a:avLst/>
          </a:prstGeom>
        </p:spPr>
        <p:txBody>
          <a:bodyPr anchorCtr="0" anchor="t" bIns="91425" lIns="91425" spcFirstLastPara="1" rIns="91425" wrap="square" tIns="91425">
            <a:normAutofit fontScale="85000"/>
          </a:bodyPr>
          <a:lstStyle/>
          <a:p>
            <a:pPr indent="-298767" lvl="0" marL="457200" rtl="0" algn="l">
              <a:spcBef>
                <a:spcPts val="0"/>
              </a:spcBef>
              <a:spcAft>
                <a:spcPts val="0"/>
              </a:spcAft>
              <a:buSzPct val="100000"/>
              <a:buChar char="★"/>
            </a:pPr>
            <a:r>
              <a:rPr lang="en-GB"/>
              <a:t>This is the distribution of successful landings across all launch sites. </a:t>
            </a:r>
            <a:endParaRPr/>
          </a:p>
          <a:p>
            <a:pPr indent="-298767" lvl="0" marL="457200" rtl="0" algn="l">
              <a:spcBef>
                <a:spcPts val="0"/>
              </a:spcBef>
              <a:spcAft>
                <a:spcPts val="0"/>
              </a:spcAft>
              <a:buSzPct val="100000"/>
              <a:buChar char="★"/>
            </a:pPr>
            <a:r>
              <a:rPr lang="en-GB"/>
              <a:t>CCAFS LC-40 is the old name of  CCAFS SLC-40 so CCAFS and KSC have the same amount of successful landings, but a majority of the  successful landings </a:t>
            </a:r>
            <a:r>
              <a:rPr lang="en-GB"/>
              <a:t>were</a:t>
            </a:r>
            <a:r>
              <a:rPr lang="en-GB"/>
              <a:t> performed before the name change. </a:t>
            </a:r>
            <a:endParaRPr/>
          </a:p>
          <a:p>
            <a:pPr indent="-298767" lvl="0" marL="457200" rtl="0" algn="l">
              <a:spcBef>
                <a:spcPts val="0"/>
              </a:spcBef>
              <a:spcAft>
                <a:spcPts val="0"/>
              </a:spcAft>
              <a:buSzPct val="100000"/>
              <a:buChar char="★"/>
            </a:pPr>
            <a:r>
              <a:rPr lang="en-GB"/>
              <a:t>VAFB has the smallest share of successful  landings. This may be due to smaller sample and increase in difficulty of launching in the west coast.</a:t>
            </a:r>
            <a:endParaRPr/>
          </a:p>
        </p:txBody>
      </p:sp>
      <p:sp>
        <p:nvSpPr>
          <p:cNvPr id="515" name="Google Shape;515;p46"/>
          <p:cNvSpPr/>
          <p:nvPr/>
        </p:nvSpPr>
        <p:spPr>
          <a:xfrm>
            <a:off x="3335200" y="1322350"/>
            <a:ext cx="1996500" cy="2020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46"/>
          <p:cNvSpPr/>
          <p:nvPr/>
        </p:nvSpPr>
        <p:spPr>
          <a:xfrm>
            <a:off x="6270169" y="1905751"/>
            <a:ext cx="1085100" cy="66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7"/>
          <p:cNvSpPr txBox="1"/>
          <p:nvPr>
            <p:ph type="title"/>
          </p:nvPr>
        </p:nvSpPr>
        <p:spPr>
          <a:xfrm>
            <a:off x="1309475" y="3960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Highest Success Rate Launch Site</a:t>
            </a:r>
            <a:endParaRPr>
              <a:latin typeface="Georgia"/>
              <a:ea typeface="Georgia"/>
              <a:cs typeface="Georgia"/>
              <a:sym typeface="Georgia"/>
            </a:endParaRPr>
          </a:p>
        </p:txBody>
      </p:sp>
      <p:sp>
        <p:nvSpPr>
          <p:cNvPr id="522" name="Google Shape;522;p47"/>
          <p:cNvSpPr txBox="1"/>
          <p:nvPr>
            <p:ph idx="1" type="body"/>
          </p:nvPr>
        </p:nvSpPr>
        <p:spPr>
          <a:xfrm>
            <a:off x="1309475" y="3829775"/>
            <a:ext cx="7278600" cy="43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KSC LC-39A has the highest success rate with 10 successful landings and 3 failed landings.</a:t>
            </a:r>
            <a:endParaRPr/>
          </a:p>
        </p:txBody>
      </p:sp>
      <p:sp>
        <p:nvSpPr>
          <p:cNvPr id="523" name="Google Shape;523;p47"/>
          <p:cNvSpPr/>
          <p:nvPr/>
        </p:nvSpPr>
        <p:spPr>
          <a:xfrm>
            <a:off x="2736797" y="1335551"/>
            <a:ext cx="1643400" cy="1624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47"/>
          <p:cNvSpPr/>
          <p:nvPr/>
        </p:nvSpPr>
        <p:spPr>
          <a:xfrm>
            <a:off x="5436255" y="1903780"/>
            <a:ext cx="324600" cy="304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47"/>
          <p:cNvSpPr/>
          <p:nvPr/>
        </p:nvSpPr>
        <p:spPr>
          <a:xfrm>
            <a:off x="2736805" y="3347535"/>
            <a:ext cx="3401700" cy="1524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8"/>
          <p:cNvSpPr txBox="1"/>
          <p:nvPr>
            <p:ph type="title"/>
          </p:nvPr>
        </p:nvSpPr>
        <p:spPr>
          <a:xfrm>
            <a:off x="764362" y="195738"/>
            <a:ext cx="7615500" cy="965100"/>
          </a:xfrm>
          <a:prstGeom prst="rect">
            <a:avLst/>
          </a:prstGeom>
          <a:noFill/>
          <a:ln>
            <a:noFill/>
          </a:ln>
        </p:spPr>
        <p:txBody>
          <a:bodyPr anchorCtr="0" anchor="t" bIns="0" lIns="0" spcFirstLastPara="1" rIns="0" wrap="square" tIns="92375">
            <a:spAutoFit/>
          </a:bodyPr>
          <a:lstStyle/>
          <a:p>
            <a:pPr indent="0" lvl="0" marL="127000" marR="0" rtl="0" algn="ctr">
              <a:lnSpc>
                <a:spcPct val="102291"/>
              </a:lnSpc>
              <a:spcBef>
                <a:spcPts val="0"/>
              </a:spcBef>
              <a:spcAft>
                <a:spcPts val="0"/>
              </a:spcAft>
              <a:buNone/>
            </a:pPr>
            <a:r>
              <a:rPr lang="en-GB" sz="2800">
                <a:latin typeface="Georgia"/>
                <a:ea typeface="Georgia"/>
                <a:cs typeface="Georgia"/>
                <a:sym typeface="Georgia"/>
              </a:rPr>
              <a:t>  Payload Mass vs. Success vs. Booster  </a:t>
            </a:r>
            <a:endParaRPr sz="2800">
              <a:latin typeface="Georgia"/>
              <a:ea typeface="Georgia"/>
              <a:cs typeface="Georgia"/>
              <a:sym typeface="Georgia"/>
            </a:endParaRPr>
          </a:p>
          <a:p>
            <a:pPr indent="0" lvl="0" marL="127000" marR="0" rtl="0" algn="ctr">
              <a:lnSpc>
                <a:spcPct val="102291"/>
              </a:lnSpc>
              <a:spcBef>
                <a:spcPts val="0"/>
              </a:spcBef>
              <a:spcAft>
                <a:spcPts val="0"/>
              </a:spcAft>
              <a:buNone/>
            </a:pPr>
            <a:r>
              <a:rPr lang="en-GB" sz="2800">
                <a:latin typeface="Georgia"/>
                <a:ea typeface="Georgia"/>
                <a:cs typeface="Georgia"/>
                <a:sym typeface="Georgia"/>
              </a:rPr>
              <a:t>Version Category</a:t>
            </a:r>
            <a:endParaRPr sz="2800">
              <a:latin typeface="Georgia"/>
              <a:ea typeface="Georgia"/>
              <a:cs typeface="Georgia"/>
              <a:sym typeface="Georgia"/>
            </a:endParaRPr>
          </a:p>
        </p:txBody>
      </p:sp>
      <p:sp>
        <p:nvSpPr>
          <p:cNvPr id="531" name="Google Shape;531;p48"/>
          <p:cNvSpPr txBox="1"/>
          <p:nvPr/>
        </p:nvSpPr>
        <p:spPr>
          <a:xfrm>
            <a:off x="1313750" y="3278326"/>
            <a:ext cx="7482000" cy="1510800"/>
          </a:xfrm>
          <a:prstGeom prst="rect">
            <a:avLst/>
          </a:prstGeom>
          <a:noFill/>
          <a:ln>
            <a:noFill/>
          </a:ln>
        </p:spPr>
        <p:txBody>
          <a:bodyPr anchorCtr="0" anchor="t" bIns="0" lIns="0" spcFirstLastPara="1" rIns="0" wrap="square" tIns="28575">
            <a:spAutoFit/>
          </a:bodyPr>
          <a:lstStyle/>
          <a:p>
            <a:pPr indent="-323850" lvl="0" marL="457200" marR="0" rtl="0" algn="l">
              <a:lnSpc>
                <a:spcPct val="91700"/>
              </a:lnSpc>
              <a:spcBef>
                <a:spcPts val="0"/>
              </a:spcBef>
              <a:spcAft>
                <a:spcPts val="0"/>
              </a:spcAft>
              <a:buClr>
                <a:srgbClr val="404040"/>
              </a:buClr>
              <a:buSzPts val="1500"/>
              <a:buFont typeface="Georgia"/>
              <a:buChar char="★"/>
            </a:pPr>
            <a:r>
              <a:rPr lang="en-GB" sz="1500">
                <a:solidFill>
                  <a:srgbClr val="404040"/>
                </a:solidFill>
                <a:latin typeface="Georgia"/>
                <a:ea typeface="Georgia"/>
                <a:cs typeface="Georgia"/>
                <a:sym typeface="Georgia"/>
              </a:rPr>
              <a:t>Plotly dashboard has a Payload range selector. </a:t>
            </a:r>
            <a:endParaRPr sz="1500">
              <a:solidFill>
                <a:srgbClr val="404040"/>
              </a:solidFill>
              <a:latin typeface="Georgia"/>
              <a:ea typeface="Georgia"/>
              <a:cs typeface="Georgia"/>
              <a:sym typeface="Georgia"/>
            </a:endParaRPr>
          </a:p>
          <a:p>
            <a:pPr indent="-323850" lvl="0" marL="457200" marR="0" rtl="0" algn="l">
              <a:lnSpc>
                <a:spcPct val="91700"/>
              </a:lnSpc>
              <a:spcBef>
                <a:spcPts val="0"/>
              </a:spcBef>
              <a:spcAft>
                <a:spcPts val="0"/>
              </a:spcAft>
              <a:buClr>
                <a:srgbClr val="404040"/>
              </a:buClr>
              <a:buSzPts val="1500"/>
              <a:buFont typeface="Georgia"/>
              <a:buChar char="★"/>
            </a:pPr>
            <a:r>
              <a:rPr lang="en-GB" sz="1500">
                <a:solidFill>
                  <a:srgbClr val="404040"/>
                </a:solidFill>
                <a:latin typeface="Georgia"/>
                <a:ea typeface="Georgia"/>
                <a:cs typeface="Georgia"/>
                <a:sym typeface="Georgia"/>
              </a:rPr>
              <a:t>However, this is set from 0-10000 instead of the  max Payload of 15600. </a:t>
            </a:r>
            <a:endParaRPr sz="1500">
              <a:solidFill>
                <a:srgbClr val="404040"/>
              </a:solidFill>
              <a:latin typeface="Georgia"/>
              <a:ea typeface="Georgia"/>
              <a:cs typeface="Georgia"/>
              <a:sym typeface="Georgia"/>
            </a:endParaRPr>
          </a:p>
          <a:p>
            <a:pPr indent="-323850" lvl="0" marL="457200" marR="0" rtl="0" algn="l">
              <a:lnSpc>
                <a:spcPct val="91700"/>
              </a:lnSpc>
              <a:spcBef>
                <a:spcPts val="0"/>
              </a:spcBef>
              <a:spcAft>
                <a:spcPts val="0"/>
              </a:spcAft>
              <a:buClr>
                <a:srgbClr val="404040"/>
              </a:buClr>
              <a:buSzPts val="1500"/>
              <a:buFont typeface="Georgia"/>
              <a:buChar char="★"/>
            </a:pPr>
            <a:r>
              <a:rPr lang="en-GB" sz="1500">
                <a:solidFill>
                  <a:srgbClr val="404040"/>
                </a:solidFill>
                <a:latin typeface="Georgia"/>
                <a:ea typeface="Georgia"/>
                <a:cs typeface="Georgia"/>
                <a:sym typeface="Georgia"/>
              </a:rPr>
              <a:t>Class indicates 1 for successful landing and 0 for failure. </a:t>
            </a:r>
            <a:endParaRPr sz="1500">
              <a:solidFill>
                <a:srgbClr val="404040"/>
              </a:solidFill>
              <a:latin typeface="Georgia"/>
              <a:ea typeface="Georgia"/>
              <a:cs typeface="Georgia"/>
              <a:sym typeface="Georgia"/>
            </a:endParaRPr>
          </a:p>
          <a:p>
            <a:pPr indent="-323850" lvl="0" marL="457200" marR="0" rtl="0" algn="l">
              <a:lnSpc>
                <a:spcPct val="91700"/>
              </a:lnSpc>
              <a:spcBef>
                <a:spcPts val="0"/>
              </a:spcBef>
              <a:spcAft>
                <a:spcPts val="0"/>
              </a:spcAft>
              <a:buClr>
                <a:srgbClr val="404040"/>
              </a:buClr>
              <a:buSzPts val="1500"/>
              <a:buFont typeface="Georgia"/>
              <a:buChar char="★"/>
            </a:pPr>
            <a:r>
              <a:rPr lang="en-GB" sz="1500">
                <a:solidFill>
                  <a:srgbClr val="404040"/>
                </a:solidFill>
                <a:latin typeface="Georgia"/>
                <a:ea typeface="Georgia"/>
                <a:cs typeface="Georgia"/>
                <a:sym typeface="Georgia"/>
              </a:rPr>
              <a:t>Scatter plot also  accounts for booster version category in color and number of launches in point size. </a:t>
            </a:r>
            <a:endParaRPr sz="1500">
              <a:solidFill>
                <a:srgbClr val="404040"/>
              </a:solidFill>
              <a:latin typeface="Georgia"/>
              <a:ea typeface="Georgia"/>
              <a:cs typeface="Georgia"/>
              <a:sym typeface="Georgia"/>
            </a:endParaRPr>
          </a:p>
          <a:p>
            <a:pPr indent="-323850" lvl="0" marL="457200" marR="0" rtl="0" algn="l">
              <a:lnSpc>
                <a:spcPct val="91700"/>
              </a:lnSpc>
              <a:spcBef>
                <a:spcPts val="0"/>
              </a:spcBef>
              <a:spcAft>
                <a:spcPts val="0"/>
              </a:spcAft>
              <a:buClr>
                <a:srgbClr val="404040"/>
              </a:buClr>
              <a:buSzPts val="1500"/>
              <a:buFont typeface="Georgia"/>
              <a:buChar char="★"/>
            </a:pPr>
            <a:r>
              <a:rPr lang="en-GB" sz="1500">
                <a:solidFill>
                  <a:srgbClr val="404040"/>
                </a:solidFill>
                <a:latin typeface="Georgia"/>
                <a:ea typeface="Georgia"/>
                <a:cs typeface="Georgia"/>
                <a:sym typeface="Georgia"/>
              </a:rPr>
              <a:t>In this  particular range of 0-6000, interestingly there are two failed landings with payloads of zero kg.</a:t>
            </a:r>
            <a:endParaRPr sz="1500">
              <a:solidFill>
                <a:schemeClr val="dk1"/>
              </a:solidFill>
              <a:latin typeface="Georgia"/>
              <a:ea typeface="Georgia"/>
              <a:cs typeface="Georgia"/>
              <a:sym typeface="Georgia"/>
            </a:endParaRPr>
          </a:p>
        </p:txBody>
      </p:sp>
      <p:sp>
        <p:nvSpPr>
          <p:cNvPr id="532" name="Google Shape;532;p48"/>
          <p:cNvSpPr/>
          <p:nvPr/>
        </p:nvSpPr>
        <p:spPr>
          <a:xfrm>
            <a:off x="1431450" y="1397375"/>
            <a:ext cx="6860100" cy="1510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3" name="Google Shape;533;p48"/>
          <p:cNvSpPr txBox="1"/>
          <p:nvPr>
            <p:ph idx="12" type="sldNum"/>
          </p:nvPr>
        </p:nvSpPr>
        <p:spPr>
          <a:xfrm>
            <a:off x="8211312" y="4926405"/>
            <a:ext cx="159900" cy="123000"/>
          </a:xfrm>
          <a:prstGeom prst="rect">
            <a:avLst/>
          </a:prstGeom>
          <a:noFill/>
          <a:ln>
            <a:noFill/>
          </a:ln>
        </p:spPr>
        <p:txBody>
          <a:bodyPr anchorCtr="0" anchor="t" bIns="0" lIns="0" spcFirstLastPara="1" rIns="0" wrap="square" tIns="0">
            <a:spAutoFit/>
          </a:bodyPr>
          <a:lstStyle/>
          <a:p>
            <a:pPr indent="0" lvl="0" marL="25400" rtl="0" algn="l">
              <a:lnSpc>
                <a:spcPct val="110000"/>
              </a:lnSpc>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900">
                <a:latin typeface="Georgia"/>
                <a:ea typeface="Georgia"/>
                <a:cs typeface="Georgia"/>
                <a:sym typeface="Georgia"/>
              </a:rPr>
              <a:t>Predictive Analysis  (Classification)</a:t>
            </a:r>
            <a:endParaRPr sz="3900">
              <a:latin typeface="Georgia"/>
              <a:ea typeface="Georgia"/>
              <a:cs typeface="Georgia"/>
              <a:sym typeface="Georgia"/>
            </a:endParaRPr>
          </a:p>
        </p:txBody>
      </p:sp>
      <p:sp>
        <p:nvSpPr>
          <p:cNvPr id="539" name="Google Shape;539;p49"/>
          <p:cNvSpPr txBox="1"/>
          <p:nvPr>
            <p:ph idx="1" type="body"/>
          </p:nvPr>
        </p:nvSpPr>
        <p:spPr>
          <a:xfrm>
            <a:off x="3192650" y="2379650"/>
            <a:ext cx="3029100" cy="178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GRIDSEARCHCV(CV=10)	</a:t>
            </a:r>
            <a:endParaRPr/>
          </a:p>
          <a:p>
            <a:pPr indent="0" lvl="0" marL="0" rtl="0" algn="l">
              <a:spcBef>
                <a:spcPts val="1200"/>
              </a:spcBef>
              <a:spcAft>
                <a:spcPts val="0"/>
              </a:spcAft>
              <a:buNone/>
            </a:pPr>
            <a:r>
              <a:rPr lang="en-GB"/>
              <a:t>ON	LOGISTIC	REGRESSION</a:t>
            </a:r>
            <a:endParaRPr/>
          </a:p>
          <a:p>
            <a:pPr indent="0" lvl="0" marL="0" rtl="0" algn="l">
              <a:spcBef>
                <a:spcPts val="1200"/>
              </a:spcBef>
              <a:spcAft>
                <a:spcPts val="0"/>
              </a:spcAft>
              <a:buNone/>
            </a:pPr>
            <a:r>
              <a:rPr lang="en-GB"/>
              <a:t>SVM </a:t>
            </a:r>
            <a:endParaRPr/>
          </a:p>
          <a:p>
            <a:pPr indent="0" lvl="0" marL="0" rtl="0" algn="l">
              <a:spcBef>
                <a:spcPts val="1200"/>
              </a:spcBef>
              <a:spcAft>
                <a:spcPts val="0"/>
              </a:spcAft>
              <a:buNone/>
            </a:pPr>
            <a:r>
              <a:rPr lang="en-GB"/>
              <a:t>DECISION TREE </a:t>
            </a:r>
            <a:endParaRPr/>
          </a:p>
          <a:p>
            <a:pPr indent="0" lvl="0" marL="0" rtl="0" algn="l">
              <a:spcBef>
                <a:spcPts val="1200"/>
              </a:spcBef>
              <a:spcAft>
                <a:spcPts val="1200"/>
              </a:spcAft>
              <a:buNone/>
            </a:pPr>
            <a:r>
              <a:rPr lang="en-GB"/>
              <a:t>KNN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0"/>
          <p:cNvSpPr txBox="1"/>
          <p:nvPr>
            <p:ph type="title"/>
          </p:nvPr>
        </p:nvSpPr>
        <p:spPr>
          <a:xfrm>
            <a:off x="1123575" y="33405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Classification Accuracy</a:t>
            </a:r>
            <a:endParaRPr>
              <a:latin typeface="Georgia"/>
              <a:ea typeface="Georgia"/>
              <a:cs typeface="Georgia"/>
              <a:sym typeface="Georgia"/>
            </a:endParaRPr>
          </a:p>
        </p:txBody>
      </p:sp>
      <p:sp>
        <p:nvSpPr>
          <p:cNvPr id="545" name="Google Shape;545;p50"/>
          <p:cNvSpPr txBox="1"/>
          <p:nvPr>
            <p:ph idx="1" type="body"/>
          </p:nvPr>
        </p:nvSpPr>
        <p:spPr>
          <a:xfrm>
            <a:off x="1367250" y="3372475"/>
            <a:ext cx="7443600" cy="1126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All models had virtually the same accuracy on the test set at 83.33% accuracy.  </a:t>
            </a:r>
            <a:endParaRPr/>
          </a:p>
          <a:p>
            <a:pPr indent="-311150" lvl="0" marL="457200" rtl="0" algn="l">
              <a:spcBef>
                <a:spcPts val="0"/>
              </a:spcBef>
              <a:spcAft>
                <a:spcPts val="0"/>
              </a:spcAft>
              <a:buSzPts val="1300"/>
              <a:buChar char="★"/>
            </a:pPr>
            <a:r>
              <a:rPr lang="en-GB"/>
              <a:t>It should be noted that test size is small at only sample size of 18. </a:t>
            </a:r>
            <a:endParaRPr/>
          </a:p>
          <a:p>
            <a:pPr indent="-311150" lvl="0" marL="457200" rtl="0" algn="l">
              <a:spcBef>
                <a:spcPts val="0"/>
              </a:spcBef>
              <a:spcAft>
                <a:spcPts val="0"/>
              </a:spcAft>
              <a:buSzPts val="1300"/>
              <a:buChar char="★"/>
            </a:pPr>
            <a:r>
              <a:rPr lang="en-GB"/>
              <a:t>This can cause large variance in accuracy results, such as those in Decision Tree Classifier model in repeated runs. </a:t>
            </a:r>
            <a:endParaRPr/>
          </a:p>
          <a:p>
            <a:pPr indent="-311150" lvl="0" marL="457200" rtl="0" algn="l">
              <a:spcBef>
                <a:spcPts val="0"/>
              </a:spcBef>
              <a:spcAft>
                <a:spcPts val="0"/>
              </a:spcAft>
              <a:buSzPts val="1300"/>
              <a:buChar char="★"/>
            </a:pPr>
            <a:r>
              <a:rPr lang="en-GB"/>
              <a:t>We likely need more data to determine the best model.</a:t>
            </a:r>
            <a:endParaRPr/>
          </a:p>
        </p:txBody>
      </p:sp>
      <p:sp>
        <p:nvSpPr>
          <p:cNvPr id="546" name="Google Shape;546;p50"/>
          <p:cNvSpPr/>
          <p:nvPr/>
        </p:nvSpPr>
        <p:spPr>
          <a:xfrm>
            <a:off x="2352650" y="1131988"/>
            <a:ext cx="4126200" cy="2006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1"/>
          <p:cNvSpPr txBox="1"/>
          <p:nvPr>
            <p:ph type="title"/>
          </p:nvPr>
        </p:nvSpPr>
        <p:spPr>
          <a:xfrm>
            <a:off x="709725" y="247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Confusion Matrix</a:t>
            </a:r>
            <a:endParaRPr>
              <a:latin typeface="Georgia"/>
              <a:ea typeface="Georgia"/>
              <a:cs typeface="Georgia"/>
              <a:sym typeface="Georgia"/>
            </a:endParaRPr>
          </a:p>
        </p:txBody>
      </p:sp>
      <p:sp>
        <p:nvSpPr>
          <p:cNvPr id="552" name="Google Shape;552;p51"/>
          <p:cNvSpPr txBox="1"/>
          <p:nvPr>
            <p:ph idx="1" type="body"/>
          </p:nvPr>
        </p:nvSpPr>
        <p:spPr>
          <a:xfrm>
            <a:off x="1317650" y="3409700"/>
            <a:ext cx="7443600" cy="11268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Font typeface="Georgia"/>
              <a:buChar char="★"/>
            </a:pPr>
            <a:r>
              <a:rPr lang="en-GB">
                <a:latin typeface="Georgia"/>
                <a:ea typeface="Georgia"/>
                <a:cs typeface="Georgia"/>
                <a:sym typeface="Georgia"/>
              </a:rPr>
              <a:t>Correct predictions are  on a diagonal from top  left to bottom right.</a:t>
            </a:r>
            <a:endParaRPr>
              <a:latin typeface="Georgia"/>
              <a:ea typeface="Georgia"/>
              <a:cs typeface="Georgia"/>
              <a:sym typeface="Georgia"/>
            </a:endParaRPr>
          </a:p>
          <a:p>
            <a:pPr indent="-292576" lvl="0" marL="457200" rtl="0" algn="l">
              <a:spcBef>
                <a:spcPts val="0"/>
              </a:spcBef>
              <a:spcAft>
                <a:spcPts val="0"/>
              </a:spcAft>
              <a:buSzPct val="100000"/>
              <a:buFont typeface="Georgia"/>
              <a:buChar char="★"/>
            </a:pPr>
            <a:r>
              <a:rPr lang="en-GB">
                <a:latin typeface="Georgia"/>
                <a:ea typeface="Georgia"/>
                <a:cs typeface="Georgia"/>
                <a:sym typeface="Georgia"/>
              </a:rPr>
              <a:t>Since all models performed the same for the test set, the confusion matrix is the same across all models.  </a:t>
            </a:r>
            <a:endParaRPr>
              <a:latin typeface="Georgia"/>
              <a:ea typeface="Georgia"/>
              <a:cs typeface="Georgia"/>
              <a:sym typeface="Georgia"/>
            </a:endParaRPr>
          </a:p>
          <a:p>
            <a:pPr indent="-292576" lvl="0" marL="457200" rtl="0" algn="l">
              <a:spcBef>
                <a:spcPts val="0"/>
              </a:spcBef>
              <a:spcAft>
                <a:spcPts val="0"/>
              </a:spcAft>
              <a:buSzPct val="100000"/>
              <a:buFont typeface="Georgia"/>
              <a:buChar char="★"/>
            </a:pPr>
            <a:r>
              <a:rPr lang="en-GB">
                <a:latin typeface="Georgia"/>
                <a:ea typeface="Georgia"/>
                <a:cs typeface="Georgia"/>
                <a:sym typeface="Georgia"/>
              </a:rPr>
              <a:t>The models predicted 12 successful landings when the true label was successful landing. </a:t>
            </a:r>
            <a:endParaRPr>
              <a:latin typeface="Georgia"/>
              <a:ea typeface="Georgia"/>
              <a:cs typeface="Georgia"/>
              <a:sym typeface="Georgia"/>
            </a:endParaRPr>
          </a:p>
          <a:p>
            <a:pPr indent="-292576" lvl="0" marL="457200" rtl="0" algn="l">
              <a:spcBef>
                <a:spcPts val="0"/>
              </a:spcBef>
              <a:spcAft>
                <a:spcPts val="0"/>
              </a:spcAft>
              <a:buSzPct val="100000"/>
              <a:buFont typeface="Georgia"/>
              <a:buChar char="★"/>
            </a:pPr>
            <a:r>
              <a:rPr lang="en-GB">
                <a:latin typeface="Georgia"/>
                <a:ea typeface="Georgia"/>
                <a:cs typeface="Georgia"/>
                <a:sym typeface="Georgia"/>
              </a:rPr>
              <a:t>The models predicted 3 unsuccessful landings when the true label was unsuccessful landing. </a:t>
            </a:r>
            <a:endParaRPr>
              <a:latin typeface="Georgia"/>
              <a:ea typeface="Georgia"/>
              <a:cs typeface="Georgia"/>
              <a:sym typeface="Georgia"/>
            </a:endParaRPr>
          </a:p>
          <a:p>
            <a:pPr indent="-292576" lvl="0" marL="457200" rtl="0" algn="l">
              <a:spcBef>
                <a:spcPts val="0"/>
              </a:spcBef>
              <a:spcAft>
                <a:spcPts val="0"/>
              </a:spcAft>
              <a:buSzPct val="100000"/>
              <a:buFont typeface="Georgia"/>
              <a:buChar char="★"/>
            </a:pPr>
            <a:r>
              <a:rPr lang="en-GB">
                <a:latin typeface="Georgia"/>
                <a:ea typeface="Georgia"/>
                <a:cs typeface="Georgia"/>
                <a:sym typeface="Georgia"/>
              </a:rPr>
              <a:t>The models predicted 3 successful landings when the true label was unsuccessful landings (false positives).  </a:t>
            </a:r>
            <a:endParaRPr>
              <a:latin typeface="Georgia"/>
              <a:ea typeface="Georgia"/>
              <a:cs typeface="Georgia"/>
              <a:sym typeface="Georgia"/>
            </a:endParaRPr>
          </a:p>
          <a:p>
            <a:pPr indent="-292576" lvl="0" marL="457200" rtl="0" algn="l">
              <a:spcBef>
                <a:spcPts val="0"/>
              </a:spcBef>
              <a:spcAft>
                <a:spcPts val="0"/>
              </a:spcAft>
              <a:buSzPct val="100000"/>
              <a:buFont typeface="Georgia"/>
              <a:buChar char="★"/>
            </a:pPr>
            <a:r>
              <a:rPr lang="en-GB">
                <a:latin typeface="Georgia"/>
                <a:ea typeface="Georgia"/>
                <a:cs typeface="Georgia"/>
                <a:sym typeface="Georgia"/>
              </a:rPr>
              <a:t>Our models over predict successful landings.</a:t>
            </a:r>
            <a:endParaRPr>
              <a:latin typeface="Georgia"/>
              <a:ea typeface="Georgia"/>
              <a:cs typeface="Georgia"/>
              <a:sym typeface="Georgia"/>
            </a:endParaRPr>
          </a:p>
        </p:txBody>
      </p:sp>
      <p:sp>
        <p:nvSpPr>
          <p:cNvPr id="553" name="Google Shape;553;p51"/>
          <p:cNvSpPr/>
          <p:nvPr/>
        </p:nvSpPr>
        <p:spPr>
          <a:xfrm>
            <a:off x="2591553" y="1145538"/>
            <a:ext cx="2884800" cy="2066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2"/>
          <p:cNvSpPr txBox="1"/>
          <p:nvPr>
            <p:ph type="title"/>
          </p:nvPr>
        </p:nvSpPr>
        <p:spPr>
          <a:xfrm>
            <a:off x="1056750" y="656300"/>
            <a:ext cx="70305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CONCLUSION</a:t>
            </a:r>
            <a:endParaRPr>
              <a:latin typeface="Georgia"/>
              <a:ea typeface="Georgia"/>
              <a:cs typeface="Georgia"/>
              <a:sym typeface="Georgia"/>
            </a:endParaRPr>
          </a:p>
        </p:txBody>
      </p:sp>
      <p:sp>
        <p:nvSpPr>
          <p:cNvPr id="559" name="Google Shape;559;p52"/>
          <p:cNvSpPr txBox="1"/>
          <p:nvPr>
            <p:ph idx="1" type="body"/>
          </p:nvPr>
        </p:nvSpPr>
        <p:spPr>
          <a:xfrm>
            <a:off x="956275" y="1451825"/>
            <a:ext cx="7978500" cy="2960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Georgia"/>
              <a:buChar char="★"/>
            </a:pPr>
            <a:r>
              <a:rPr lang="en-GB">
                <a:latin typeface="Georgia"/>
                <a:ea typeface="Georgia"/>
                <a:cs typeface="Georgia"/>
                <a:sym typeface="Georgia"/>
              </a:rPr>
              <a:t>Our task: to develop a machine learning model for Space Y who wants to bid against SpaceX </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The goal of model is to predict when Stage 1 will successfully land to save ~$100 million USD.</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Used data from a public SpaceX API and web scraping SpaceX Wikipedia page.</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Created data labels and stored data into a DB2 SQL database Created a dashboard for visualization.</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We created a machine learning model with an accuracy of 83%.</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Allon Mask of SpaceY can use this model to predict with relatively high accuracy whether a  launch will have a successful Stage 1 landing before launch to determine whether the launch  should be made or not.</a:t>
            </a:r>
            <a:endParaRPr>
              <a:latin typeface="Georgia"/>
              <a:ea typeface="Georgia"/>
              <a:cs typeface="Georgia"/>
              <a:sym typeface="Georgia"/>
            </a:endParaRPr>
          </a:p>
          <a:p>
            <a:pPr indent="-311150" lvl="0" marL="457200" rtl="0" algn="l">
              <a:spcBef>
                <a:spcPts val="0"/>
              </a:spcBef>
              <a:spcAft>
                <a:spcPts val="0"/>
              </a:spcAft>
              <a:buSzPts val="1300"/>
              <a:buFont typeface="Georgia"/>
              <a:buChar char="★"/>
            </a:pPr>
            <a:r>
              <a:rPr lang="en-GB">
                <a:latin typeface="Georgia"/>
                <a:ea typeface="Georgia"/>
                <a:cs typeface="Georgia"/>
                <a:sym typeface="Georgia"/>
              </a:rPr>
              <a:t>If possible more data should be collected to better determine the best machine learning model  and improve accuracy.</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615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Georgia"/>
                <a:ea typeface="Georgia"/>
                <a:cs typeface="Georgia"/>
                <a:sym typeface="Georgia"/>
              </a:rPr>
              <a:t>INTRODUCTION &amp; DELIVERABLES</a:t>
            </a:r>
            <a:endParaRPr sz="2400">
              <a:latin typeface="Georgia"/>
              <a:ea typeface="Georgia"/>
              <a:cs typeface="Georgia"/>
              <a:sym typeface="Georgia"/>
            </a:endParaRPr>
          </a:p>
        </p:txBody>
      </p:sp>
      <p:sp>
        <p:nvSpPr>
          <p:cNvPr id="303" name="Google Shape;303;p17"/>
          <p:cNvSpPr txBox="1"/>
          <p:nvPr>
            <p:ph idx="1" type="body"/>
          </p:nvPr>
        </p:nvSpPr>
        <p:spPr>
          <a:xfrm>
            <a:off x="979125" y="1214475"/>
            <a:ext cx="7355100" cy="33171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rgbClr val="000000"/>
              </a:buClr>
              <a:buFont typeface="Arial"/>
              <a:buNone/>
            </a:pPr>
            <a:r>
              <a:rPr lang="en-GB" sz="3000" u="sng">
                <a:solidFill>
                  <a:srgbClr val="000000"/>
                </a:solidFill>
                <a:latin typeface="Georgia"/>
                <a:ea typeface="Georgia"/>
                <a:cs typeface="Georgia"/>
                <a:sym typeface="Georgia"/>
              </a:rPr>
              <a:t>Background data:</a:t>
            </a:r>
            <a:endParaRPr sz="3000">
              <a:solidFill>
                <a:srgbClr val="000000"/>
              </a:solidFill>
              <a:latin typeface="Georgia"/>
              <a:ea typeface="Georgia"/>
              <a:cs typeface="Georgia"/>
              <a:sym typeface="Georgia"/>
            </a:endParaRPr>
          </a:p>
          <a:p>
            <a:pPr indent="-197802" lvl="0" marL="253365" rtl="0" algn="l">
              <a:lnSpc>
                <a:spcPct val="100000"/>
              </a:lnSpc>
              <a:spcBef>
                <a:spcPts val="85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Commercial Space Age is Here</a:t>
            </a:r>
            <a:endParaRPr sz="2200">
              <a:solidFill>
                <a:srgbClr val="000000"/>
              </a:solidFill>
              <a:latin typeface="Georgia"/>
              <a:ea typeface="Georgia"/>
              <a:cs typeface="Georgia"/>
              <a:sym typeface="Georgia"/>
            </a:endParaRPr>
          </a:p>
          <a:p>
            <a:pPr indent="-197802" lvl="0" marL="253365" rtl="0" algn="l">
              <a:lnSpc>
                <a:spcPct val="100000"/>
              </a:lnSpc>
              <a:spcBef>
                <a:spcPts val="705"/>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Space X</a:t>
            </a:r>
            <a:r>
              <a:rPr lang="en-GB" sz="2200">
                <a:solidFill>
                  <a:srgbClr val="000000"/>
                </a:solidFill>
                <a:latin typeface="Georgia"/>
                <a:ea typeface="Georgia"/>
                <a:cs typeface="Georgia"/>
                <a:sym typeface="Georgia"/>
              </a:rPr>
              <a:t> has best pricing ($62 million vs. $165 million USD)</a:t>
            </a:r>
            <a:endParaRPr sz="2200">
              <a:solidFill>
                <a:srgbClr val="000000"/>
              </a:solidFill>
              <a:latin typeface="Georgia"/>
              <a:ea typeface="Georgia"/>
              <a:cs typeface="Georgia"/>
              <a:sym typeface="Georgia"/>
            </a:endParaRPr>
          </a:p>
          <a:p>
            <a:pPr indent="-197802" lvl="0" marL="253365" rtl="0" algn="l">
              <a:lnSpc>
                <a:spcPct val="100000"/>
              </a:lnSpc>
              <a:spcBef>
                <a:spcPts val="695"/>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Largely due to ability to recover part of rocket (Stage 1)</a:t>
            </a:r>
            <a:endParaRPr sz="2200">
              <a:solidFill>
                <a:srgbClr val="000000"/>
              </a:solidFill>
              <a:latin typeface="Georgia"/>
              <a:ea typeface="Georgia"/>
              <a:cs typeface="Georgia"/>
              <a:sym typeface="Georgia"/>
            </a:endParaRPr>
          </a:p>
          <a:p>
            <a:pPr indent="-197802" lvl="0" marL="253365" rtl="0" algn="l">
              <a:lnSpc>
                <a:spcPct val="100000"/>
              </a:lnSpc>
              <a:spcBef>
                <a:spcPts val="70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Space Y wants to compete with </a:t>
            </a:r>
            <a:r>
              <a:rPr lang="en-GB" sz="2200">
                <a:solidFill>
                  <a:srgbClr val="000000"/>
                </a:solidFill>
                <a:latin typeface="Georgia"/>
                <a:ea typeface="Georgia"/>
                <a:cs typeface="Georgia"/>
                <a:sym typeface="Georgia"/>
              </a:rPr>
              <a:t>Space X</a:t>
            </a:r>
            <a:endParaRPr sz="2200">
              <a:solidFill>
                <a:srgbClr val="000000"/>
              </a:solidFill>
              <a:latin typeface="Georgia"/>
              <a:ea typeface="Georgia"/>
              <a:cs typeface="Georgia"/>
              <a:sym typeface="Georgia"/>
            </a:endParaRPr>
          </a:p>
          <a:p>
            <a:pPr indent="0" lvl="0" marL="0" rtl="0" algn="l">
              <a:lnSpc>
                <a:spcPct val="100000"/>
              </a:lnSpc>
              <a:spcBef>
                <a:spcPts val="0"/>
              </a:spcBef>
              <a:spcAft>
                <a:spcPts val="0"/>
              </a:spcAft>
              <a:buClr>
                <a:srgbClr val="BB562C"/>
              </a:buClr>
              <a:buSzPct val="100000"/>
              <a:buFont typeface="Arial"/>
              <a:buNone/>
            </a:pPr>
            <a:r>
              <a:t/>
            </a:r>
            <a:endParaRPr sz="2500">
              <a:solidFill>
                <a:srgbClr val="000000"/>
              </a:solidFill>
              <a:latin typeface="Georgia"/>
              <a:ea typeface="Georgia"/>
              <a:cs typeface="Georgia"/>
              <a:sym typeface="Georgia"/>
            </a:endParaRPr>
          </a:p>
          <a:p>
            <a:pPr indent="0" lvl="0" marL="0" rtl="0" algn="l">
              <a:lnSpc>
                <a:spcPct val="100000"/>
              </a:lnSpc>
              <a:spcBef>
                <a:spcPts val="15"/>
              </a:spcBef>
              <a:spcAft>
                <a:spcPts val="0"/>
              </a:spcAft>
              <a:buClr>
                <a:srgbClr val="BB562C"/>
              </a:buClr>
              <a:buSzPct val="100000"/>
              <a:buFont typeface="Arial"/>
              <a:buNone/>
            </a:pPr>
            <a:r>
              <a:t/>
            </a:r>
            <a:endParaRPr sz="3350">
              <a:solidFill>
                <a:srgbClr val="000000"/>
              </a:solidFill>
              <a:latin typeface="Georgia"/>
              <a:ea typeface="Georgia"/>
              <a:cs typeface="Georgia"/>
              <a:sym typeface="Georgia"/>
            </a:endParaRPr>
          </a:p>
          <a:p>
            <a:pPr indent="0" lvl="0" marL="144780" rtl="0" algn="l">
              <a:lnSpc>
                <a:spcPct val="100000"/>
              </a:lnSpc>
              <a:spcBef>
                <a:spcPts val="0"/>
              </a:spcBef>
              <a:spcAft>
                <a:spcPts val="0"/>
              </a:spcAft>
              <a:buClr>
                <a:srgbClr val="000000"/>
              </a:buClr>
              <a:buFont typeface="Arial"/>
              <a:buNone/>
            </a:pPr>
            <a:r>
              <a:rPr lang="en-GB" sz="3000" u="sng">
                <a:solidFill>
                  <a:srgbClr val="000000"/>
                </a:solidFill>
                <a:latin typeface="Georgia"/>
                <a:ea typeface="Georgia"/>
                <a:cs typeface="Georgia"/>
                <a:sym typeface="Georgia"/>
              </a:rPr>
              <a:t>Task &amp; deliverables:</a:t>
            </a:r>
            <a:endParaRPr sz="3000">
              <a:solidFill>
                <a:srgbClr val="000000"/>
              </a:solidFill>
              <a:latin typeface="Georgia"/>
              <a:ea typeface="Georgia"/>
              <a:cs typeface="Georgia"/>
              <a:sym typeface="Georgia"/>
            </a:endParaRPr>
          </a:p>
          <a:p>
            <a:pPr indent="-209232" lvl="0" marL="240665" marR="591185" rtl="0" algn="l">
              <a:lnSpc>
                <a:spcPct val="114090"/>
              </a:lnSpc>
              <a:spcBef>
                <a:spcPts val="900"/>
              </a:spcBef>
              <a:spcAft>
                <a:spcPts val="0"/>
              </a:spcAft>
              <a:buClr>
                <a:srgbClr val="000000"/>
              </a:buClr>
              <a:buSzPct val="100000"/>
              <a:buFont typeface="Georgia"/>
              <a:buChar char="•"/>
            </a:pPr>
            <a:r>
              <a:rPr lang="en-GB" sz="2200">
                <a:solidFill>
                  <a:srgbClr val="000000"/>
                </a:solidFill>
                <a:latin typeface="Georgia"/>
                <a:ea typeface="Georgia"/>
                <a:cs typeface="Georgia"/>
                <a:sym typeface="Georgia"/>
              </a:rPr>
              <a:t>Space Y tasks us to train a machine learning model to  predict successful Stage 1 recovery</a:t>
            </a:r>
            <a:endParaRPr sz="2200">
              <a:solidFill>
                <a:srgbClr val="000000"/>
              </a:solidFill>
              <a:latin typeface="Georgia"/>
              <a:ea typeface="Georgia"/>
              <a:cs typeface="Georgia"/>
              <a:sym typeface="Georgia"/>
            </a:endParaRPr>
          </a:p>
          <a:p>
            <a:pPr indent="0" lvl="0" marL="0" rtl="0" algn="l">
              <a:spcBef>
                <a:spcPts val="0"/>
              </a:spcBef>
              <a:spcAft>
                <a:spcPts val="1200"/>
              </a:spcAft>
              <a:buNone/>
            </a:pPr>
            <a:r>
              <a:t/>
            </a:r>
            <a:endParaRPr>
              <a:solidFill>
                <a:srgbClr val="000000"/>
              </a:solidFill>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3"/>
          <p:cNvSpPr txBox="1"/>
          <p:nvPr>
            <p:ph type="title"/>
          </p:nvPr>
        </p:nvSpPr>
        <p:spPr>
          <a:xfrm>
            <a:off x="1090675" y="321650"/>
            <a:ext cx="6357000" cy="70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APPENDIX</a:t>
            </a:r>
            <a:endParaRPr>
              <a:latin typeface="Georgia"/>
              <a:ea typeface="Georgia"/>
              <a:cs typeface="Georgia"/>
              <a:sym typeface="Georgia"/>
            </a:endParaRPr>
          </a:p>
        </p:txBody>
      </p:sp>
      <p:sp>
        <p:nvSpPr>
          <p:cNvPr id="565" name="Google Shape;565;p53"/>
          <p:cNvSpPr txBox="1"/>
          <p:nvPr>
            <p:ph idx="1" type="body"/>
          </p:nvPr>
        </p:nvSpPr>
        <p:spPr>
          <a:xfrm>
            <a:off x="830400" y="1451825"/>
            <a:ext cx="7683000" cy="29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Georgia"/>
                <a:ea typeface="Georgia"/>
                <a:cs typeface="Georgia"/>
                <a:sym typeface="Georgia"/>
              </a:rPr>
              <a:t>GitHub repository url: </a:t>
            </a:r>
            <a:r>
              <a:rPr lang="en-GB" u="sng">
                <a:solidFill>
                  <a:schemeClr val="hlink"/>
                </a:solidFill>
                <a:latin typeface="Georgia"/>
                <a:ea typeface="Georgia"/>
                <a:cs typeface="Georgia"/>
                <a:sym typeface="Georgia"/>
                <a:hlinkClick r:id="rId3"/>
              </a:rPr>
              <a:t>https://github.com/hasmithavasireddy/IBM-Data-Science-Professional-Certification</a:t>
            </a:r>
            <a:r>
              <a:rPr lang="en-GB">
                <a:latin typeface="Georgia"/>
                <a:ea typeface="Georgia"/>
                <a:cs typeface="Georgia"/>
                <a:sym typeface="Georgia"/>
              </a:rPr>
              <a:t> </a:t>
            </a:r>
            <a:endParaRPr>
              <a:latin typeface="Georgia"/>
              <a:ea typeface="Georgia"/>
              <a:cs typeface="Georgia"/>
              <a:sym typeface="Georgia"/>
            </a:endParaRPr>
          </a:p>
          <a:p>
            <a:pPr indent="0" lvl="0" marL="0" rtl="0" algn="l">
              <a:spcBef>
                <a:spcPts val="1200"/>
              </a:spcBef>
              <a:spcAft>
                <a:spcPts val="0"/>
              </a:spcAft>
              <a:buNone/>
            </a:pPr>
            <a:r>
              <a:t/>
            </a:r>
            <a:endParaRPr>
              <a:latin typeface="Georgia"/>
              <a:ea typeface="Georgia"/>
              <a:cs typeface="Georgia"/>
              <a:sym typeface="Georgia"/>
            </a:endParaRPr>
          </a:p>
          <a:p>
            <a:pPr indent="0" lvl="0" marL="0" rtl="0" algn="l">
              <a:spcBef>
                <a:spcPts val="1200"/>
              </a:spcBef>
              <a:spcAft>
                <a:spcPts val="0"/>
              </a:spcAft>
              <a:buNone/>
            </a:pPr>
            <a:r>
              <a:rPr lang="en-GB">
                <a:latin typeface="Georgia"/>
                <a:ea typeface="Georgia"/>
                <a:cs typeface="Georgia"/>
                <a:sym typeface="Georgia"/>
              </a:rPr>
              <a:t>Instructors: Rav Ahuja, Alex Aklson, Aije Egwaikhide, Svetlana Levitan, Romeo Kienzler, Polong Lin, Joseph Santarcangelo, Azim Hirjani, Hima Vasudevan, Sai Shruthi Swaminathan, Saeed Aghabozorgi, Yan Luo </a:t>
            </a:r>
            <a:endParaRPr>
              <a:latin typeface="Georgia"/>
              <a:ea typeface="Georgia"/>
              <a:cs typeface="Georgia"/>
              <a:sym typeface="Georgia"/>
            </a:endParaRPr>
          </a:p>
          <a:p>
            <a:pPr indent="0" lvl="0" marL="0" rtl="0" algn="l">
              <a:spcBef>
                <a:spcPts val="1200"/>
              </a:spcBef>
              <a:spcAft>
                <a:spcPts val="1200"/>
              </a:spcAft>
              <a:buNone/>
            </a:pPr>
            <a:r>
              <a:rPr lang="en-GB">
                <a:latin typeface="Georgia"/>
                <a:ea typeface="Georgia"/>
                <a:cs typeface="Georgia"/>
                <a:sym typeface="Georgia"/>
              </a:rPr>
              <a:t>Special Thanks to All Instructors: </a:t>
            </a:r>
            <a:r>
              <a:rPr lang="en-GB" u="sng">
                <a:solidFill>
                  <a:schemeClr val="hlink"/>
                </a:solidFill>
                <a:latin typeface="Georgia"/>
                <a:ea typeface="Georgia"/>
                <a:cs typeface="Georgia"/>
                <a:sym typeface="Georgia"/>
                <a:hlinkClick r:id="rId4"/>
              </a:rPr>
              <a:t>https://www.coursera.org/professional-certificates/ibm-data-science?#instructors</a:t>
            </a:r>
            <a:r>
              <a:rPr lang="en-GB">
                <a:latin typeface="Georgia"/>
                <a:ea typeface="Georgia"/>
                <a:cs typeface="Georgia"/>
                <a:sym typeface="Georgia"/>
              </a:rPr>
              <a:t> </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79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Methodology</a:t>
            </a:r>
            <a:endParaRPr/>
          </a:p>
        </p:txBody>
      </p:sp>
      <p:sp>
        <p:nvSpPr>
          <p:cNvPr id="309" name="Google Shape;309;p18"/>
          <p:cNvSpPr txBox="1"/>
          <p:nvPr>
            <p:ph idx="1" type="body"/>
          </p:nvPr>
        </p:nvSpPr>
        <p:spPr>
          <a:xfrm>
            <a:off x="1164200" y="1474625"/>
            <a:ext cx="7030500" cy="2541600"/>
          </a:xfrm>
          <a:prstGeom prst="rect">
            <a:avLst/>
          </a:prstGeom>
        </p:spPr>
        <p:txBody>
          <a:bodyPr anchorCtr="0" anchor="t" bIns="91425" lIns="91425" spcFirstLastPara="1" rIns="91425" wrap="square" tIns="91425">
            <a:normAutofit fontScale="77500" lnSpcReduction="10000"/>
          </a:bodyPr>
          <a:lstStyle/>
          <a:p>
            <a:pPr indent="-336867" lvl="0" marL="457200" rtl="0" algn="l">
              <a:lnSpc>
                <a:spcPct val="100000"/>
              </a:lnSpc>
              <a:spcBef>
                <a:spcPts val="0"/>
              </a:spcBef>
              <a:spcAft>
                <a:spcPts val="0"/>
              </a:spcAft>
              <a:buClr>
                <a:srgbClr val="000000"/>
              </a:buClr>
              <a:buSzPct val="100000"/>
              <a:buFont typeface="Arial"/>
              <a:buAutoNum type="arabicParenR"/>
            </a:pPr>
            <a:r>
              <a:rPr lang="en-GB" sz="2200">
                <a:solidFill>
                  <a:srgbClr val="000000"/>
                </a:solidFill>
                <a:latin typeface="Arial"/>
                <a:ea typeface="Arial"/>
                <a:cs typeface="Arial"/>
                <a:sym typeface="Arial"/>
              </a:rPr>
              <a:t>Data collection methodology:</a:t>
            </a:r>
            <a:endParaRPr sz="2200">
              <a:solidFill>
                <a:srgbClr val="000000"/>
              </a:solidFill>
              <a:latin typeface="Arial"/>
              <a:ea typeface="Arial"/>
              <a:cs typeface="Arial"/>
              <a:sym typeface="Arial"/>
            </a:endParaRPr>
          </a:p>
          <a:p>
            <a:pPr indent="-203517" lvl="1" marL="698500" rtl="0" algn="l">
              <a:lnSpc>
                <a:spcPct val="100000"/>
              </a:lnSpc>
              <a:spcBef>
                <a:spcPts val="315"/>
              </a:spcBef>
              <a:spcAft>
                <a:spcPts val="0"/>
              </a:spcAft>
              <a:buClr>
                <a:srgbClr val="000000"/>
              </a:buClr>
              <a:buSzPct val="100000"/>
              <a:buFont typeface="Arial"/>
              <a:buChar char="•"/>
            </a:pPr>
            <a:r>
              <a:rPr lang="en-GB" sz="1800">
                <a:solidFill>
                  <a:srgbClr val="000000"/>
                </a:solidFill>
                <a:latin typeface="Arial"/>
                <a:ea typeface="Arial"/>
                <a:cs typeface="Arial"/>
                <a:sym typeface="Arial"/>
              </a:rPr>
              <a:t>Combined data from SpaceX public API and SpaceX Wikipedia page</a:t>
            </a:r>
            <a:endParaRPr sz="1800">
              <a:solidFill>
                <a:srgbClr val="000000"/>
              </a:solidFill>
              <a:latin typeface="Arial"/>
              <a:ea typeface="Arial"/>
              <a:cs typeface="Arial"/>
              <a:sym typeface="Arial"/>
            </a:endParaRPr>
          </a:p>
          <a:p>
            <a:pPr indent="-336867" lvl="0" marL="457200" rtl="0" algn="l">
              <a:lnSpc>
                <a:spcPct val="100000"/>
              </a:lnSpc>
              <a:spcBef>
                <a:spcPts val="0"/>
              </a:spcBef>
              <a:spcAft>
                <a:spcPts val="0"/>
              </a:spcAft>
              <a:buClr>
                <a:srgbClr val="000000"/>
              </a:buClr>
              <a:buSzPct val="100000"/>
              <a:buFont typeface="Arial"/>
              <a:buAutoNum type="arabicParenR"/>
            </a:pPr>
            <a:r>
              <a:rPr lang="en-GB" sz="2200">
                <a:solidFill>
                  <a:srgbClr val="000000"/>
                </a:solidFill>
                <a:latin typeface="Arial"/>
                <a:ea typeface="Arial"/>
                <a:cs typeface="Arial"/>
                <a:sym typeface="Arial"/>
              </a:rPr>
              <a:t>Perform data wrangling</a:t>
            </a:r>
            <a:endParaRPr sz="2200">
              <a:solidFill>
                <a:srgbClr val="000000"/>
              </a:solidFill>
              <a:latin typeface="Arial"/>
              <a:ea typeface="Arial"/>
              <a:cs typeface="Arial"/>
              <a:sym typeface="Arial"/>
            </a:endParaRPr>
          </a:p>
          <a:p>
            <a:pPr indent="-203517" lvl="1" marL="698500" rtl="0" algn="l">
              <a:lnSpc>
                <a:spcPct val="100000"/>
              </a:lnSpc>
              <a:spcBef>
                <a:spcPts val="315"/>
              </a:spcBef>
              <a:spcAft>
                <a:spcPts val="0"/>
              </a:spcAft>
              <a:buClr>
                <a:srgbClr val="000000"/>
              </a:buClr>
              <a:buSzPct val="100000"/>
              <a:buFont typeface="Arial"/>
              <a:buChar char="•"/>
            </a:pPr>
            <a:r>
              <a:rPr lang="en-GB" sz="1800">
                <a:solidFill>
                  <a:srgbClr val="000000"/>
                </a:solidFill>
                <a:latin typeface="Arial"/>
                <a:ea typeface="Arial"/>
                <a:cs typeface="Arial"/>
                <a:sym typeface="Arial"/>
              </a:rPr>
              <a:t>Classifying true landings as successful and unsuccessful otherwise</a:t>
            </a:r>
            <a:endParaRPr sz="1800">
              <a:solidFill>
                <a:srgbClr val="000000"/>
              </a:solidFill>
              <a:latin typeface="Arial"/>
              <a:ea typeface="Arial"/>
              <a:cs typeface="Arial"/>
              <a:sym typeface="Arial"/>
            </a:endParaRPr>
          </a:p>
          <a:p>
            <a:pPr indent="-336867" lvl="0" marL="457200" rtl="0" algn="l">
              <a:lnSpc>
                <a:spcPct val="100000"/>
              </a:lnSpc>
              <a:spcBef>
                <a:spcPts val="0"/>
              </a:spcBef>
              <a:spcAft>
                <a:spcPts val="0"/>
              </a:spcAft>
              <a:buClr>
                <a:srgbClr val="000000"/>
              </a:buClr>
              <a:buSzPct val="100000"/>
              <a:buFont typeface="Arial"/>
              <a:buAutoNum type="arabicParenR"/>
            </a:pPr>
            <a:r>
              <a:rPr lang="en-GB" sz="2200">
                <a:solidFill>
                  <a:srgbClr val="000000"/>
                </a:solidFill>
                <a:latin typeface="Arial"/>
                <a:ea typeface="Arial"/>
                <a:cs typeface="Arial"/>
                <a:sym typeface="Arial"/>
              </a:rPr>
              <a:t>Perform exploratory data analysis (EDA) using visualization and SQL</a:t>
            </a:r>
            <a:endParaRPr sz="2200">
              <a:solidFill>
                <a:srgbClr val="000000"/>
              </a:solidFill>
              <a:latin typeface="Arial"/>
              <a:ea typeface="Arial"/>
              <a:cs typeface="Arial"/>
              <a:sym typeface="Arial"/>
            </a:endParaRPr>
          </a:p>
          <a:p>
            <a:pPr indent="-336867" lvl="0" marL="457200" rtl="0" algn="l">
              <a:lnSpc>
                <a:spcPct val="100000"/>
              </a:lnSpc>
              <a:spcBef>
                <a:spcPts val="0"/>
              </a:spcBef>
              <a:spcAft>
                <a:spcPts val="0"/>
              </a:spcAft>
              <a:buClr>
                <a:srgbClr val="000000"/>
              </a:buClr>
              <a:buSzPct val="100000"/>
              <a:buFont typeface="Arial"/>
              <a:buAutoNum type="arabicParenR"/>
            </a:pPr>
            <a:r>
              <a:rPr lang="en-GB" sz="2200">
                <a:solidFill>
                  <a:srgbClr val="000000"/>
                </a:solidFill>
                <a:latin typeface="Arial"/>
                <a:ea typeface="Arial"/>
                <a:cs typeface="Arial"/>
                <a:sym typeface="Arial"/>
              </a:rPr>
              <a:t>Perform interactive visual analytics using Folium and Plotly Dash.</a:t>
            </a:r>
            <a:endParaRPr sz="2200">
              <a:solidFill>
                <a:srgbClr val="000000"/>
              </a:solidFill>
              <a:latin typeface="Arial"/>
              <a:ea typeface="Arial"/>
              <a:cs typeface="Arial"/>
              <a:sym typeface="Arial"/>
            </a:endParaRPr>
          </a:p>
          <a:p>
            <a:pPr indent="-336867" lvl="0" marL="457200" rtl="0" algn="l">
              <a:lnSpc>
                <a:spcPct val="100000"/>
              </a:lnSpc>
              <a:spcBef>
                <a:spcPts val="0"/>
              </a:spcBef>
              <a:spcAft>
                <a:spcPts val="0"/>
              </a:spcAft>
              <a:buClr>
                <a:srgbClr val="000000"/>
              </a:buClr>
              <a:buSzPct val="100000"/>
              <a:buFont typeface="Arial"/>
              <a:buAutoNum type="arabicParenR"/>
            </a:pPr>
            <a:r>
              <a:rPr lang="en-GB" sz="2200">
                <a:solidFill>
                  <a:srgbClr val="000000"/>
                </a:solidFill>
                <a:latin typeface="Arial"/>
                <a:ea typeface="Arial"/>
                <a:cs typeface="Arial"/>
                <a:sym typeface="Arial"/>
              </a:rPr>
              <a:t>Perform predictive analysis using classification models</a:t>
            </a:r>
            <a:endParaRPr sz="2200">
              <a:solidFill>
                <a:srgbClr val="000000"/>
              </a:solidFill>
              <a:latin typeface="Arial"/>
              <a:ea typeface="Arial"/>
              <a:cs typeface="Arial"/>
              <a:sym typeface="Arial"/>
            </a:endParaRPr>
          </a:p>
          <a:p>
            <a:pPr indent="-203517" lvl="1" marL="698500" rtl="0" algn="l">
              <a:lnSpc>
                <a:spcPct val="100000"/>
              </a:lnSpc>
              <a:spcBef>
                <a:spcPts val="325"/>
              </a:spcBef>
              <a:spcAft>
                <a:spcPts val="0"/>
              </a:spcAft>
              <a:buClr>
                <a:srgbClr val="000000"/>
              </a:buClr>
              <a:buSzPct val="100000"/>
              <a:buFont typeface="Arial"/>
              <a:buChar char="•"/>
            </a:pPr>
            <a:r>
              <a:rPr lang="en-GB" sz="1800">
                <a:solidFill>
                  <a:srgbClr val="000000"/>
                </a:solidFill>
                <a:latin typeface="Arial"/>
                <a:ea typeface="Arial"/>
                <a:cs typeface="Arial"/>
                <a:sym typeface="Arial"/>
              </a:rPr>
              <a:t>Tuned models using GridSearchCV</a:t>
            </a:r>
            <a:endParaRPr sz="1800">
              <a:solidFill>
                <a:srgbClr val="000000"/>
              </a:solidFill>
              <a:latin typeface="Arial"/>
              <a:ea typeface="Arial"/>
              <a:cs typeface="Arial"/>
              <a:sym typeface="Arial"/>
            </a:endParaRPr>
          </a:p>
          <a:p>
            <a:pPr indent="-990000" lvl="0" marL="0" rtl="0" algn="l">
              <a:spcBef>
                <a:spcPts val="0"/>
              </a:spcBef>
              <a:spcAft>
                <a:spcPts val="12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286700" y="351600"/>
            <a:ext cx="7030500" cy="528900"/>
          </a:xfrm>
          <a:prstGeom prst="rect">
            <a:avLst/>
          </a:prstGeom>
        </p:spPr>
        <p:txBody>
          <a:bodyPr anchorCtr="0" anchor="t" bIns="91425" lIns="91425" spcFirstLastPara="1" rIns="91425" wrap="square" tIns="91425">
            <a:noAutofit/>
          </a:bodyPr>
          <a:lstStyle/>
          <a:p>
            <a:pPr indent="0" lvl="0" marL="12700" rtl="0" algn="ctr">
              <a:spcBef>
                <a:spcPts val="0"/>
              </a:spcBef>
              <a:spcAft>
                <a:spcPts val="0"/>
              </a:spcAft>
              <a:buClr>
                <a:srgbClr val="000000"/>
              </a:buClr>
              <a:buFont typeface="Arial"/>
              <a:buNone/>
            </a:pPr>
            <a:r>
              <a:rPr b="0" lang="en-GB" sz="2400">
                <a:solidFill>
                  <a:srgbClr val="404040"/>
                </a:solidFill>
                <a:latin typeface="Georgia"/>
                <a:ea typeface="Georgia"/>
                <a:cs typeface="Georgia"/>
                <a:sym typeface="Georgia"/>
              </a:rPr>
              <a:t>Data Collection Overview</a:t>
            </a:r>
            <a:endParaRPr b="0" sz="2400">
              <a:solidFill>
                <a:srgbClr val="404040"/>
              </a:solidFill>
              <a:latin typeface="Georgia"/>
              <a:ea typeface="Georgia"/>
              <a:cs typeface="Georgia"/>
              <a:sym typeface="Georgia"/>
            </a:endParaRPr>
          </a:p>
          <a:p>
            <a:pPr indent="0" lvl="0" marL="0" rtl="0" algn="ctr">
              <a:spcBef>
                <a:spcPts val="0"/>
              </a:spcBef>
              <a:spcAft>
                <a:spcPts val="0"/>
              </a:spcAft>
              <a:buNone/>
            </a:pPr>
            <a:r>
              <a:t/>
            </a:r>
            <a:endParaRPr sz="2400">
              <a:latin typeface="Georgia"/>
              <a:ea typeface="Georgia"/>
              <a:cs typeface="Georgia"/>
              <a:sym typeface="Georgia"/>
            </a:endParaRPr>
          </a:p>
        </p:txBody>
      </p:sp>
      <p:sp>
        <p:nvSpPr>
          <p:cNvPr id="315" name="Google Shape;315;p19"/>
          <p:cNvSpPr txBox="1"/>
          <p:nvPr>
            <p:ph idx="1" type="body"/>
          </p:nvPr>
        </p:nvSpPr>
        <p:spPr>
          <a:xfrm>
            <a:off x="970650" y="1041550"/>
            <a:ext cx="7662600" cy="3511200"/>
          </a:xfrm>
          <a:prstGeom prst="rect">
            <a:avLst/>
          </a:prstGeom>
        </p:spPr>
        <p:txBody>
          <a:bodyPr anchorCtr="0" anchor="t" bIns="91425" lIns="91425" spcFirstLastPara="1" rIns="91425" wrap="square" tIns="91425">
            <a:noAutofit/>
          </a:bodyPr>
          <a:lstStyle/>
          <a:p>
            <a:pPr indent="-317500" lvl="0" marL="457200" marR="42545" rtl="0" algn="l">
              <a:lnSpc>
                <a:spcPct val="110500"/>
              </a:lnSpc>
              <a:spcBef>
                <a:spcPts val="0"/>
              </a:spcBef>
              <a:spcAft>
                <a:spcPts val="0"/>
              </a:spcAft>
              <a:buClr>
                <a:srgbClr val="404040"/>
              </a:buClr>
              <a:buSzPts val="1400"/>
              <a:buFont typeface="Georgia"/>
              <a:buChar char="●"/>
            </a:pPr>
            <a:r>
              <a:rPr lang="en-GB" sz="1400">
                <a:solidFill>
                  <a:srgbClr val="404040"/>
                </a:solidFill>
                <a:latin typeface="Georgia"/>
                <a:ea typeface="Georgia"/>
                <a:cs typeface="Georgia"/>
                <a:sym typeface="Georgia"/>
              </a:rPr>
              <a:t>Data collection process involved a combination of API requests from Space X public API and web  scraping data from a table in Space X’s Wikipedia entry.</a:t>
            </a:r>
            <a:endParaRPr sz="1400">
              <a:solidFill>
                <a:srgbClr val="000000"/>
              </a:solidFill>
              <a:latin typeface="Georgia"/>
              <a:ea typeface="Georgia"/>
              <a:cs typeface="Georgia"/>
              <a:sym typeface="Georgia"/>
            </a:endParaRPr>
          </a:p>
          <a:p>
            <a:pPr indent="-317500" lvl="0" marL="457200" marR="356235" rtl="0" algn="l">
              <a:spcBef>
                <a:spcPts val="0"/>
              </a:spcBef>
              <a:spcAft>
                <a:spcPts val="0"/>
              </a:spcAft>
              <a:buClr>
                <a:srgbClr val="404040"/>
              </a:buClr>
              <a:buSzPts val="1400"/>
              <a:buFont typeface="Georgia"/>
              <a:buChar char="●"/>
            </a:pPr>
            <a:r>
              <a:rPr lang="en-GB" sz="1400">
                <a:solidFill>
                  <a:srgbClr val="404040"/>
                </a:solidFill>
                <a:latin typeface="Georgia"/>
                <a:ea typeface="Georgia"/>
                <a:cs typeface="Georgia"/>
                <a:sym typeface="Georgia"/>
              </a:rPr>
              <a:t>The next slide will show the flowchart of data collection from API and the one after will show  the flowchart of data collection from Webscraping.</a:t>
            </a:r>
            <a:endParaRPr sz="1400">
              <a:solidFill>
                <a:srgbClr val="000000"/>
              </a:solidFill>
              <a:latin typeface="Georgia"/>
              <a:ea typeface="Georgia"/>
              <a:cs typeface="Georgia"/>
              <a:sym typeface="Georgia"/>
            </a:endParaRPr>
          </a:p>
          <a:p>
            <a:pPr indent="0" lvl="0" marL="12700" rtl="0" algn="l">
              <a:lnSpc>
                <a:spcPct val="100000"/>
              </a:lnSpc>
              <a:spcBef>
                <a:spcPts val="1145"/>
              </a:spcBef>
              <a:spcAft>
                <a:spcPts val="0"/>
              </a:spcAft>
              <a:buClr>
                <a:srgbClr val="000000"/>
              </a:buClr>
              <a:buFont typeface="Arial"/>
              <a:buNone/>
            </a:pPr>
            <a:r>
              <a:rPr lang="en-GB" sz="1400" u="sng">
                <a:solidFill>
                  <a:srgbClr val="404040"/>
                </a:solidFill>
                <a:latin typeface="Georgia"/>
                <a:ea typeface="Georgia"/>
                <a:cs typeface="Georgia"/>
                <a:sym typeface="Georgia"/>
              </a:rPr>
              <a:t>Space X API Data Columns:</a:t>
            </a:r>
            <a:endParaRPr sz="1400">
              <a:solidFill>
                <a:srgbClr val="000000"/>
              </a:solidFill>
              <a:latin typeface="Georgia"/>
              <a:ea typeface="Georgia"/>
              <a:cs typeface="Georgia"/>
              <a:sym typeface="Georgia"/>
            </a:endParaRPr>
          </a:p>
          <a:p>
            <a:pPr indent="-317500" lvl="0" marL="457200" rtl="0" algn="l">
              <a:spcBef>
                <a:spcPts val="1200"/>
              </a:spcBef>
              <a:spcAft>
                <a:spcPts val="0"/>
              </a:spcAft>
              <a:buClr>
                <a:srgbClr val="404040"/>
              </a:buClr>
              <a:buSzPts val="1400"/>
              <a:buFont typeface="Georgia"/>
              <a:buChar char="●"/>
            </a:pPr>
            <a:r>
              <a:rPr lang="en-GB" sz="1400">
                <a:solidFill>
                  <a:srgbClr val="404040"/>
                </a:solidFill>
                <a:latin typeface="Georgia"/>
                <a:ea typeface="Georgia"/>
                <a:cs typeface="Georgia"/>
                <a:sym typeface="Georgia"/>
              </a:rPr>
              <a:t>FlightNumber, Date, BoosterVersion, PayloadMass, Orbit, LaunchSite, Outcome, Flights, GridFins,</a:t>
            </a:r>
            <a:endParaRPr sz="1400">
              <a:solidFill>
                <a:srgbClr val="000000"/>
              </a:solidFill>
              <a:latin typeface="Georgia"/>
              <a:ea typeface="Georgia"/>
              <a:cs typeface="Georgia"/>
              <a:sym typeface="Georgia"/>
            </a:endParaRPr>
          </a:p>
          <a:p>
            <a:pPr indent="0" lvl="0" marL="12700" rtl="0" algn="l">
              <a:spcBef>
                <a:spcPts val="0"/>
              </a:spcBef>
              <a:spcAft>
                <a:spcPts val="0"/>
              </a:spcAft>
              <a:buClr>
                <a:srgbClr val="000000"/>
              </a:buClr>
              <a:buFont typeface="Arial"/>
              <a:buNone/>
            </a:pPr>
            <a:r>
              <a:rPr lang="en-GB" sz="1400">
                <a:solidFill>
                  <a:srgbClr val="404040"/>
                </a:solidFill>
                <a:latin typeface="Georgia"/>
                <a:ea typeface="Georgia"/>
                <a:cs typeface="Georgia"/>
                <a:sym typeface="Georgia"/>
              </a:rPr>
              <a:t>Reused, Legs, LandingPad, Block, ReusedCount, Serial, Longitude, Latitude</a:t>
            </a:r>
            <a:endParaRPr sz="1400">
              <a:solidFill>
                <a:srgbClr val="000000"/>
              </a:solidFill>
              <a:latin typeface="Georgia"/>
              <a:ea typeface="Georgia"/>
              <a:cs typeface="Georgia"/>
              <a:sym typeface="Georgia"/>
            </a:endParaRPr>
          </a:p>
          <a:p>
            <a:pPr indent="0" lvl="0" marL="12700" rtl="0" algn="l">
              <a:lnSpc>
                <a:spcPct val="100000"/>
              </a:lnSpc>
              <a:spcBef>
                <a:spcPts val="1105"/>
              </a:spcBef>
              <a:spcAft>
                <a:spcPts val="0"/>
              </a:spcAft>
              <a:buClr>
                <a:srgbClr val="000000"/>
              </a:buClr>
              <a:buFont typeface="Arial"/>
              <a:buNone/>
            </a:pPr>
            <a:r>
              <a:rPr lang="en-GB" sz="1400" u="sng">
                <a:solidFill>
                  <a:srgbClr val="404040"/>
                </a:solidFill>
                <a:latin typeface="Georgia"/>
                <a:ea typeface="Georgia"/>
                <a:cs typeface="Georgia"/>
                <a:sym typeface="Georgia"/>
              </a:rPr>
              <a:t>Wikipedia Webscrape Data Columns:</a:t>
            </a:r>
            <a:endParaRPr sz="1400">
              <a:solidFill>
                <a:srgbClr val="000000"/>
              </a:solidFill>
              <a:latin typeface="Georgia"/>
              <a:ea typeface="Georgia"/>
              <a:cs typeface="Georgia"/>
              <a:sym typeface="Georgia"/>
            </a:endParaRPr>
          </a:p>
          <a:p>
            <a:pPr indent="-317500" lvl="0" marL="457200" marR="837564" rtl="0" algn="l">
              <a:lnSpc>
                <a:spcPct val="110000"/>
              </a:lnSpc>
              <a:spcBef>
                <a:spcPts val="1440"/>
              </a:spcBef>
              <a:spcAft>
                <a:spcPts val="0"/>
              </a:spcAft>
              <a:buClr>
                <a:srgbClr val="404040"/>
              </a:buClr>
              <a:buSzPts val="1400"/>
              <a:buFont typeface="Georgia"/>
              <a:buChar char="●"/>
            </a:pPr>
            <a:r>
              <a:rPr lang="en-GB" sz="1400">
                <a:solidFill>
                  <a:srgbClr val="404040"/>
                </a:solidFill>
                <a:latin typeface="Georgia"/>
                <a:ea typeface="Georgia"/>
                <a:cs typeface="Georgia"/>
                <a:sym typeface="Georgia"/>
              </a:rPr>
              <a:t>Flight No., Launch site, Payload, PayloadMass, Orbit, Customer, Launch outcome, Version  Booster, Booster landing, Date, Time</a:t>
            </a:r>
            <a:endParaRPr sz="1400">
              <a:solidFill>
                <a:srgbClr val="000000"/>
              </a:solidFill>
              <a:latin typeface="Georgia"/>
              <a:ea typeface="Georgia"/>
              <a:cs typeface="Georgia"/>
              <a:sym typeface="Georgia"/>
            </a:endParaRPr>
          </a:p>
          <a:p>
            <a:pPr indent="0" lvl="0" marL="0" rtl="0" algn="l">
              <a:spcBef>
                <a:spcPts val="0"/>
              </a:spcBef>
              <a:spcAft>
                <a:spcPts val="1200"/>
              </a:spcAft>
              <a:buNone/>
            </a:pPr>
            <a:r>
              <a:t/>
            </a:r>
            <a:endParaRPr sz="1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136475" y="203075"/>
            <a:ext cx="70305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GB" sz="3000">
                <a:solidFill>
                  <a:srgbClr val="404040"/>
                </a:solidFill>
                <a:latin typeface="Georgia"/>
                <a:ea typeface="Georgia"/>
                <a:cs typeface="Georgia"/>
                <a:sym typeface="Georgia"/>
              </a:rPr>
              <a:t>Data collection- Space</a:t>
            </a:r>
            <a:endParaRPr sz="3000">
              <a:solidFill>
                <a:srgbClr val="404040"/>
              </a:solidFill>
              <a:latin typeface="Georgia"/>
              <a:ea typeface="Georgia"/>
              <a:cs typeface="Georgia"/>
              <a:sym typeface="Georgia"/>
            </a:endParaRPr>
          </a:p>
        </p:txBody>
      </p:sp>
      <p:grpSp>
        <p:nvGrpSpPr>
          <p:cNvPr id="321" name="Google Shape;321;p20"/>
          <p:cNvGrpSpPr/>
          <p:nvPr/>
        </p:nvGrpSpPr>
        <p:grpSpPr>
          <a:xfrm>
            <a:off x="5753492" y="1326064"/>
            <a:ext cx="3130828" cy="2645791"/>
            <a:chOff x="5632317" y="1189775"/>
            <a:chExt cx="3305700" cy="2498150"/>
          </a:xfrm>
        </p:grpSpPr>
        <p:sp>
          <p:nvSpPr>
            <p:cNvPr id="322" name="Google Shape;322;p20"/>
            <p:cNvSpPr/>
            <p:nvPr/>
          </p:nvSpPr>
          <p:spPr>
            <a:xfrm>
              <a:off x="5632317" y="1189775"/>
              <a:ext cx="33057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Step-3</a:t>
              </a:r>
              <a:r>
                <a:rPr lang="en-GB">
                  <a:solidFill>
                    <a:srgbClr val="FFFFFF"/>
                  </a:solidFill>
                  <a:latin typeface="Roboto"/>
                  <a:ea typeface="Roboto"/>
                  <a:cs typeface="Roboto"/>
                  <a:sym typeface="Roboto"/>
                </a:rPr>
                <a:t>3</a:t>
              </a:r>
              <a:endParaRPr>
                <a:solidFill>
                  <a:srgbClr val="FFFFFF"/>
                </a:solidFill>
                <a:latin typeface="Roboto"/>
                <a:ea typeface="Roboto"/>
                <a:cs typeface="Roboto"/>
                <a:sym typeface="Roboto"/>
              </a:endParaRPr>
            </a:p>
          </p:txBody>
        </p:sp>
        <p:sp>
          <p:nvSpPr>
            <p:cNvPr id="323" name="Google Shape;323;p20"/>
            <p:cNvSpPr txBox="1"/>
            <p:nvPr/>
          </p:nvSpPr>
          <p:spPr>
            <a:xfrm>
              <a:off x="6167062" y="2057125"/>
              <a:ext cx="2262600" cy="1630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Retrieve</a:t>
              </a:r>
              <a:r>
                <a:rPr lang="en-GB" sz="1200">
                  <a:latin typeface="Roboto"/>
                  <a:ea typeface="Roboto"/>
                  <a:cs typeface="Roboto"/>
                  <a:sym typeface="Roboto"/>
                </a:rPr>
                <a:t> the dictionary with relevant data.</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Impute</a:t>
              </a:r>
              <a:r>
                <a:rPr lang="en-GB" sz="1200">
                  <a:latin typeface="Roboto"/>
                  <a:ea typeface="Roboto"/>
                  <a:cs typeface="Roboto"/>
                  <a:sym typeface="Roboto"/>
                </a:rPr>
                <a:t> missing PayloadMass values with its mean.</a:t>
              </a:r>
              <a:endParaRPr sz="1200">
                <a:latin typeface="Roboto"/>
                <a:ea typeface="Roboto"/>
                <a:cs typeface="Roboto"/>
                <a:sym typeface="Roboto"/>
              </a:endParaRPr>
            </a:p>
          </p:txBody>
        </p:sp>
      </p:grpSp>
      <p:grpSp>
        <p:nvGrpSpPr>
          <p:cNvPr id="324" name="Google Shape;324;p20"/>
          <p:cNvGrpSpPr/>
          <p:nvPr/>
        </p:nvGrpSpPr>
        <p:grpSpPr>
          <a:xfrm>
            <a:off x="419125" y="1326291"/>
            <a:ext cx="3359269" cy="3185069"/>
            <a:chOff x="0" y="1189989"/>
            <a:chExt cx="3546900" cy="3007336"/>
          </a:xfrm>
        </p:grpSpPr>
        <p:sp>
          <p:nvSpPr>
            <p:cNvPr id="325" name="Google Shape;325;p20"/>
            <p:cNvSpPr/>
            <p:nvPr/>
          </p:nvSpPr>
          <p:spPr>
            <a:xfrm>
              <a:off x="0" y="1189989"/>
              <a:ext cx="35469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Step-1</a:t>
              </a:r>
              <a:endParaRPr>
                <a:solidFill>
                  <a:srgbClr val="FFFFFF"/>
                </a:solidFill>
                <a:latin typeface="Roboto"/>
                <a:ea typeface="Roboto"/>
                <a:cs typeface="Roboto"/>
                <a:sym typeface="Roboto"/>
              </a:endParaRPr>
            </a:p>
          </p:txBody>
        </p:sp>
        <p:sp>
          <p:nvSpPr>
            <p:cNvPr id="326" name="Google Shape;326;p20"/>
            <p:cNvSpPr txBox="1"/>
            <p:nvPr/>
          </p:nvSpPr>
          <p:spPr>
            <a:xfrm>
              <a:off x="655363" y="2057125"/>
              <a:ext cx="2289000" cy="2140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Request the space X API’S.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.JSON file + Lists </a:t>
              </a:r>
              <a:endParaRPr sz="1200">
                <a:latin typeface="Roboto"/>
                <a:ea typeface="Roboto"/>
                <a:cs typeface="Roboto"/>
                <a:sym typeface="Roboto"/>
              </a:endParaRPr>
            </a:p>
            <a:p>
              <a:pPr indent="0" lvl="0" marL="0" rtl="0" algn="l">
                <a:lnSpc>
                  <a:spcPct val="115000"/>
                </a:lnSpc>
                <a:spcBef>
                  <a:spcPts val="0"/>
                </a:spcBef>
                <a:spcAft>
                  <a:spcPts val="0"/>
                </a:spcAft>
                <a:buNone/>
              </a:pPr>
              <a:r>
                <a:rPr lang="en-GB" sz="1200">
                  <a:latin typeface="Roboto"/>
                  <a:ea typeface="Roboto"/>
                  <a:cs typeface="Roboto"/>
                  <a:sym typeface="Roboto"/>
                </a:rPr>
                <a:t>   (Launch Site, Booster Version, Payload Data)</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Json_normalize to the DataFrame from JSON.</a:t>
              </a:r>
              <a:endParaRPr sz="1200">
                <a:latin typeface="Roboto"/>
                <a:ea typeface="Roboto"/>
                <a:cs typeface="Roboto"/>
                <a:sym typeface="Roboto"/>
              </a:endParaRPr>
            </a:p>
          </p:txBody>
        </p:sp>
      </p:grpSp>
      <p:grpSp>
        <p:nvGrpSpPr>
          <p:cNvPr id="327" name="Google Shape;327;p20"/>
          <p:cNvGrpSpPr/>
          <p:nvPr/>
        </p:nvGrpSpPr>
        <p:grpSpPr>
          <a:xfrm>
            <a:off x="3207581" y="1326064"/>
            <a:ext cx="3130828" cy="2645791"/>
            <a:chOff x="2944204" y="1189775"/>
            <a:chExt cx="3305700" cy="2498150"/>
          </a:xfrm>
        </p:grpSpPr>
        <p:sp>
          <p:nvSpPr>
            <p:cNvPr id="328" name="Google Shape;328;p20"/>
            <p:cNvSpPr/>
            <p:nvPr/>
          </p:nvSpPr>
          <p:spPr>
            <a:xfrm>
              <a:off x="2944204" y="1189775"/>
              <a:ext cx="33057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317500" lvl="0" marL="457200" rtl="0" algn="ctr">
                <a:spcBef>
                  <a:spcPts val="0"/>
                </a:spcBef>
                <a:spcAft>
                  <a:spcPts val="0"/>
                </a:spcAft>
                <a:buClr>
                  <a:srgbClr val="FFFFFF"/>
                </a:buClr>
                <a:buSzPts val="1400"/>
                <a:buFont typeface="Roboto"/>
                <a:buChar char="➔"/>
              </a:pPr>
              <a:r>
                <a:rPr lang="en-GB">
                  <a:solidFill>
                    <a:srgbClr val="FFFFFF"/>
                  </a:solidFill>
                  <a:latin typeface="Roboto"/>
                  <a:ea typeface="Roboto"/>
                  <a:cs typeface="Roboto"/>
                  <a:sym typeface="Roboto"/>
                </a:rPr>
                <a:t>Step-2</a:t>
              </a:r>
              <a:endParaRPr>
                <a:solidFill>
                  <a:srgbClr val="FFFFFF"/>
                </a:solidFill>
                <a:latin typeface="Roboto"/>
                <a:ea typeface="Roboto"/>
                <a:cs typeface="Roboto"/>
                <a:sym typeface="Roboto"/>
              </a:endParaRPr>
            </a:p>
          </p:txBody>
        </p:sp>
        <p:sp>
          <p:nvSpPr>
            <p:cNvPr id="329" name="Google Shape;329;p20"/>
            <p:cNvSpPr txBox="1"/>
            <p:nvPr/>
          </p:nvSpPr>
          <p:spPr>
            <a:xfrm>
              <a:off x="3478937" y="2057125"/>
              <a:ext cx="2352600" cy="1630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Filter the data to only including the FALCON-9 launches.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Cast the dictionary to a Data Frame.</a:t>
              </a:r>
              <a:endParaRPr sz="1200">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155900" y="425050"/>
            <a:ext cx="7030500" cy="70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Data Collection- Web Scraping</a:t>
            </a:r>
            <a:endParaRPr>
              <a:latin typeface="Georgia"/>
              <a:ea typeface="Georgia"/>
              <a:cs typeface="Georgia"/>
              <a:sym typeface="Georgia"/>
            </a:endParaRPr>
          </a:p>
        </p:txBody>
      </p:sp>
      <p:grpSp>
        <p:nvGrpSpPr>
          <p:cNvPr id="335" name="Google Shape;335;p21"/>
          <p:cNvGrpSpPr/>
          <p:nvPr/>
        </p:nvGrpSpPr>
        <p:grpSpPr>
          <a:xfrm>
            <a:off x="4494904" y="1368163"/>
            <a:ext cx="3305700" cy="2834459"/>
            <a:chOff x="5632317" y="1189775"/>
            <a:chExt cx="3305700" cy="2834459"/>
          </a:xfrm>
        </p:grpSpPr>
        <p:sp>
          <p:nvSpPr>
            <p:cNvPr id="336" name="Google Shape;336;p21"/>
            <p:cNvSpPr/>
            <p:nvPr/>
          </p:nvSpPr>
          <p:spPr>
            <a:xfrm>
              <a:off x="5632317" y="1189775"/>
              <a:ext cx="33057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Step-2</a:t>
              </a:r>
              <a:endParaRPr>
                <a:solidFill>
                  <a:srgbClr val="FFFFFF"/>
                </a:solidFill>
                <a:latin typeface="Roboto"/>
                <a:ea typeface="Roboto"/>
                <a:cs typeface="Roboto"/>
                <a:sym typeface="Roboto"/>
              </a:endParaRPr>
            </a:p>
          </p:txBody>
        </p:sp>
        <p:sp>
          <p:nvSpPr>
            <p:cNvPr id="337" name="Google Shape;337;p21"/>
            <p:cNvSpPr txBox="1"/>
            <p:nvPr/>
          </p:nvSpPr>
          <p:spPr>
            <a:xfrm>
              <a:off x="6167062" y="2057134"/>
              <a:ext cx="2407800" cy="1967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Cast a dictionary to the DataFrame.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Iterate through table cells to extract the data into the dictionary.</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Create a dictionary.</a:t>
              </a:r>
              <a:endParaRPr sz="1200">
                <a:latin typeface="Roboto"/>
                <a:ea typeface="Roboto"/>
                <a:cs typeface="Roboto"/>
                <a:sym typeface="Roboto"/>
              </a:endParaRPr>
            </a:p>
          </p:txBody>
        </p:sp>
      </p:grpSp>
      <p:grpSp>
        <p:nvGrpSpPr>
          <p:cNvPr id="338" name="Google Shape;338;p21"/>
          <p:cNvGrpSpPr/>
          <p:nvPr/>
        </p:nvGrpSpPr>
        <p:grpSpPr>
          <a:xfrm>
            <a:off x="1343388" y="1368277"/>
            <a:ext cx="3546900" cy="2834245"/>
            <a:chOff x="0" y="1189989"/>
            <a:chExt cx="3546900" cy="2834245"/>
          </a:xfrm>
        </p:grpSpPr>
        <p:sp>
          <p:nvSpPr>
            <p:cNvPr id="339" name="Google Shape;339;p21"/>
            <p:cNvSpPr/>
            <p:nvPr/>
          </p:nvSpPr>
          <p:spPr>
            <a:xfrm>
              <a:off x="0" y="1189989"/>
              <a:ext cx="35469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Step-1</a:t>
              </a:r>
              <a:endParaRPr>
                <a:solidFill>
                  <a:srgbClr val="FFFFFF"/>
                </a:solidFill>
                <a:latin typeface="Roboto"/>
                <a:ea typeface="Roboto"/>
                <a:cs typeface="Roboto"/>
                <a:sym typeface="Roboto"/>
              </a:endParaRPr>
            </a:p>
          </p:txBody>
        </p:sp>
        <p:sp>
          <p:nvSpPr>
            <p:cNvPr id="340" name="Google Shape;340;p21"/>
            <p:cNvSpPr txBox="1"/>
            <p:nvPr/>
          </p:nvSpPr>
          <p:spPr>
            <a:xfrm>
              <a:off x="655350" y="2057134"/>
              <a:ext cx="2207400" cy="1967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Request Wikipedia html</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BeautifulSoup html5lib Parser</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GB" sz="1200">
                  <a:latin typeface="Roboto"/>
                  <a:ea typeface="Roboto"/>
                  <a:cs typeface="Roboto"/>
                  <a:sym typeface="Roboto"/>
                </a:rPr>
                <a:t>Find the launch information html table.</a:t>
              </a:r>
              <a:endParaRPr sz="1200">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178600" y="598575"/>
            <a:ext cx="7030500" cy="690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Georgia"/>
                <a:ea typeface="Georgia"/>
                <a:cs typeface="Georgia"/>
                <a:sym typeface="Georgia"/>
              </a:rPr>
              <a:t>Data Wrangling</a:t>
            </a:r>
            <a:endParaRPr>
              <a:latin typeface="Georgia"/>
              <a:ea typeface="Georgia"/>
              <a:cs typeface="Georgia"/>
              <a:sym typeface="Georgia"/>
            </a:endParaRPr>
          </a:p>
        </p:txBody>
      </p:sp>
      <p:sp>
        <p:nvSpPr>
          <p:cNvPr id="346" name="Google Shape;346;p22"/>
          <p:cNvSpPr txBox="1"/>
          <p:nvPr>
            <p:ph idx="1" type="body"/>
          </p:nvPr>
        </p:nvSpPr>
        <p:spPr>
          <a:xfrm>
            <a:off x="1053500" y="1412925"/>
            <a:ext cx="7280700" cy="3118800"/>
          </a:xfrm>
          <a:prstGeom prst="rect">
            <a:avLst/>
          </a:prstGeom>
        </p:spPr>
        <p:txBody>
          <a:bodyPr anchorCtr="0" anchor="t" bIns="91425" lIns="91425" spcFirstLastPara="1" rIns="91425" wrap="square" tIns="91425">
            <a:normAutofit fontScale="70000" lnSpcReduction="20000"/>
          </a:bodyPr>
          <a:lstStyle/>
          <a:p>
            <a:pPr indent="-317500" lvl="0" marL="457200" rtl="0" algn="l">
              <a:lnSpc>
                <a:spcPct val="100000"/>
              </a:lnSpc>
              <a:spcBef>
                <a:spcPts val="0"/>
              </a:spcBef>
              <a:spcAft>
                <a:spcPts val="0"/>
              </a:spcAft>
              <a:buClr>
                <a:srgbClr val="404040"/>
              </a:buClr>
              <a:buSzPct val="100000"/>
              <a:buFont typeface="Georgia"/>
              <a:buChar char="●"/>
            </a:pPr>
            <a:r>
              <a:rPr lang="en-GB" sz="2000">
                <a:solidFill>
                  <a:srgbClr val="404040"/>
                </a:solidFill>
                <a:latin typeface="Georgia"/>
                <a:ea typeface="Georgia"/>
                <a:cs typeface="Georgia"/>
                <a:sym typeface="Georgia"/>
              </a:rPr>
              <a:t>Create a training label with landing outcomes where successful = 1 and failure = 0.</a:t>
            </a:r>
            <a:endParaRPr sz="2000">
              <a:solidFill>
                <a:srgbClr val="242424"/>
              </a:solidFill>
              <a:latin typeface="Georgia"/>
              <a:ea typeface="Georgia"/>
              <a:cs typeface="Georgia"/>
              <a:sym typeface="Georgia"/>
            </a:endParaRPr>
          </a:p>
          <a:p>
            <a:pPr indent="-317500" lvl="0" marL="457200" rtl="0" algn="l">
              <a:lnSpc>
                <a:spcPct val="100000"/>
              </a:lnSpc>
              <a:spcBef>
                <a:spcPts val="0"/>
              </a:spcBef>
              <a:spcAft>
                <a:spcPts val="0"/>
              </a:spcAft>
              <a:buClr>
                <a:srgbClr val="404040"/>
              </a:buClr>
              <a:buSzPct val="100000"/>
              <a:buFont typeface="Georgia"/>
              <a:buChar char="●"/>
            </a:pPr>
            <a:r>
              <a:rPr lang="en-GB" sz="2000">
                <a:solidFill>
                  <a:srgbClr val="404040"/>
                </a:solidFill>
                <a:latin typeface="Georgia"/>
                <a:ea typeface="Georgia"/>
                <a:cs typeface="Georgia"/>
                <a:sym typeface="Georgia"/>
              </a:rPr>
              <a:t>Outcome column has two components:</a:t>
            </a:r>
            <a:endParaRPr sz="2000">
              <a:solidFill>
                <a:srgbClr val="404040"/>
              </a:solidFill>
              <a:latin typeface="Georgia"/>
              <a:ea typeface="Georgia"/>
              <a:cs typeface="Georgia"/>
              <a:sym typeface="Georgia"/>
            </a:endParaRPr>
          </a:p>
          <a:p>
            <a:pPr indent="0" lvl="0" marL="457200" rtl="0" algn="l">
              <a:lnSpc>
                <a:spcPct val="100000"/>
              </a:lnSpc>
              <a:spcBef>
                <a:spcPts val="1175"/>
              </a:spcBef>
              <a:spcAft>
                <a:spcPts val="0"/>
              </a:spcAft>
              <a:buNone/>
            </a:pPr>
            <a:r>
              <a:rPr lang="en-GB" sz="2000">
                <a:solidFill>
                  <a:srgbClr val="404040"/>
                </a:solidFill>
                <a:latin typeface="Georgia"/>
                <a:ea typeface="Georgia"/>
                <a:cs typeface="Georgia"/>
                <a:sym typeface="Georgia"/>
              </a:rPr>
              <a:t> ‘Mission Outcome’</a:t>
            </a:r>
            <a:endParaRPr sz="2000">
              <a:solidFill>
                <a:srgbClr val="404040"/>
              </a:solidFill>
              <a:latin typeface="Georgia"/>
              <a:ea typeface="Georgia"/>
              <a:cs typeface="Georgia"/>
              <a:sym typeface="Georgia"/>
            </a:endParaRPr>
          </a:p>
          <a:p>
            <a:pPr indent="0" lvl="0" marL="457200" rtl="0" algn="l">
              <a:lnSpc>
                <a:spcPct val="100000"/>
              </a:lnSpc>
              <a:spcBef>
                <a:spcPts val="1175"/>
              </a:spcBef>
              <a:spcAft>
                <a:spcPts val="0"/>
              </a:spcAft>
              <a:buNone/>
            </a:pPr>
            <a:r>
              <a:rPr lang="en-GB" sz="2000">
                <a:solidFill>
                  <a:srgbClr val="404040"/>
                </a:solidFill>
                <a:latin typeface="Georgia"/>
                <a:ea typeface="Georgia"/>
                <a:cs typeface="Georgia"/>
                <a:sym typeface="Georgia"/>
              </a:rPr>
              <a:t> ‘Landing Location’</a:t>
            </a:r>
            <a:endParaRPr sz="2000">
              <a:solidFill>
                <a:srgbClr val="242424"/>
              </a:solidFill>
              <a:latin typeface="Georgia"/>
              <a:ea typeface="Georgia"/>
              <a:cs typeface="Georgia"/>
              <a:sym typeface="Georgia"/>
            </a:endParaRPr>
          </a:p>
          <a:p>
            <a:pPr indent="-317500" lvl="0" marL="457200" marR="5080" rtl="0" algn="l">
              <a:lnSpc>
                <a:spcPct val="150000"/>
              </a:lnSpc>
              <a:spcBef>
                <a:spcPts val="290"/>
              </a:spcBef>
              <a:spcAft>
                <a:spcPts val="0"/>
              </a:spcAft>
              <a:buClr>
                <a:srgbClr val="404040"/>
              </a:buClr>
              <a:buSzPct val="100000"/>
              <a:buFont typeface="Georgia"/>
              <a:buChar char="●"/>
            </a:pPr>
            <a:r>
              <a:rPr lang="en-GB" sz="2000">
                <a:solidFill>
                  <a:srgbClr val="404040"/>
                </a:solidFill>
                <a:latin typeface="Georgia"/>
                <a:ea typeface="Georgia"/>
                <a:cs typeface="Georgia"/>
                <a:sym typeface="Georgia"/>
              </a:rPr>
              <a:t>New training label column ‘class’ with a value of 1 if ‘Mission Outcome’ is True and 0 otherwise.  </a:t>
            </a:r>
            <a:endParaRPr sz="2000">
              <a:solidFill>
                <a:srgbClr val="404040"/>
              </a:solidFill>
              <a:latin typeface="Georgia"/>
              <a:ea typeface="Georgia"/>
              <a:cs typeface="Georgia"/>
              <a:sym typeface="Georgia"/>
            </a:endParaRPr>
          </a:p>
          <a:p>
            <a:pPr indent="-317500" lvl="0" marL="457200" marR="5080" rtl="0" algn="l">
              <a:lnSpc>
                <a:spcPct val="150000"/>
              </a:lnSpc>
              <a:spcBef>
                <a:spcPts val="0"/>
              </a:spcBef>
              <a:spcAft>
                <a:spcPts val="0"/>
              </a:spcAft>
              <a:buClr>
                <a:srgbClr val="404040"/>
              </a:buClr>
              <a:buSzPct val="100000"/>
              <a:buFont typeface="Georgia"/>
              <a:buChar char="●"/>
            </a:pPr>
            <a:r>
              <a:rPr lang="en-GB" sz="2000" u="sng">
                <a:solidFill>
                  <a:srgbClr val="404040"/>
                </a:solidFill>
                <a:latin typeface="Georgia"/>
                <a:ea typeface="Georgia"/>
                <a:cs typeface="Georgia"/>
                <a:sym typeface="Georgia"/>
              </a:rPr>
              <a:t>Value Mapping:</a:t>
            </a:r>
            <a:endParaRPr sz="2000">
              <a:solidFill>
                <a:srgbClr val="242424"/>
              </a:solidFill>
              <a:latin typeface="Georgia"/>
              <a:ea typeface="Georgia"/>
              <a:cs typeface="Georgia"/>
              <a:sym typeface="Georgia"/>
            </a:endParaRPr>
          </a:p>
          <a:p>
            <a:pPr indent="0" lvl="0" marL="457200" rtl="0" algn="l">
              <a:lnSpc>
                <a:spcPct val="100000"/>
              </a:lnSpc>
              <a:spcBef>
                <a:spcPts val="1275"/>
              </a:spcBef>
              <a:spcAft>
                <a:spcPts val="0"/>
              </a:spcAft>
              <a:buNone/>
            </a:pPr>
            <a:r>
              <a:rPr lang="en-GB" sz="2000">
                <a:solidFill>
                  <a:srgbClr val="404040"/>
                </a:solidFill>
                <a:latin typeface="Georgia"/>
                <a:ea typeface="Georgia"/>
                <a:cs typeface="Georgia"/>
                <a:sym typeface="Georgia"/>
              </a:rPr>
              <a:t>True ASDS, True RTLS, &amp; True Ocean – set to -&gt; 1</a:t>
            </a:r>
            <a:endParaRPr sz="2000">
              <a:solidFill>
                <a:srgbClr val="242424"/>
              </a:solidFill>
              <a:latin typeface="Georgia"/>
              <a:ea typeface="Georgia"/>
              <a:cs typeface="Georgia"/>
              <a:sym typeface="Georgia"/>
            </a:endParaRPr>
          </a:p>
          <a:p>
            <a:pPr indent="0" lvl="0" marL="457200" rtl="0" algn="l">
              <a:lnSpc>
                <a:spcPct val="100000"/>
              </a:lnSpc>
              <a:spcBef>
                <a:spcPts val="1200"/>
              </a:spcBef>
              <a:spcAft>
                <a:spcPts val="0"/>
              </a:spcAft>
              <a:buNone/>
            </a:pPr>
            <a:r>
              <a:rPr lang="en-GB" sz="2000">
                <a:solidFill>
                  <a:srgbClr val="404040"/>
                </a:solidFill>
                <a:latin typeface="Georgia"/>
                <a:ea typeface="Georgia"/>
                <a:cs typeface="Georgia"/>
                <a:sym typeface="Georgia"/>
              </a:rPr>
              <a:t>None None, False ASDS, None ASDS, False Ocean, False RTLS – set to -&gt; 0</a:t>
            </a:r>
            <a:endParaRPr sz="2000">
              <a:solidFill>
                <a:srgbClr val="242424"/>
              </a:solidFill>
              <a:latin typeface="Georgia"/>
              <a:ea typeface="Georgia"/>
              <a:cs typeface="Georgia"/>
              <a:sym typeface="Georgia"/>
            </a:endParaRPr>
          </a:p>
          <a:p>
            <a:pPr indent="0" lvl="0" marL="3810" rtl="0" algn="l">
              <a:lnSpc>
                <a:spcPct val="100000"/>
              </a:lnSpc>
              <a:spcBef>
                <a:spcPts val="5"/>
              </a:spcBef>
              <a:spcAft>
                <a:spcPts val="0"/>
              </a:spcAft>
              <a:buClr>
                <a:srgbClr val="000000"/>
              </a:buClr>
              <a:buFont typeface="Arial"/>
              <a:buNone/>
            </a:pPr>
            <a:r>
              <a:t/>
            </a:r>
            <a:endParaRPr sz="2550">
              <a:solidFill>
                <a:srgbClr val="242424"/>
              </a:solidFill>
              <a:latin typeface="Georgia"/>
              <a:ea typeface="Georgia"/>
              <a:cs typeface="Georgia"/>
              <a:sym typeface="Georgia"/>
            </a:endParaRPr>
          </a:p>
          <a:p>
            <a:pPr indent="0" lvl="0" marL="0" rtl="0" algn="l">
              <a:spcBef>
                <a:spcPts val="0"/>
              </a:spcBef>
              <a:spcAft>
                <a:spcPts val="1200"/>
              </a:spcAft>
              <a:buNone/>
            </a:pPr>
            <a:r>
              <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