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361D-DDF3-6B85-5A2D-E46BB2618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0F700-BB82-4106-4CF6-7EE934800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2C557-BDFC-9BD3-51D5-309D543D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D114-D1D1-C2B6-2EA1-3300B58E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B947F-253D-90C1-2D69-2596DC1C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12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F44C-3C0C-85A1-1778-69CED63A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DF28E-B2F0-8E80-E52E-57D6416ED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C6EF-90C2-B4A5-3B62-B6B42631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0BAC-B531-5CFE-4654-5E33584C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4C0C4-C092-7D5F-53DA-B793762B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5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A4AD0-15C8-3322-FB3C-0A9FA015F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27E10-95CC-7BAC-5DCC-3CD1B6A2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D839-A383-DAAA-599F-54F13F10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DFC14-48A2-251A-31DE-8868FFC9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3A03-0275-B190-6080-C5633F88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6352-1D57-BA91-74BE-C20BDCB2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F78A-CFFA-8A36-AC08-5CB84C5CF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5FFD-495F-D949-09A7-423F2513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DFFC9-721F-C159-2717-F0F47DCC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FF49-66A1-66FC-AFF8-F1F790F7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07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B99F-7AF5-C168-946D-CB4AFBD4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A148-296D-2465-92F7-3CA1315BA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E764-A71C-9C9F-82CD-B378B31E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6E171-1373-DF5C-A65F-6DB97390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37D2-1AB5-58A7-4423-D8004BCE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72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7BB4-BBBF-1842-BDBE-BED685BA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0A30-12C7-F9B5-C8A1-A961E9667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5614E-E5E4-2891-17A1-9643E8243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F297C-978B-9A56-05E5-72E66F9B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2ED36-A6A1-F2F2-85DB-D9E579DE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5F900-4969-3D2C-0288-411539B2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6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E7C6-B996-FB37-B056-28A628B7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B76DB-A407-F44A-113A-C4DE50239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70DDF-1398-DCEE-11CD-D37EC396F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18B0B-92FE-34B9-A3B9-BFEE240AC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84327-CFA6-95B8-CB0F-C7C8A4A06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9F089-6D45-FDC1-3785-42EFABD5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A7BBB-A315-B691-BCF6-19B2FB61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1F1A5-BCA8-7F04-8F1E-77FE2FD1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73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244A-9DE2-2D06-77CD-E9075EC0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8EFB3-0C98-AD9E-C9D4-DE1FCC97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58714-DEFE-26BB-A51D-23CA8883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B23EF-9300-B36A-C934-BD29EE4C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945C2-5C00-2EA9-FE1B-79745EE6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86ABF-16BA-8669-2E34-B6A3A35C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CC815-2030-0308-A1A7-A9829567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9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4D53-79C1-AD66-67F2-BA77B8F1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D9DA-7379-B535-479D-2B6D6C92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6F6CA-FA83-495E-5904-FF53724B5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2FD5-472C-8E08-88CF-A8A7CA1B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C35B3-ABEC-814B-5CC3-3B34348E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514EB-92B5-A5DF-1DF2-B45BA2B7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64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2DE5-DE6D-0404-3004-85E8B976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F9316-49D4-F812-6E53-50F7EB1D3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893DE-9F83-5F00-B52E-625874DD9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7992D-4337-29F0-3E34-6665591E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A8B0C-EDDA-A841-45A7-928CE03B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68B2B-BDF7-212D-40D1-E346F1A1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76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698A2-BFBD-A71D-45AC-9252F1C0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ED7DE-E97C-B4C1-C268-D1A7BBA15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10ED8-D966-28B8-F221-5F890EFBA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9BC8-D3D9-4EF1-9B9D-B763D03E592B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E9EBD-37B0-B79B-C4AD-97AB9B541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6FF41-3E6E-39C1-F62B-3740B69A0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49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D85D-4BC6-F6B8-BFB0-301BD814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Normalize the below using the Functional dependency techniques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CAB14-A4E5-59EF-E81D-8B0F60BD0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86645"/>
            <a:ext cx="10398211" cy="420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7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D0E186-92AE-3BFA-5210-B4B5B32A9E38}"/>
              </a:ext>
            </a:extLst>
          </p:cNvPr>
          <p:cNvSpPr txBox="1"/>
          <p:nvPr/>
        </p:nvSpPr>
        <p:spPr>
          <a:xfrm>
            <a:off x="717755" y="432619"/>
            <a:ext cx="11031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transform an unnormalized table into </a:t>
            </a:r>
            <a:r>
              <a:rPr lang="en-IN" b="1" dirty="0"/>
              <a:t>1NF</a:t>
            </a:r>
            <a:r>
              <a:rPr lang="en-IN" dirty="0"/>
              <a:t>, we ensure that is a single value in each row and column. This is </a:t>
            </a:r>
            <a:r>
              <a:rPr lang="en-IN" dirty="0" err="1"/>
              <a:t>achive</a:t>
            </a:r>
            <a:r>
              <a:rPr lang="en-IN" dirty="0"/>
              <a:t> by removing the repeating group.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A2DCB74-52DC-45AA-43F6-161E9923F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58484"/>
              </p:ext>
            </p:extLst>
          </p:nvPr>
        </p:nvGraphicFramePr>
        <p:xfrm>
          <a:off x="717755" y="1280103"/>
          <a:ext cx="11031795" cy="4516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755">
                  <a:extLst>
                    <a:ext uri="{9D8B030D-6E8A-4147-A177-3AD203B41FA5}">
                      <a16:colId xmlns:a16="http://schemas.microsoft.com/office/drawing/2014/main" val="3952872711"/>
                    </a:ext>
                  </a:extLst>
                </a:gridCol>
                <a:gridCol w="1045496">
                  <a:extLst>
                    <a:ext uri="{9D8B030D-6E8A-4147-A177-3AD203B41FA5}">
                      <a16:colId xmlns:a16="http://schemas.microsoft.com/office/drawing/2014/main" val="1170091188"/>
                    </a:ext>
                  </a:extLst>
                </a:gridCol>
                <a:gridCol w="1406014">
                  <a:extLst>
                    <a:ext uri="{9D8B030D-6E8A-4147-A177-3AD203B41FA5}">
                      <a16:colId xmlns:a16="http://schemas.microsoft.com/office/drawing/2014/main" val="1203240605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val="2584783156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val="2891691082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val="2372904493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val="242279138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val="3229174733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val="3264531365"/>
                    </a:ext>
                  </a:extLst>
                </a:gridCol>
              </a:tblGrid>
              <a:tr h="752769">
                <a:tc>
                  <a:txBody>
                    <a:bodyPr/>
                    <a:lstStyle/>
                    <a:p>
                      <a:r>
                        <a:rPr lang="en-US" dirty="0" err="1"/>
                        <a:t>clientNo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PropertyNo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rentStart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rentFinish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ownerNo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697107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kay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 </a:t>
                      </a:r>
                      <a:r>
                        <a:rPr lang="en-US" sz="1600" dirty="0" err="1"/>
                        <a:t>lawrence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st.Glasgow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1-Jul-00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31-Aug-01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 Murphy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5466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kay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</a:t>
                      </a:r>
                      <a:r>
                        <a:rPr lang="en-US" sz="1600" dirty="0" err="1"/>
                        <a:t>novar</a:t>
                      </a:r>
                      <a:r>
                        <a:rPr lang="en-US" sz="1600" dirty="0"/>
                        <a:t> Dr,</a:t>
                      </a:r>
                    </a:p>
                    <a:p>
                      <a:r>
                        <a:rPr lang="en-US" sz="1600" dirty="0"/>
                        <a:t>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1-Sep-02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1-Sep-02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CO93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 Show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516826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Aline </a:t>
                      </a:r>
                      <a:r>
                        <a:rPr lang="en-US" dirty="0" err="1"/>
                        <a:t>stewart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 </a:t>
                      </a:r>
                      <a:r>
                        <a:rPr lang="en-US" sz="1600" dirty="0" err="1"/>
                        <a:t>lawrence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st.Glasgow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1-Sep-99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10-Jun-00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 Murphy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38155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Aline </a:t>
                      </a:r>
                      <a:r>
                        <a:rPr lang="en-US" dirty="0" err="1"/>
                        <a:t>stewart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 manor </a:t>
                      </a:r>
                      <a:r>
                        <a:rPr lang="en-US" sz="1600" dirty="0" err="1"/>
                        <a:t>rd</a:t>
                      </a:r>
                      <a:r>
                        <a:rPr lang="en-US" sz="1600" dirty="0"/>
                        <a:t>, 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10-Oct-00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1-Dec-01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 Show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32724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Aline </a:t>
                      </a:r>
                      <a:r>
                        <a:rPr lang="en-US" dirty="0" err="1"/>
                        <a:t>stewart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</a:t>
                      </a:r>
                      <a:r>
                        <a:rPr lang="en-US" sz="1600" dirty="0" err="1"/>
                        <a:t>novar</a:t>
                      </a:r>
                      <a:r>
                        <a:rPr lang="en-US" sz="1600" dirty="0"/>
                        <a:t> Dr,</a:t>
                      </a:r>
                    </a:p>
                    <a:p>
                      <a:r>
                        <a:rPr lang="en-US" sz="1600" dirty="0"/>
                        <a:t>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1-Nov-02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1-Aug-03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 Show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55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3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D223B-A2B2-9EDF-C457-D8AE85693785}"/>
              </a:ext>
            </a:extLst>
          </p:cNvPr>
          <p:cNvSpPr txBox="1"/>
          <p:nvPr/>
        </p:nvSpPr>
        <p:spPr>
          <a:xfrm>
            <a:off x="511277" y="294968"/>
            <a:ext cx="11012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effectLst/>
                <a:latin typeface="Arial" panose="020B0604020202020204" pitchFamily="34" charset="0"/>
              </a:rPr>
              <a:t>Second Normal Form (2NF)	</a:t>
            </a:r>
          </a:p>
          <a:p>
            <a:pPr algn="l"/>
            <a:r>
              <a:rPr lang="en-IN" b="1" dirty="0">
                <a:latin typeface="Arial" panose="020B0604020202020204" pitchFamily="34" charset="0"/>
              </a:rPr>
              <a:t>Note(1NF  - &gt;  2NF)</a:t>
            </a:r>
            <a:endParaRPr lang="en-IN" b="1" i="0" dirty="0">
              <a:effectLst/>
              <a:latin typeface="Arial" panose="020B0604020202020204" pitchFamily="34" charset="0"/>
            </a:endParaRPr>
          </a:p>
          <a:p>
            <a:pPr algn="l"/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b="0" i="0" dirty="0">
                <a:effectLst/>
                <a:latin typeface="Arial" panose="020B0604020202020204" pitchFamily="34" charset="0"/>
              </a:rPr>
              <a:t>If partial dependencies exist on the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primary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key remove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them by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placing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them in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relation with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a copy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of their values.</a:t>
            </a:r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/>
            <a:endParaRPr lang="en-IN" b="0" i="0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b="1" i="0" dirty="0">
                <a:effectLst/>
                <a:latin typeface="Arial" panose="020B0604020202020204" pitchFamily="34" charset="0"/>
              </a:rPr>
              <a:t>Client</a:t>
            </a:r>
            <a:r>
              <a:rPr lang="en-IN" b="0" i="0" dirty="0">
                <a:effectLst/>
                <a:latin typeface="Arial" panose="020B0604020202020204" pitchFamily="34" charset="0"/>
              </a:rPr>
              <a:t> </a:t>
            </a:r>
            <a:r>
              <a:rPr lang="en-IN" i="0" dirty="0">
                <a:effectLst/>
                <a:latin typeface="Arial" panose="020B0604020202020204" pitchFamily="34" charset="0"/>
              </a:rPr>
              <a:t>: (</a:t>
            </a:r>
            <a:r>
              <a:rPr lang="en-US" sz="1800" i="0" u="none" strike="noStrike" kern="1200" dirty="0" err="1">
                <a:effectLst/>
                <a:latin typeface="Calibri" panose="020F0502020204030204" pitchFamily="34" charset="0"/>
              </a:rPr>
              <a:t>ClientNo</a:t>
            </a:r>
            <a:r>
              <a:rPr lang="en-IN" dirty="0">
                <a:latin typeface="Arial" panose="020B0604020202020204" pitchFamily="34" charset="0"/>
              </a:rPr>
              <a:t>, </a:t>
            </a:r>
            <a:r>
              <a:rPr lang="en-US" sz="1800" i="0" u="none" strike="noStrike" kern="1200" dirty="0" err="1">
                <a:effectLst/>
                <a:latin typeface="Calibri" panose="020F0502020204030204" pitchFamily="34" charset="0"/>
              </a:rPr>
              <a:t>Cname</a:t>
            </a:r>
            <a:r>
              <a:rPr lang="en-IN" i="0" dirty="0"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IN" b="1" i="0" dirty="0" err="1">
                <a:effectLst/>
                <a:latin typeface="Arial" panose="020B0604020202020204" pitchFamily="34" charset="0"/>
              </a:rPr>
              <a:t>PropertyRental</a:t>
            </a:r>
            <a:r>
              <a:rPr lang="en-IN" dirty="0">
                <a:latin typeface="Arial" panose="020B0604020202020204" pitchFamily="34" charset="0"/>
              </a:rPr>
              <a:t> : </a:t>
            </a:r>
            <a:r>
              <a:rPr lang="en-IN" b="0" i="0" dirty="0">
                <a:effectLst/>
                <a:latin typeface="Arial" panose="020B0604020202020204" pitchFamily="34" charset="0"/>
              </a:rPr>
              <a:t>(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clientNo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/>
              <a:t>PropertyNo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/>
              <a:t>rentStart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/>
              <a:t>rentFinish</a:t>
            </a:r>
            <a:r>
              <a:rPr lang="en-IN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IN" b="1" i="0" dirty="0">
                <a:effectLst/>
                <a:latin typeface="Arial" panose="020B0604020202020204" pitchFamily="34" charset="0"/>
              </a:rPr>
              <a:t>Owner</a:t>
            </a:r>
            <a:r>
              <a:rPr lang="en-IN" b="0" i="0" dirty="0">
                <a:effectLst/>
                <a:latin typeface="Arial" panose="020B0604020202020204" pitchFamily="34" charset="0"/>
              </a:rPr>
              <a:t> : (</a:t>
            </a:r>
            <a:r>
              <a:rPr lang="en-US" dirty="0" err="1"/>
              <a:t>PropertyNo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/>
              <a:t>pAddress</a:t>
            </a:r>
            <a:r>
              <a:rPr lang="en-IN" b="0" i="0" dirty="0">
                <a:effectLst/>
                <a:latin typeface="Arial" panose="020B0604020202020204" pitchFamily="34" charset="0"/>
              </a:rPr>
              <a:t>, rent,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ownerNO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oNAME</a:t>
            </a:r>
            <a:r>
              <a:rPr lang="en-IN" b="0" i="0" dirty="0">
                <a:effectLst/>
                <a:latin typeface="Arial" panose="020B0604020202020204" pitchFamily="34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26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A49D2F-4631-021A-0248-4DCC9BE19988}"/>
              </a:ext>
            </a:extLst>
          </p:cNvPr>
          <p:cNvSpPr txBox="1"/>
          <p:nvPr/>
        </p:nvSpPr>
        <p:spPr>
          <a:xfrm>
            <a:off x="634180" y="481780"/>
            <a:ext cx="109236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latin typeface="Arial" panose="020B0604020202020204" pitchFamily="34" charset="0"/>
              </a:rPr>
              <a:t>Third</a:t>
            </a:r>
            <a:r>
              <a:rPr lang="en-IN" b="0" i="0" dirty="0">
                <a:effectLst/>
                <a:latin typeface="Arial" panose="020B0604020202020204" pitchFamily="34" charset="0"/>
              </a:rPr>
              <a:t> Normal Form (3NF)	</a:t>
            </a:r>
          </a:p>
          <a:p>
            <a:pPr algn="l"/>
            <a:r>
              <a:rPr lang="en-IN" b="1" dirty="0">
                <a:latin typeface="Arial" panose="020B0604020202020204" pitchFamily="34" charset="0"/>
              </a:rPr>
              <a:t>Note(2NF  - &gt;  3NF)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b="0" i="0" dirty="0">
                <a:effectLst/>
                <a:latin typeface="Arial" panose="020B0604020202020204" pitchFamily="34" charset="0"/>
              </a:rPr>
              <a:t>If transitive dependencies exist on the primary key, remove them by placing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them in a new relation</a:t>
            </a:r>
          </a:p>
          <a:p>
            <a:pPr algn="l"/>
            <a:endParaRPr lang="en-US" dirty="0">
              <a:latin typeface="Arial" panose="020B0604020202020204" pitchFamily="34" charset="0"/>
            </a:endParaRPr>
          </a:p>
          <a:p>
            <a:pPr algn="l"/>
            <a:r>
              <a:rPr lang="en-IN" b="1" i="0" dirty="0">
                <a:effectLst/>
                <a:latin typeface="Arial" panose="020B0604020202020204" pitchFamily="34" charset="0"/>
              </a:rPr>
              <a:t>Client</a:t>
            </a:r>
            <a:r>
              <a:rPr lang="en-IN" b="0" i="0" dirty="0">
                <a:effectLst/>
                <a:latin typeface="Arial" panose="020B0604020202020204" pitchFamily="34" charset="0"/>
              </a:rPr>
              <a:t> : (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clientNo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cName</a:t>
            </a:r>
            <a:r>
              <a:rPr lang="en-IN" b="0" i="0" dirty="0">
                <a:effectLst/>
                <a:latin typeface="Arial" panose="020B0604020202020204" pitchFamily="34" charset="0"/>
              </a:rPr>
              <a:t>) </a:t>
            </a:r>
          </a:p>
          <a:p>
            <a:pPr algn="l"/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IN" b="1" i="0" dirty="0">
                <a:effectLst/>
                <a:latin typeface="Arial" panose="020B0604020202020204" pitchFamily="34" charset="0"/>
              </a:rPr>
              <a:t>Rental</a:t>
            </a:r>
            <a:r>
              <a:rPr lang="en-IN" dirty="0">
                <a:latin typeface="Arial" panose="020B0604020202020204" pitchFamily="34" charset="0"/>
              </a:rPr>
              <a:t> : </a:t>
            </a:r>
            <a:r>
              <a:rPr lang="en-IN" b="0" i="0" dirty="0">
                <a:effectLst/>
                <a:latin typeface="Arial" panose="020B0604020202020204" pitchFamily="34" charset="0"/>
              </a:rPr>
              <a:t>(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clientNo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/>
              <a:t>PropertyNo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rentStart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rentFinish</a:t>
            </a:r>
            <a:r>
              <a:rPr lang="en-IN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IN" b="1" dirty="0" err="1">
                <a:latin typeface="Arial" panose="020B0604020202020204" pitchFamily="34" charset="0"/>
              </a:rPr>
              <a:t>Property</a:t>
            </a:r>
            <a:r>
              <a:rPr lang="en-IN" b="1" i="0" dirty="0" err="1">
                <a:effectLst/>
                <a:latin typeface="Arial" panose="020B0604020202020204" pitchFamily="34" charset="0"/>
              </a:rPr>
              <a:t>ForRent</a:t>
            </a:r>
            <a:r>
              <a:rPr lang="en-IN" b="0" i="0" dirty="0">
                <a:effectLst/>
                <a:latin typeface="Arial" panose="020B0604020202020204" pitchFamily="34" charset="0"/>
              </a:rPr>
              <a:t> : (</a:t>
            </a:r>
            <a:r>
              <a:rPr lang="en-US" dirty="0" err="1"/>
              <a:t>PropertyNo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/>
              <a:t>pAddress</a:t>
            </a:r>
            <a:r>
              <a:rPr lang="en-IN" b="0" i="0" dirty="0">
                <a:effectLst/>
                <a:latin typeface="Arial" panose="020B0604020202020204" pitchFamily="34" charset="0"/>
              </a:rPr>
              <a:t>, rent,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ownerNo</a:t>
            </a:r>
            <a:r>
              <a:rPr lang="en-IN" b="0" i="0" dirty="0">
                <a:effectLst/>
                <a:latin typeface="Arial" panose="020B0604020202020204" pitchFamily="34" charset="0"/>
              </a:rPr>
              <a:t>*)</a:t>
            </a:r>
          </a:p>
          <a:p>
            <a:pPr algn="l"/>
            <a:endParaRPr lang="en-IN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IN" b="1" i="0" dirty="0">
                <a:effectLst/>
                <a:latin typeface="Arial" panose="020B0604020202020204" pitchFamily="34" charset="0"/>
              </a:rPr>
              <a:t>Owner</a:t>
            </a:r>
            <a:r>
              <a:rPr lang="en-IN" b="0" i="0" dirty="0">
                <a:effectLst/>
                <a:latin typeface="Arial" panose="020B0604020202020204" pitchFamily="34" charset="0"/>
              </a:rPr>
              <a:t> : (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ownerNo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oName</a:t>
            </a:r>
            <a:r>
              <a:rPr lang="en-IN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33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262</Words>
  <Application>Microsoft Office PowerPoint</Application>
  <PresentationFormat>Widescreen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Normalize the below using the Functional dependency techniques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 Sairam</dc:creator>
  <cp:lastModifiedBy>Hasmukh</cp:lastModifiedBy>
  <cp:revision>25</cp:revision>
  <dcterms:created xsi:type="dcterms:W3CDTF">2022-05-24T12:44:31Z</dcterms:created>
  <dcterms:modified xsi:type="dcterms:W3CDTF">2023-01-22T18:34:32Z</dcterms:modified>
</cp:coreProperties>
</file>