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Arial Black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56a07aff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56a07aff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56a07aff9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56a07aff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56a07aff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56a07aff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56a07aff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56a07aff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56a07aff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56a07aff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56a07aff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56a07aff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56a07aff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56a07aff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56a07aff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56a07aff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56a07aff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56a07aff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56a07aff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56a07aff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170225"/>
            <a:ext cx="7038900" cy="33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75225" y="1170200"/>
            <a:ext cx="5731500" cy="25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5200">
                <a:solidFill>
                  <a:srgbClr val="4472C4"/>
                </a:solidFill>
                <a:latin typeface="Arial Black"/>
                <a:ea typeface="Arial Black"/>
                <a:cs typeface="Arial Black"/>
                <a:sym typeface="Arial Black"/>
              </a:rPr>
              <a:t>Cardiovascular Risk Prediction</a:t>
            </a:r>
            <a:endParaRPr sz="3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275950" y="43004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 Black"/>
                <a:ea typeface="Arial Black"/>
                <a:cs typeface="Arial Black"/>
                <a:sym typeface="Arial Black"/>
              </a:rPr>
              <a:t>By Hasna Akbar Ali</a:t>
            </a:r>
            <a:endParaRPr sz="17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117875" y="393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300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921925" y="1039575"/>
            <a:ext cx="7038900" cy="3439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2EEFF"/>
              </a:buClr>
              <a:buSzPts val="1800"/>
              <a:buChar char="●"/>
            </a:pPr>
            <a:r>
              <a:rPr lang="en" sz="1800">
                <a:solidFill>
                  <a:srgbClr val="E2EEFF"/>
                </a:solidFill>
              </a:rPr>
              <a:t>The Decision Tree Classifier is a strong performer for this task, with high accuracy and precision.</a:t>
            </a:r>
            <a:endParaRPr sz="1800">
              <a:solidFill>
                <a:srgbClr val="E2EE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2EEFF"/>
              </a:buClr>
              <a:buSzPts val="1800"/>
              <a:buChar char="●"/>
            </a:pPr>
            <a:r>
              <a:rPr lang="en" sz="1800">
                <a:solidFill>
                  <a:srgbClr val="E2EEFF"/>
                </a:solidFill>
              </a:rPr>
              <a:t>K-Nearest Neighbors (KNN) demonstrates good recall but needs improvement in precision.</a:t>
            </a:r>
            <a:endParaRPr sz="1800">
              <a:solidFill>
                <a:srgbClr val="E2EE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2EEFF"/>
              </a:buClr>
              <a:buSzPts val="1800"/>
              <a:buChar char="●"/>
            </a:pPr>
            <a:r>
              <a:rPr lang="en" sz="1800">
                <a:solidFill>
                  <a:srgbClr val="E2EEFF"/>
                </a:solidFill>
              </a:rPr>
              <a:t>The Random Forest Classifier is a robust choice, delivering high accuracy and precision. But there seems to be an issue of overfitting</a:t>
            </a:r>
            <a:endParaRPr sz="1800">
              <a:solidFill>
                <a:srgbClr val="E2EE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2EEFF"/>
              </a:buClr>
              <a:buSzPts val="1800"/>
              <a:buChar char="●"/>
            </a:pPr>
            <a:r>
              <a:rPr lang="en" sz="1800">
                <a:solidFill>
                  <a:srgbClr val="E2EEFF"/>
                </a:solidFill>
              </a:rPr>
              <a:t>Logistic Regression and SVM shows moderate performance, with room for improvement in accuracy and precision. On the other hand,  The Gaussian NB Classifier shows lower recall and overall moderate performance. </a:t>
            </a:r>
            <a:endParaRPr sz="1800">
              <a:solidFill>
                <a:srgbClr val="E2EE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2EE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E2EEFF"/>
              </a:buClr>
              <a:buSzPts val="1800"/>
              <a:buChar char="●"/>
            </a:pPr>
            <a:r>
              <a:t/>
            </a:r>
            <a:endParaRPr sz="1800">
              <a:solidFill>
                <a:srgbClr val="E2EE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ctrTitle"/>
          </p:nvPr>
        </p:nvSpPr>
        <p:spPr>
          <a:xfrm>
            <a:off x="3483425" y="1739075"/>
            <a:ext cx="3690300" cy="10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200">
                <a:solidFill>
                  <a:srgbClr val="4472C4"/>
                </a:solidFill>
                <a:latin typeface="Arial Black"/>
                <a:ea typeface="Arial Black"/>
                <a:cs typeface="Arial Black"/>
                <a:sym typeface="Arial Black"/>
              </a:rPr>
              <a:t>THE END</a:t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50475" y="230475"/>
            <a:ext cx="72858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29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270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50475" y="974350"/>
            <a:ext cx="7968300" cy="3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Char char="●"/>
            </a:pPr>
            <a:r>
              <a:rPr lang="en" sz="1900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What is the problem?</a:t>
            </a:r>
            <a:r>
              <a:rPr lang="en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900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To predict whether the patient has a 10-year risk of future coronary heart disease (CHD).</a:t>
            </a:r>
            <a:endParaRPr sz="1900">
              <a:solidFill>
                <a:srgbClr val="E2EE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Why is it important to solve this problem?</a:t>
            </a:r>
            <a:r>
              <a:rPr lang="en" sz="1900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900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Clr>
                <a:srgbClr val="E2EEFF"/>
              </a:buClr>
              <a:buSzPts val="1900"/>
              <a:buFont typeface="Arial"/>
              <a:buChar char="○"/>
            </a:pPr>
            <a:r>
              <a:rPr lang="en" sz="1900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Heart disease has become one of the most common cause of death.</a:t>
            </a:r>
            <a:endParaRPr sz="1900">
              <a:solidFill>
                <a:srgbClr val="E2EE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Clr>
                <a:srgbClr val="E2EEFF"/>
              </a:buClr>
              <a:buSzPts val="1900"/>
              <a:buFont typeface="Arial"/>
              <a:buChar char="○"/>
            </a:pPr>
            <a:r>
              <a:rPr lang="en" sz="1900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Help diagnosticians reduce misdiagnosis. </a:t>
            </a:r>
            <a:endParaRPr sz="1900">
              <a:solidFill>
                <a:srgbClr val="E2EE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900"/>
              <a:buChar char="●"/>
            </a:pPr>
            <a:r>
              <a:rPr lang="en" sz="1900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How to solve this problem</a:t>
            </a:r>
            <a:r>
              <a:rPr lang="en" sz="1900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900">
              <a:solidFill>
                <a:srgbClr val="E2EE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Clr>
                <a:srgbClr val="E2EEFF"/>
              </a:buClr>
              <a:buSzPts val="1900"/>
              <a:buFont typeface="Arial"/>
              <a:buChar char="○"/>
            </a:pPr>
            <a:r>
              <a:rPr lang="en" sz="1900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Thorough analysis of factors such as blood pressure, glucose levels, heart rate etc.</a:t>
            </a:r>
            <a:endParaRPr sz="1900">
              <a:solidFill>
                <a:srgbClr val="E2EE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Clr>
                <a:srgbClr val="E2EEFF"/>
              </a:buClr>
              <a:buSzPts val="1900"/>
              <a:buFont typeface="Arial"/>
              <a:buChar char="○"/>
            </a:pPr>
            <a:r>
              <a:rPr lang="en" sz="1900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Use ML Algorithms to use these factors from almost 4000 rows.</a:t>
            </a:r>
            <a:endParaRPr sz="1900">
              <a:solidFill>
                <a:srgbClr val="E2EE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E2EE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050475" y="114300"/>
            <a:ext cx="72858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 sz="270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50475" y="760200"/>
            <a:ext cx="7968300" cy="3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2EEFF"/>
              </a:buClr>
              <a:buSzPts val="1800"/>
              <a:buFont typeface="Arial"/>
              <a:buAutoNum type="arabicPeriod"/>
            </a:pPr>
            <a:r>
              <a:rPr b="1" lang="en" sz="18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Reformat strings </a:t>
            </a:r>
            <a:r>
              <a:rPr b="1" lang="en" sz="1800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1800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Ensure consistent and standardized formatting for string data (converting to snake_cases  from camCase).</a:t>
            </a:r>
            <a:endParaRPr sz="1800">
              <a:solidFill>
                <a:srgbClr val="E2EE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2EEFF"/>
              </a:buClr>
              <a:buSzPts val="1800"/>
              <a:buFont typeface="Arial"/>
              <a:buAutoNum type="arabicPeriod"/>
            </a:pPr>
            <a:r>
              <a:rPr b="1" lang="en" sz="18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Reformat data types</a:t>
            </a:r>
            <a:r>
              <a:rPr b="1" lang="en" sz="1800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 sz="1800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Convert data to appropriate data types (e.g. object to category) for accurate analysis.</a:t>
            </a:r>
            <a:endParaRPr sz="1800">
              <a:solidFill>
                <a:srgbClr val="E2EE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2EEFF"/>
              </a:buClr>
              <a:buSzPts val="1800"/>
              <a:buFont typeface="Arial"/>
              <a:buAutoNum type="arabicPeriod"/>
            </a:pPr>
            <a:r>
              <a:rPr b="1" lang="en" sz="18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Address missing values</a:t>
            </a:r>
            <a:r>
              <a:rPr b="1" lang="en" sz="1800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 sz="1800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Handle missing data by filling or removing incomplete entries.</a:t>
            </a:r>
            <a:endParaRPr b="1" sz="1800">
              <a:solidFill>
                <a:srgbClr val="E2EE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2EEFF"/>
              </a:buClr>
              <a:buSzPts val="1800"/>
              <a:buFont typeface="Arial"/>
              <a:buAutoNum type="arabicPeriod"/>
            </a:pPr>
            <a:r>
              <a:rPr b="1" lang="en" sz="18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Address duplicate values</a:t>
            </a:r>
            <a:r>
              <a:rPr b="1" lang="en" sz="1800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 sz="1800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Identify and remove or manage duplicate records to avoid redundancy.</a:t>
            </a:r>
            <a:endParaRPr sz="1800">
              <a:solidFill>
                <a:srgbClr val="E2EE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2EEFF"/>
              </a:buClr>
              <a:buSzPts val="1800"/>
              <a:buFont typeface="Arial"/>
              <a:buAutoNum type="arabicPeriod"/>
            </a:pPr>
            <a:r>
              <a:rPr b="1" lang="en" sz="18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Address the outliers</a:t>
            </a:r>
            <a:r>
              <a:rPr b="1" lang="en" sz="1800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 sz="1800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Detect and address extreme or unusual values that may skew analysis.</a:t>
            </a:r>
            <a:endParaRPr sz="1800">
              <a:solidFill>
                <a:srgbClr val="E2EE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rgbClr val="E2EEFF"/>
              </a:buClr>
              <a:buSzPts val="1800"/>
              <a:buFont typeface="Arial"/>
              <a:buAutoNum type="arabicPeriod"/>
            </a:pPr>
            <a:r>
              <a:rPr b="1" lang="en" sz="18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Remove irrelevant observations</a:t>
            </a:r>
            <a:r>
              <a:rPr b="1" lang="en" sz="1800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" sz="1800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 Exclude irrelevant or unnecessary columns that do not contribute to the analysis.</a:t>
            </a:r>
            <a:endParaRPr sz="1900">
              <a:solidFill>
                <a:srgbClr val="E2EE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199525" y="125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27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EDA (Exploratory Data Analysis)</a:t>
            </a:r>
            <a:endParaRPr b="1" sz="270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100"/>
              <a:buFont typeface="Arial"/>
              <a:buAutoNum type="arabicPeriod"/>
            </a:pPr>
            <a:r>
              <a:rPr b="1" lang="en" sz="21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Univariate Analysis</a:t>
            </a:r>
            <a:endParaRPr b="1" sz="210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170225"/>
            <a:ext cx="7038900" cy="33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750" y="1170225"/>
            <a:ext cx="4318225" cy="33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75" y="1170225"/>
            <a:ext cx="4439325" cy="33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2. B</a:t>
            </a:r>
            <a:r>
              <a:rPr b="1" lang="en" sz="22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ivariate Analysis</a:t>
            </a:r>
            <a:endParaRPr sz="25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75" y="1147000"/>
            <a:ext cx="4583175" cy="338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750" y="1147000"/>
            <a:ext cx="4334251" cy="33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6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3. Multivariate Analysis</a:t>
            </a:r>
            <a:endParaRPr b="1" sz="306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6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170225"/>
            <a:ext cx="7038900" cy="33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225" y="1170225"/>
            <a:ext cx="7038900" cy="3532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Insights from Analysis</a:t>
            </a:r>
            <a:endParaRPr b="1" sz="300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039575"/>
            <a:ext cx="7476300" cy="3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E2EEFF"/>
              </a:buClr>
              <a:buSzPts val="1800"/>
              <a:buChar char="●"/>
            </a:pPr>
            <a:r>
              <a:rPr lang="en" sz="1800">
                <a:solidFill>
                  <a:srgbClr val="E2EEFF"/>
                </a:solidFill>
              </a:rPr>
              <a:t>Predominantly</a:t>
            </a:r>
            <a:r>
              <a:rPr lang="en" sz="1800">
                <a:solidFill>
                  <a:srgbClr val="E2EEFF"/>
                </a:solidFill>
              </a:rPr>
              <a:t> the smokers with CHD mostly smoke 15-20 cigs a day.</a:t>
            </a:r>
            <a:endParaRPr sz="1800">
              <a:solidFill>
                <a:srgbClr val="E2EE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E2EEFF"/>
              </a:buClr>
              <a:buSzPts val="1800"/>
              <a:buChar char="●"/>
            </a:pPr>
            <a:r>
              <a:rPr lang="en" sz="1800">
                <a:solidFill>
                  <a:srgbClr val="E2EEFF"/>
                </a:solidFill>
              </a:rPr>
              <a:t>Smokers are more prone to heart diseases by 7.27% than Non Smokers.</a:t>
            </a:r>
            <a:endParaRPr sz="1800">
              <a:solidFill>
                <a:srgbClr val="E2EE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E2EEFF"/>
              </a:buClr>
              <a:buSzPts val="1800"/>
              <a:buChar char="●"/>
            </a:pPr>
            <a:r>
              <a:rPr lang="en" sz="1800">
                <a:solidFill>
                  <a:srgbClr val="E2EEFF"/>
                </a:solidFill>
              </a:rPr>
              <a:t>Men are  6.09% more prone to heart disease than women.</a:t>
            </a:r>
            <a:endParaRPr sz="1800">
              <a:solidFill>
                <a:srgbClr val="E2EE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E2EEFF"/>
              </a:buClr>
              <a:buSzPts val="1800"/>
              <a:buChar char="●"/>
            </a:pPr>
            <a:r>
              <a:rPr lang="en" sz="1800">
                <a:solidFill>
                  <a:srgbClr val="E2EEFF"/>
                </a:solidFill>
              </a:rPr>
              <a:t>There are 2 features that talk about smoking, is_smoking feature is basically covered within the cigs_per_day feature as the cigarettes a non smoker would use is 0 as per the recorded data.</a:t>
            </a:r>
            <a:endParaRPr sz="1800">
              <a:solidFill>
                <a:srgbClr val="E2EE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E2EEFF"/>
              </a:buClr>
              <a:buSzPts val="1800"/>
              <a:buChar char="●"/>
            </a:pPr>
            <a:r>
              <a:rPr lang="en" sz="1800">
                <a:solidFill>
                  <a:srgbClr val="E2EEFF"/>
                </a:solidFill>
              </a:rPr>
              <a:t>Systolic BP, Diastolic BP are used to identify different levels of Blood Pressure, Systolic BP is more useful to identify CHD.</a:t>
            </a:r>
            <a:endParaRPr sz="1800">
              <a:solidFill>
                <a:srgbClr val="E2EE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E2EEFF"/>
              </a:buClr>
              <a:buSzPts val="1800"/>
              <a:buChar char="●"/>
            </a:pPr>
            <a:r>
              <a:rPr lang="en" sz="1800">
                <a:solidFill>
                  <a:srgbClr val="E2EEFF"/>
                </a:solidFill>
              </a:rPr>
              <a:t>The glucose level of people that have CHD is mostly 72-78 mg/dl.</a:t>
            </a:r>
            <a:endParaRPr sz="1800">
              <a:solidFill>
                <a:srgbClr val="E2EE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115800" y="114300"/>
            <a:ext cx="7139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296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Model Selection</a:t>
            </a:r>
            <a:endParaRPr b="1" sz="296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96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985150" y="778325"/>
            <a:ext cx="8082900" cy="40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105" lvl="0" marL="45720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E2EEFF"/>
              </a:buClr>
              <a:buSzPts val="1630"/>
              <a:buFont typeface="Arial"/>
              <a:buAutoNum type="arabicPeriod"/>
            </a:pPr>
            <a:r>
              <a:rPr b="1" lang="en" sz="1629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r>
              <a:rPr b="1" lang="en" sz="1629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29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- Logistic regression is a supervised learning classification algorithm used to predict the probability of a target variable.</a:t>
            </a:r>
            <a:endParaRPr sz="1629">
              <a:solidFill>
                <a:srgbClr val="E2EE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105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E2EEFF"/>
              </a:buClr>
              <a:buSzPts val="1630"/>
              <a:buFont typeface="Arial"/>
              <a:buAutoNum type="arabicPeriod"/>
            </a:pPr>
            <a:r>
              <a:rPr b="1" lang="en" sz="1629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r>
              <a:rPr b="1" lang="en" sz="1629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29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- A tree-like model to predict the target variable's value based on input features. It recursively partitions the data into subsets by selecting features that best separate the data.</a:t>
            </a:r>
            <a:endParaRPr sz="1629">
              <a:solidFill>
                <a:srgbClr val="E2EE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105" lvl="0" marL="45720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E2EEFF"/>
              </a:buClr>
              <a:buSzPts val="1630"/>
              <a:buFont typeface="Arial"/>
              <a:buAutoNum type="arabicPeriod"/>
            </a:pPr>
            <a:r>
              <a:rPr b="1" lang="en" sz="1629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Random Forest Classifier</a:t>
            </a:r>
            <a:r>
              <a:rPr lang="en" sz="1629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- This model uses multiple decision trees to get more accurate predictions and reduce overfitting.</a:t>
            </a:r>
            <a:endParaRPr sz="1629">
              <a:solidFill>
                <a:srgbClr val="E2EE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105" lvl="0" marL="45720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E2EEFF"/>
              </a:buClr>
              <a:buSzPts val="1630"/>
              <a:buFont typeface="Arial"/>
              <a:buAutoNum type="arabicPeriod"/>
            </a:pPr>
            <a:r>
              <a:rPr b="1" lang="en" sz="1629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K-Nearest Neighbors</a:t>
            </a:r>
            <a:r>
              <a:rPr lang="en" sz="1629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 - KNN has the goal is to classify a new data point/observation into one of multiple existing categories.</a:t>
            </a:r>
            <a:endParaRPr sz="1629">
              <a:solidFill>
                <a:srgbClr val="E2EE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105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E2EEFF"/>
              </a:buClr>
              <a:buSzPts val="1630"/>
              <a:buFont typeface="Arial"/>
              <a:buAutoNum type="arabicPeriod"/>
            </a:pPr>
            <a:r>
              <a:rPr b="1" lang="en" sz="1629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Support Vector Machine - </a:t>
            </a:r>
            <a:r>
              <a:rPr lang="en" sz="1629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SVM is used to plot each data item as a point in n-dimensional space (where n is number of features you have) with the value of each feature being the value of a particular coordinate.</a:t>
            </a:r>
            <a:endParaRPr sz="1629">
              <a:solidFill>
                <a:srgbClr val="E2EE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105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E2EEFF"/>
              </a:buClr>
              <a:buSzPts val="1630"/>
              <a:buFont typeface="Arial"/>
              <a:buAutoNum type="arabicPeriod"/>
            </a:pPr>
            <a:r>
              <a:rPr b="1" lang="en" sz="1629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Gaussian Naive Classifier- </a:t>
            </a:r>
            <a:r>
              <a:rPr lang="en" sz="1629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629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lassification algorithm that predicts the probability of each data point belonging to a class and then classifies the point as the class with the highest probability.</a:t>
            </a:r>
            <a:endParaRPr sz="1629">
              <a:solidFill>
                <a:srgbClr val="E2EE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105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rgbClr val="4472C4"/>
              </a:buClr>
              <a:buSzPts val="1630"/>
              <a:buFont typeface="Arial"/>
              <a:buAutoNum type="arabicPeriod"/>
            </a:pPr>
            <a:r>
              <a:t/>
            </a:r>
            <a:endParaRPr b="1" sz="1629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Results of Selected Models</a:t>
            </a:r>
            <a:endParaRPr b="1" sz="300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0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199" cy="324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