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19" Type="http://schemas.openxmlformats.org/officeDocument/2006/relationships/font" Target="fonts/GillSans-regular.fntdata"/><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9eeb32069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9eeb32069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9eeb3206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9eeb3206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9eeb32069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9eeb3206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9eeb32069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9eeb32069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9eeb32069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9eeb32069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9eeb3206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9eeb32069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9eeb3206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9eeb3206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9eeb32069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9eeb32069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9eeb32069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9eeb32069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1893664"/>
            <a:ext cx="8118600" cy="787500"/>
          </a:xfrm>
          <a:prstGeom prst="rect">
            <a:avLst/>
          </a:prstGeom>
          <a:ln cap="flat" cmpd="sng" w="9525">
            <a:solidFill>
              <a:schemeClr val="dk1"/>
            </a:solidFill>
            <a:prstDash val="solid"/>
            <a:round/>
            <a:headEnd len="sm" w="sm" type="none"/>
            <a:tailEnd len="sm" w="sm" type="none"/>
          </a:ln>
          <a:effectLst>
            <a:reflection blurRad="0" dir="5400000" dist="38100" endA="0" fadeDir="5400012" kx="0" rotWithShape="0" algn="bl" stPos="0" sy="-100000" ky="0"/>
          </a:effectLst>
        </p:spPr>
        <p:txBody>
          <a:bodyPr anchorCtr="0" anchor="t" bIns="91425" lIns="91425" spcFirstLastPara="1" rIns="91425" wrap="square" tIns="91425">
            <a:normAutofit/>
          </a:bodyPr>
          <a:lstStyle>
            <a:lvl1pPr lvl="0" algn="ctr">
              <a:lnSpc>
                <a:spcPct val="120000"/>
              </a:lnSpc>
              <a:spcBef>
                <a:spcPts val="0"/>
              </a:spcBef>
              <a:spcAft>
                <a:spcPts val="0"/>
              </a:spcAft>
              <a:buClr>
                <a:srgbClr val="B71E42"/>
              </a:buClr>
              <a:buSzPts val="1800"/>
              <a:buFont typeface="Arial"/>
              <a:buChar char="•"/>
              <a:defRPr sz="3200">
                <a:solidFill>
                  <a:schemeClr val="lt1"/>
                </a:solidFill>
                <a:latin typeface="Gill Sans"/>
                <a:ea typeface="Gill Sans"/>
                <a:cs typeface="Gill Sans"/>
                <a:sym typeface="Gill Sans"/>
              </a:defRPr>
            </a:lvl1pPr>
            <a:lvl2pPr lvl="1">
              <a:lnSpc>
                <a:spcPct val="100000"/>
              </a:lnSpc>
              <a:spcBef>
                <a:spcPts val="0"/>
              </a:spcBef>
              <a:spcAft>
                <a:spcPts val="0"/>
              </a:spcAft>
              <a:buClr>
                <a:srgbClr val="B71E42"/>
              </a:buClr>
              <a:buSzPts val="1800"/>
              <a:buFont typeface="Arial"/>
              <a:buChar char="•"/>
              <a:defRPr sz="2400">
                <a:solidFill>
                  <a:schemeClr val="accent2"/>
                </a:solidFill>
              </a:defRPr>
            </a:lvl2pPr>
            <a:lvl3pPr lvl="2">
              <a:lnSpc>
                <a:spcPct val="100000"/>
              </a:lnSpc>
              <a:spcBef>
                <a:spcPts val="0"/>
              </a:spcBef>
              <a:spcAft>
                <a:spcPts val="0"/>
              </a:spcAft>
              <a:buClr>
                <a:srgbClr val="B71E42"/>
              </a:buClr>
              <a:buSzPts val="1800"/>
              <a:buFont typeface="Arial"/>
              <a:buChar char="•"/>
              <a:defRPr sz="2400">
                <a:solidFill>
                  <a:schemeClr val="accent2"/>
                </a:solidFill>
              </a:defRPr>
            </a:lvl3pPr>
            <a:lvl4pPr lvl="3">
              <a:lnSpc>
                <a:spcPct val="100000"/>
              </a:lnSpc>
              <a:spcBef>
                <a:spcPts val="0"/>
              </a:spcBef>
              <a:spcAft>
                <a:spcPts val="0"/>
              </a:spcAft>
              <a:buClr>
                <a:srgbClr val="B71E42"/>
              </a:buClr>
              <a:buSzPts val="1800"/>
              <a:buFont typeface="Arial"/>
              <a:buChar char="•"/>
              <a:defRPr sz="2400">
                <a:solidFill>
                  <a:schemeClr val="accent2"/>
                </a:solidFill>
              </a:defRPr>
            </a:lvl4pPr>
            <a:lvl5pPr lvl="4">
              <a:lnSpc>
                <a:spcPct val="100000"/>
              </a:lnSpc>
              <a:spcBef>
                <a:spcPts val="0"/>
              </a:spcBef>
              <a:spcAft>
                <a:spcPts val="0"/>
              </a:spcAft>
              <a:buClr>
                <a:srgbClr val="B71E42"/>
              </a:buClr>
              <a:buSzPts val="1800"/>
              <a:buFont typeface="Arial"/>
              <a:buChar char="•"/>
              <a:defRPr sz="2400">
                <a:solidFill>
                  <a:schemeClr val="accent2"/>
                </a:solidFill>
              </a:defRPr>
            </a:lvl5pPr>
            <a:lvl6pPr lvl="5">
              <a:lnSpc>
                <a:spcPct val="100000"/>
              </a:lnSpc>
              <a:spcBef>
                <a:spcPts val="0"/>
              </a:spcBef>
              <a:spcAft>
                <a:spcPts val="0"/>
              </a:spcAft>
              <a:buClr>
                <a:srgbClr val="B71E42"/>
              </a:buClr>
              <a:buSzPts val="1800"/>
              <a:buFont typeface="Arial"/>
              <a:buChar char="•"/>
              <a:defRPr sz="2400">
                <a:solidFill>
                  <a:schemeClr val="accent2"/>
                </a:solidFill>
              </a:defRPr>
            </a:lvl6pPr>
            <a:lvl7pPr lvl="6">
              <a:lnSpc>
                <a:spcPct val="100000"/>
              </a:lnSpc>
              <a:spcBef>
                <a:spcPts val="0"/>
              </a:spcBef>
              <a:spcAft>
                <a:spcPts val="0"/>
              </a:spcAft>
              <a:buClr>
                <a:srgbClr val="B71E42"/>
              </a:buClr>
              <a:buSzPts val="1800"/>
              <a:buFont typeface="Arial"/>
              <a:buChar char="•"/>
              <a:defRPr sz="2400">
                <a:solidFill>
                  <a:schemeClr val="accent2"/>
                </a:solidFill>
              </a:defRPr>
            </a:lvl7pPr>
            <a:lvl8pPr lvl="7">
              <a:lnSpc>
                <a:spcPct val="100000"/>
              </a:lnSpc>
              <a:spcBef>
                <a:spcPts val="0"/>
              </a:spcBef>
              <a:spcAft>
                <a:spcPts val="0"/>
              </a:spcAft>
              <a:buClr>
                <a:srgbClr val="B71E42"/>
              </a:buClr>
              <a:buSzPts val="1800"/>
              <a:buFont typeface="Arial"/>
              <a:buChar char="•"/>
              <a:defRPr sz="2400">
                <a:solidFill>
                  <a:schemeClr val="accent2"/>
                </a:solidFill>
              </a:defRPr>
            </a:lvl8pPr>
            <a:lvl9pPr lvl="8">
              <a:lnSpc>
                <a:spcPct val="100000"/>
              </a:lnSpc>
              <a:spcBef>
                <a:spcPts val="0"/>
              </a:spcBef>
              <a:spcAft>
                <a:spcPts val="0"/>
              </a:spcAft>
              <a:buClr>
                <a:srgbClr val="B71E42"/>
              </a:buClr>
              <a:buSzPts val="1800"/>
              <a:buFont typeface="Arial"/>
              <a:buChar char="•"/>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00550" y="948850"/>
            <a:ext cx="8118600" cy="678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Arial"/>
                <a:ea typeface="Arial"/>
                <a:cs typeface="Arial"/>
                <a:sym typeface="Arial"/>
              </a:rPr>
              <a:t>Supply Chain Management</a:t>
            </a:r>
            <a:endParaRPr>
              <a:latin typeface="Arial"/>
              <a:ea typeface="Arial"/>
              <a:cs typeface="Arial"/>
              <a:sym typeface="Arial"/>
            </a:endParaRPr>
          </a:p>
        </p:txBody>
      </p:sp>
      <p:sp>
        <p:nvSpPr>
          <p:cNvPr id="60" name="Google Shape;60;p13"/>
          <p:cNvSpPr txBox="1"/>
          <p:nvPr>
            <p:ph idx="1" type="subTitle"/>
          </p:nvPr>
        </p:nvSpPr>
        <p:spPr>
          <a:xfrm>
            <a:off x="512700" y="2053489"/>
            <a:ext cx="8118600" cy="787500"/>
          </a:xfrm>
          <a:prstGeom prst="rect">
            <a:avLst/>
          </a:prstGeom>
        </p:spPr>
        <p:txBody>
          <a:bodyPr anchorCtr="0" anchor="t" bIns="91425" lIns="91425" spcFirstLastPara="1" rIns="91425" wrap="square" tIns="91425">
            <a:noAutofit/>
          </a:bodyPr>
          <a:lstStyle/>
          <a:p>
            <a:pPr indent="0" lvl="0" marL="228600" rtl="0" algn="ctr">
              <a:spcBef>
                <a:spcPts val="0"/>
              </a:spcBef>
              <a:spcAft>
                <a:spcPts val="0"/>
              </a:spcAft>
              <a:buSzPts val="605"/>
              <a:buNone/>
            </a:pPr>
            <a:r>
              <a:rPr lang="en" sz="1960">
                <a:latin typeface="Arial"/>
                <a:ea typeface="Arial"/>
                <a:cs typeface="Arial"/>
                <a:sym typeface="Arial"/>
              </a:rPr>
              <a:t>"Optimizing Supply Chain Management using Machine Learning to Address Supply Chain Disruptions in Instant Noodles Delivery"</a:t>
            </a:r>
            <a:endParaRPr sz="1960">
              <a:latin typeface="Arial"/>
              <a:ea typeface="Arial"/>
              <a:cs typeface="Arial"/>
              <a:sym typeface="Arial"/>
            </a:endParaRPr>
          </a:p>
        </p:txBody>
      </p:sp>
      <p:sp>
        <p:nvSpPr>
          <p:cNvPr id="61" name="Google Shape;61;p13"/>
          <p:cNvSpPr txBox="1"/>
          <p:nvPr/>
        </p:nvSpPr>
        <p:spPr>
          <a:xfrm>
            <a:off x="6379825" y="4237825"/>
            <a:ext cx="3458100" cy="581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Char char="-"/>
            </a:pPr>
            <a:r>
              <a:rPr lang="en" sz="1700">
                <a:solidFill>
                  <a:schemeClr val="lt1"/>
                </a:solidFill>
              </a:rPr>
              <a:t>By Hasna Akbar Ali</a:t>
            </a:r>
            <a:endParaRPr sz="1700">
              <a:solidFill>
                <a:schemeClr val="lt1"/>
              </a:solidFill>
            </a:endParaRPr>
          </a:p>
        </p:txBody>
      </p:sp>
      <p:sp>
        <p:nvSpPr>
          <p:cNvPr id="62" name="Google Shape;62;p13"/>
          <p:cNvSpPr/>
          <p:nvPr/>
        </p:nvSpPr>
        <p:spPr>
          <a:xfrm>
            <a:off x="600550" y="3395100"/>
            <a:ext cx="1206000" cy="678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Arial"/>
                <a:ea typeface="Arial"/>
                <a:cs typeface="Arial"/>
                <a:sym typeface="Arial"/>
              </a:rPr>
              <a:t>Conclusion</a:t>
            </a:r>
            <a:endParaRPr b="1">
              <a:latin typeface="Arial"/>
              <a:ea typeface="Arial"/>
              <a:cs typeface="Arial"/>
              <a:sym typeface="Arial"/>
            </a:endParaRPr>
          </a:p>
        </p:txBody>
      </p:sp>
      <p:sp>
        <p:nvSpPr>
          <p:cNvPr id="118" name="Google Shape;118;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AutoNum type="arabicPeriod"/>
            </a:pPr>
            <a:r>
              <a:rPr lang="en">
                <a:latin typeface="Arial"/>
                <a:ea typeface="Arial"/>
                <a:cs typeface="Arial"/>
                <a:sym typeface="Arial"/>
              </a:rPr>
              <a:t>Linear Regression, Ridge Regression, and Lasso Regression provide solid predictive capabilities with minimal variation, showcasing their reliability in capturing linear relationships. </a:t>
            </a:r>
            <a:endParaRPr>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
                <a:latin typeface="Arial"/>
                <a:ea typeface="Arial"/>
                <a:cs typeface="Arial"/>
                <a:sym typeface="Arial"/>
              </a:rPr>
              <a:t>Decision Tree Regressor exhibits considerable overfitting, while Random Forest Regressor offers enhanced accuracy through ensemble learning. </a:t>
            </a:r>
            <a:endParaRPr>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
                <a:latin typeface="Arial"/>
                <a:ea typeface="Arial"/>
                <a:cs typeface="Arial"/>
                <a:sym typeface="Arial"/>
              </a:rPr>
              <a:t>KNN  predicts values based on average of k nearest data points, making it simple but sensitive to noise which is why the results are less accurate compared to other regression algorithms.</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251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00">
                <a:latin typeface="Arial"/>
                <a:ea typeface="Arial"/>
                <a:cs typeface="Arial"/>
                <a:sym typeface="Arial"/>
              </a:rPr>
              <a:t>Problem Statement</a:t>
            </a:r>
            <a:endParaRPr b="1" sz="2600">
              <a:latin typeface="Arial"/>
              <a:ea typeface="Arial"/>
              <a:cs typeface="Arial"/>
              <a:sym typeface="Arial"/>
            </a:endParaRPr>
          </a:p>
        </p:txBody>
      </p:sp>
      <p:sp>
        <p:nvSpPr>
          <p:cNvPr id="68" name="Google Shape;68;p14"/>
          <p:cNvSpPr txBox="1"/>
          <p:nvPr>
            <p:ph idx="1" type="body"/>
          </p:nvPr>
        </p:nvSpPr>
        <p:spPr>
          <a:xfrm>
            <a:off x="170400" y="864300"/>
            <a:ext cx="8803200" cy="4129200"/>
          </a:xfrm>
          <a:prstGeom prst="rect">
            <a:avLst/>
          </a:prstGeom>
        </p:spPr>
        <p:txBody>
          <a:bodyPr anchorCtr="0" anchor="t" bIns="91425" lIns="91425" spcFirstLastPara="1" rIns="91425" wrap="square" tIns="91425">
            <a:noAutofit/>
          </a:bodyPr>
          <a:lstStyle/>
          <a:p>
            <a:pPr indent="-342900" lvl="0" marL="457200" rtl="0" algn="just">
              <a:lnSpc>
                <a:spcPct val="95000"/>
              </a:lnSpc>
              <a:spcBef>
                <a:spcPts val="1000"/>
              </a:spcBef>
              <a:spcAft>
                <a:spcPts val="0"/>
              </a:spcAft>
              <a:buSzPts val="1800"/>
              <a:buFont typeface="Times New Roman"/>
              <a:buAutoNum type="arabicPeriod"/>
            </a:pPr>
            <a:r>
              <a:rPr b="1" lang="en">
                <a:latin typeface="Arial"/>
                <a:ea typeface="Arial"/>
                <a:cs typeface="Arial"/>
                <a:sym typeface="Arial"/>
              </a:rPr>
              <a:t>Supply-Demand Mismatch:</a:t>
            </a:r>
            <a:r>
              <a:rPr lang="en">
                <a:latin typeface="Arial"/>
                <a:ea typeface="Arial"/>
                <a:cs typeface="Arial"/>
                <a:sym typeface="Arial"/>
              </a:rPr>
              <a:t> An FMCG company entered the instant noodles market two years ago. However, they've encountered a challenge with a mismatch between high demand and low supply, and vice versa, across their warehouses.</a:t>
            </a:r>
            <a:endParaRPr>
              <a:latin typeface="Arial"/>
              <a:ea typeface="Arial"/>
              <a:cs typeface="Arial"/>
              <a:sym typeface="Arial"/>
            </a:endParaRPr>
          </a:p>
          <a:p>
            <a:pPr indent="-342900" lvl="0" marL="457200" rtl="0" algn="just">
              <a:lnSpc>
                <a:spcPct val="95000"/>
              </a:lnSpc>
              <a:spcBef>
                <a:spcPts val="1200"/>
              </a:spcBef>
              <a:spcAft>
                <a:spcPts val="0"/>
              </a:spcAft>
              <a:buSzPts val="1800"/>
              <a:buFont typeface="Times New Roman"/>
              <a:buAutoNum type="arabicPeriod"/>
            </a:pPr>
            <a:r>
              <a:rPr b="1" lang="en">
                <a:latin typeface="Arial"/>
                <a:ea typeface="Arial"/>
                <a:cs typeface="Arial"/>
                <a:sym typeface="Arial"/>
              </a:rPr>
              <a:t>Inventory Cost Loss:</a:t>
            </a:r>
            <a:r>
              <a:rPr lang="en">
                <a:latin typeface="Arial"/>
                <a:ea typeface="Arial"/>
                <a:cs typeface="Arial"/>
                <a:sym typeface="Arial"/>
              </a:rPr>
              <a:t> This discrepancy between demand and supply has led to inventory cost losses. In regions with high demand, there's insufficient supply, while low-demand regions experience excess inventory, both resulting in financial losses.</a:t>
            </a:r>
            <a:endParaRPr>
              <a:latin typeface="Arial"/>
              <a:ea typeface="Arial"/>
              <a:cs typeface="Arial"/>
              <a:sym typeface="Arial"/>
            </a:endParaRPr>
          </a:p>
          <a:p>
            <a:pPr indent="-342900" lvl="0" marL="457200" rtl="0" algn="just">
              <a:lnSpc>
                <a:spcPct val="95000"/>
              </a:lnSpc>
              <a:spcBef>
                <a:spcPts val="1000"/>
              </a:spcBef>
              <a:spcAft>
                <a:spcPts val="1200"/>
              </a:spcAft>
              <a:buSzPts val="1800"/>
              <a:buFont typeface="Times New Roman"/>
              <a:buAutoNum type="arabicPeriod"/>
            </a:pPr>
            <a:r>
              <a:rPr b="1" lang="en">
                <a:latin typeface="Arial"/>
                <a:ea typeface="Arial"/>
                <a:cs typeface="Arial"/>
                <a:sym typeface="Arial"/>
              </a:rPr>
              <a:t>Optimization Objective: </a:t>
            </a:r>
            <a:r>
              <a:rPr lang="en">
                <a:latin typeface="Arial"/>
                <a:ea typeface="Arial"/>
                <a:cs typeface="Arial"/>
                <a:sym typeface="Arial"/>
              </a:rPr>
              <a:t>The company's management seeks to optimize the supply quantities in each warehouse. The goal is to strike a balance between supply and demand, minimizing inventory-related costs, enhancing efficiency, and ultimately maximizing profitability. Data-driven solutions are sought to predict and optimize supply based on historical sales</a:t>
            </a:r>
            <a:r>
              <a:rPr lang="en">
                <a:latin typeface="Arial"/>
                <a:ea typeface="Arial"/>
                <a:cs typeface="Arial"/>
                <a:sym typeface="Arial"/>
              </a:rPr>
              <a:t>, demand patterns, and other relevant factors.</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0"/>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600">
                <a:latin typeface="Arial"/>
                <a:ea typeface="Arial"/>
                <a:cs typeface="Arial"/>
                <a:sym typeface="Arial"/>
              </a:rPr>
              <a:t>Data Cleaning</a:t>
            </a:r>
            <a:endParaRPr b="1" sz="2600">
              <a:latin typeface="Arial"/>
              <a:ea typeface="Arial"/>
              <a:cs typeface="Arial"/>
              <a:sym typeface="Arial"/>
            </a:endParaRPr>
          </a:p>
        </p:txBody>
      </p:sp>
      <p:sp>
        <p:nvSpPr>
          <p:cNvPr id="74" name="Google Shape;74;p15"/>
          <p:cNvSpPr txBox="1"/>
          <p:nvPr>
            <p:ph idx="1" type="body"/>
          </p:nvPr>
        </p:nvSpPr>
        <p:spPr>
          <a:xfrm>
            <a:off x="311700" y="584250"/>
            <a:ext cx="8716200" cy="39750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1000"/>
              </a:spcBef>
              <a:spcAft>
                <a:spcPts val="0"/>
              </a:spcAft>
              <a:buSzPts val="1800"/>
              <a:buFont typeface="Arial"/>
              <a:buAutoNum type="arabicPeriod"/>
            </a:pPr>
            <a:r>
              <a:rPr b="1" lang="en">
                <a:latin typeface="Arial"/>
                <a:ea typeface="Arial"/>
                <a:cs typeface="Arial"/>
                <a:sym typeface="Arial"/>
              </a:rPr>
              <a:t>Reformat strings - </a:t>
            </a:r>
            <a:r>
              <a:rPr lang="en">
                <a:latin typeface="Arial"/>
                <a:ea typeface="Arial"/>
                <a:cs typeface="Arial"/>
                <a:sym typeface="Arial"/>
              </a:rPr>
              <a:t>Ensure consistent and standardized formatting for string data (e.g., capitalization, spacing).</a:t>
            </a:r>
            <a:endParaRPr>
              <a:latin typeface="Arial"/>
              <a:ea typeface="Arial"/>
              <a:cs typeface="Arial"/>
              <a:sym typeface="Arial"/>
            </a:endParaRPr>
          </a:p>
          <a:p>
            <a:pPr indent="-342900" lvl="0" marL="457200" rtl="0" algn="just">
              <a:lnSpc>
                <a:spcPct val="100000"/>
              </a:lnSpc>
              <a:spcBef>
                <a:spcPts val="1200"/>
              </a:spcBef>
              <a:spcAft>
                <a:spcPts val="0"/>
              </a:spcAft>
              <a:buSzPts val="1800"/>
              <a:buFont typeface="Arial"/>
              <a:buAutoNum type="arabicPeriod"/>
            </a:pPr>
            <a:r>
              <a:rPr b="1" lang="en">
                <a:latin typeface="Arial"/>
                <a:ea typeface="Arial"/>
                <a:cs typeface="Arial"/>
                <a:sym typeface="Arial"/>
              </a:rPr>
              <a:t>Reformat data types - </a:t>
            </a:r>
            <a:r>
              <a:rPr lang="en">
                <a:latin typeface="Arial"/>
                <a:ea typeface="Arial"/>
                <a:cs typeface="Arial"/>
                <a:sym typeface="Arial"/>
              </a:rPr>
              <a:t>Convert data to appropriate data types (e.g. object to category) for accurate analysis.</a:t>
            </a:r>
            <a:endParaRPr>
              <a:latin typeface="Arial"/>
              <a:ea typeface="Arial"/>
              <a:cs typeface="Arial"/>
              <a:sym typeface="Arial"/>
            </a:endParaRPr>
          </a:p>
          <a:p>
            <a:pPr indent="-342900" lvl="0" marL="457200" rtl="0" algn="just">
              <a:lnSpc>
                <a:spcPct val="100000"/>
              </a:lnSpc>
              <a:spcBef>
                <a:spcPts val="1000"/>
              </a:spcBef>
              <a:spcAft>
                <a:spcPts val="0"/>
              </a:spcAft>
              <a:buSzPts val="1800"/>
              <a:buFont typeface="Arial"/>
              <a:buAutoNum type="arabicPeriod"/>
            </a:pPr>
            <a:r>
              <a:rPr b="1" lang="en">
                <a:latin typeface="Arial"/>
                <a:ea typeface="Arial"/>
                <a:cs typeface="Arial"/>
                <a:sym typeface="Arial"/>
              </a:rPr>
              <a:t>Address missing values - </a:t>
            </a:r>
            <a:r>
              <a:rPr lang="en">
                <a:latin typeface="Arial"/>
                <a:ea typeface="Arial"/>
                <a:cs typeface="Arial"/>
                <a:sym typeface="Arial"/>
              </a:rPr>
              <a:t>Handle missing data by filling or removing incomplete entries.</a:t>
            </a:r>
            <a:endParaRPr b="1">
              <a:latin typeface="Arial"/>
              <a:ea typeface="Arial"/>
              <a:cs typeface="Arial"/>
              <a:sym typeface="Arial"/>
            </a:endParaRPr>
          </a:p>
          <a:p>
            <a:pPr indent="-342900" lvl="0" marL="457200" rtl="0" algn="just">
              <a:lnSpc>
                <a:spcPct val="100000"/>
              </a:lnSpc>
              <a:spcBef>
                <a:spcPts val="1000"/>
              </a:spcBef>
              <a:spcAft>
                <a:spcPts val="0"/>
              </a:spcAft>
              <a:buSzPts val="1800"/>
              <a:buFont typeface="Arial"/>
              <a:buAutoNum type="arabicPeriod"/>
            </a:pPr>
            <a:r>
              <a:rPr b="1" lang="en">
                <a:latin typeface="Arial"/>
                <a:ea typeface="Arial"/>
                <a:cs typeface="Arial"/>
                <a:sym typeface="Arial"/>
              </a:rPr>
              <a:t>Address duplicate values - </a:t>
            </a:r>
            <a:r>
              <a:rPr lang="en">
                <a:latin typeface="Arial"/>
                <a:ea typeface="Arial"/>
                <a:cs typeface="Arial"/>
                <a:sym typeface="Arial"/>
              </a:rPr>
              <a:t>Identify and remove or manage duplicate records to avoid redundancy.</a:t>
            </a:r>
            <a:endParaRPr>
              <a:latin typeface="Arial"/>
              <a:ea typeface="Arial"/>
              <a:cs typeface="Arial"/>
              <a:sym typeface="Arial"/>
            </a:endParaRPr>
          </a:p>
          <a:p>
            <a:pPr indent="-342900" lvl="0" marL="457200" rtl="0" algn="just">
              <a:lnSpc>
                <a:spcPct val="100000"/>
              </a:lnSpc>
              <a:spcBef>
                <a:spcPts val="1000"/>
              </a:spcBef>
              <a:spcAft>
                <a:spcPts val="0"/>
              </a:spcAft>
              <a:buSzPts val="1800"/>
              <a:buFont typeface="Arial"/>
              <a:buAutoNum type="arabicPeriod"/>
            </a:pPr>
            <a:r>
              <a:rPr b="1" lang="en">
                <a:latin typeface="Arial"/>
                <a:ea typeface="Arial"/>
                <a:cs typeface="Arial"/>
                <a:sym typeface="Arial"/>
              </a:rPr>
              <a:t>Address the outliers - </a:t>
            </a:r>
            <a:r>
              <a:rPr lang="en">
                <a:latin typeface="Arial"/>
                <a:ea typeface="Arial"/>
                <a:cs typeface="Arial"/>
                <a:sym typeface="Arial"/>
              </a:rPr>
              <a:t>Detect and address extreme or unusual values that may skew analysis.</a:t>
            </a:r>
            <a:endParaRPr>
              <a:latin typeface="Arial"/>
              <a:ea typeface="Arial"/>
              <a:cs typeface="Arial"/>
              <a:sym typeface="Arial"/>
            </a:endParaRPr>
          </a:p>
          <a:p>
            <a:pPr indent="-342900" lvl="0" marL="457200" rtl="0" algn="just">
              <a:lnSpc>
                <a:spcPct val="100000"/>
              </a:lnSpc>
              <a:spcBef>
                <a:spcPts val="1000"/>
              </a:spcBef>
              <a:spcAft>
                <a:spcPts val="0"/>
              </a:spcAft>
              <a:buSzPts val="1800"/>
              <a:buFont typeface="Arial"/>
              <a:buAutoNum type="arabicPeriod"/>
            </a:pPr>
            <a:r>
              <a:rPr b="1" lang="en">
                <a:latin typeface="Arial"/>
                <a:ea typeface="Arial"/>
                <a:cs typeface="Arial"/>
                <a:sym typeface="Arial"/>
              </a:rPr>
              <a:t>Remove irrelevant observations -</a:t>
            </a:r>
            <a:r>
              <a:rPr lang="en">
                <a:latin typeface="Arial"/>
                <a:ea typeface="Arial"/>
                <a:cs typeface="Arial"/>
                <a:sym typeface="Arial"/>
              </a:rPr>
              <a:t> Exclude irrelevant or unnecessary columns that do not contribute to the analysis.</a:t>
            </a:r>
            <a:endParaRPr>
              <a:latin typeface="Arial"/>
              <a:ea typeface="Arial"/>
              <a:cs typeface="Arial"/>
              <a:sym typeface="Arial"/>
            </a:endParaRPr>
          </a:p>
          <a:p>
            <a:pPr indent="0" lvl="0" marL="0" rtl="0" algn="just">
              <a:lnSpc>
                <a:spcPct val="100000"/>
              </a:lnSpc>
              <a:spcBef>
                <a:spcPts val="1200"/>
              </a:spcBef>
              <a:spcAft>
                <a:spcPts val="1200"/>
              </a:spcAft>
              <a:buSzPts val="440"/>
              <a:buNone/>
            </a:pPr>
            <a:r>
              <a:t/>
            </a:r>
            <a:endParaRPr sz="72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1689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8076"/>
              <a:buNone/>
            </a:pPr>
            <a:r>
              <a:rPr b="1" lang="en" sz="2600">
                <a:latin typeface="Arial"/>
                <a:ea typeface="Arial"/>
                <a:cs typeface="Arial"/>
                <a:sym typeface="Arial"/>
              </a:rPr>
              <a:t>EDA (Exploratory Data Analysis)</a:t>
            </a:r>
            <a:endParaRPr b="1" sz="2600">
              <a:latin typeface="Arial"/>
              <a:ea typeface="Arial"/>
              <a:cs typeface="Arial"/>
              <a:sym typeface="Arial"/>
            </a:endParaRPr>
          </a:p>
          <a:p>
            <a:pPr indent="-345439" lvl="0" marL="457200" rtl="0" algn="l">
              <a:spcBef>
                <a:spcPts val="0"/>
              </a:spcBef>
              <a:spcAft>
                <a:spcPts val="0"/>
              </a:spcAft>
              <a:buSzPct val="100000"/>
              <a:buFont typeface="Arial"/>
              <a:buAutoNum type="arabicPeriod"/>
            </a:pPr>
            <a:r>
              <a:rPr b="1" lang="en" sz="2044">
                <a:latin typeface="Arial"/>
                <a:ea typeface="Arial"/>
                <a:cs typeface="Arial"/>
                <a:sym typeface="Arial"/>
              </a:rPr>
              <a:t>Univariate Analysis</a:t>
            </a:r>
            <a:endParaRPr b="1" sz="2044">
              <a:latin typeface="Arial"/>
              <a:ea typeface="Arial"/>
              <a:cs typeface="Arial"/>
              <a:sym typeface="Arial"/>
            </a:endParaRPr>
          </a:p>
        </p:txBody>
      </p:sp>
      <p:pic>
        <p:nvPicPr>
          <p:cNvPr id="80" name="Google Shape;80;p16"/>
          <p:cNvPicPr preferRelativeResize="0"/>
          <p:nvPr/>
        </p:nvPicPr>
        <p:blipFill>
          <a:blip r:embed="rId3">
            <a:alphaModFix/>
          </a:blip>
          <a:stretch>
            <a:fillRect/>
          </a:stretch>
        </p:blipFill>
        <p:spPr>
          <a:xfrm>
            <a:off x="4370703" y="900225"/>
            <a:ext cx="4657049" cy="3939950"/>
          </a:xfrm>
          <a:prstGeom prst="rect">
            <a:avLst/>
          </a:prstGeom>
          <a:noFill/>
          <a:ln>
            <a:noFill/>
          </a:ln>
        </p:spPr>
      </p:pic>
      <p:pic>
        <p:nvPicPr>
          <p:cNvPr id="81" name="Google Shape;81;p16"/>
          <p:cNvPicPr preferRelativeResize="0"/>
          <p:nvPr/>
        </p:nvPicPr>
        <p:blipFill>
          <a:blip r:embed="rId4">
            <a:alphaModFix/>
          </a:blip>
          <a:stretch>
            <a:fillRect/>
          </a:stretch>
        </p:blipFill>
        <p:spPr>
          <a:xfrm>
            <a:off x="164675" y="900225"/>
            <a:ext cx="4039250" cy="3939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12550"/>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900">
                <a:latin typeface="Arial"/>
                <a:ea typeface="Arial"/>
                <a:cs typeface="Arial"/>
                <a:sym typeface="Arial"/>
              </a:rPr>
              <a:t>2. Bivariate Analysis</a:t>
            </a:r>
            <a:endParaRPr b="1" sz="1900">
              <a:latin typeface="Arial"/>
              <a:ea typeface="Arial"/>
              <a:cs typeface="Arial"/>
              <a:sym typeface="Arial"/>
            </a:endParaRPr>
          </a:p>
        </p:txBody>
      </p:sp>
      <p:pic>
        <p:nvPicPr>
          <p:cNvPr id="87" name="Google Shape;87;p17"/>
          <p:cNvPicPr preferRelativeResize="0"/>
          <p:nvPr/>
        </p:nvPicPr>
        <p:blipFill>
          <a:blip r:embed="rId3">
            <a:alphaModFix/>
          </a:blip>
          <a:stretch>
            <a:fillRect/>
          </a:stretch>
        </p:blipFill>
        <p:spPr>
          <a:xfrm>
            <a:off x="215875" y="825750"/>
            <a:ext cx="4356124" cy="3858675"/>
          </a:xfrm>
          <a:prstGeom prst="rect">
            <a:avLst/>
          </a:prstGeom>
          <a:noFill/>
          <a:ln>
            <a:noFill/>
          </a:ln>
        </p:spPr>
      </p:pic>
      <p:pic>
        <p:nvPicPr>
          <p:cNvPr id="88" name="Google Shape;88;p17"/>
          <p:cNvPicPr preferRelativeResize="0"/>
          <p:nvPr/>
        </p:nvPicPr>
        <p:blipFill>
          <a:blip r:embed="rId4">
            <a:alphaModFix/>
          </a:blip>
          <a:stretch>
            <a:fillRect/>
          </a:stretch>
        </p:blipFill>
        <p:spPr>
          <a:xfrm>
            <a:off x="4785100" y="873150"/>
            <a:ext cx="4192251" cy="385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56150"/>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latin typeface="Arial"/>
                <a:ea typeface="Arial"/>
                <a:cs typeface="Arial"/>
                <a:sym typeface="Arial"/>
              </a:rPr>
              <a:t>3. Multivariate Analysis</a:t>
            </a:r>
            <a:endParaRPr b="1" sz="2400">
              <a:latin typeface="Arial"/>
              <a:ea typeface="Arial"/>
              <a:cs typeface="Arial"/>
              <a:sym typeface="Arial"/>
            </a:endParaRPr>
          </a:p>
        </p:txBody>
      </p:sp>
      <p:pic>
        <p:nvPicPr>
          <p:cNvPr id="94" name="Google Shape;94;p18"/>
          <p:cNvPicPr preferRelativeResize="0"/>
          <p:nvPr/>
        </p:nvPicPr>
        <p:blipFill>
          <a:blip r:embed="rId3">
            <a:alphaModFix/>
          </a:blip>
          <a:stretch>
            <a:fillRect/>
          </a:stretch>
        </p:blipFill>
        <p:spPr>
          <a:xfrm>
            <a:off x="457525" y="869350"/>
            <a:ext cx="7897848" cy="396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101700"/>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Arial"/>
                <a:ea typeface="Arial"/>
                <a:cs typeface="Arial"/>
                <a:sym typeface="Arial"/>
              </a:rPr>
              <a:t>Insights from Analysis</a:t>
            </a:r>
            <a:endParaRPr b="1" sz="2600">
              <a:latin typeface="Arial"/>
              <a:ea typeface="Arial"/>
              <a:cs typeface="Arial"/>
              <a:sym typeface="Arial"/>
            </a:endParaRPr>
          </a:p>
        </p:txBody>
      </p:sp>
      <p:sp>
        <p:nvSpPr>
          <p:cNvPr id="100" name="Google Shape;100;p19"/>
          <p:cNvSpPr txBox="1"/>
          <p:nvPr>
            <p:ph idx="1" type="body"/>
          </p:nvPr>
        </p:nvSpPr>
        <p:spPr>
          <a:xfrm>
            <a:off x="253575" y="714900"/>
            <a:ext cx="8520600" cy="407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AutoNum type="arabicPeriod"/>
            </a:pPr>
            <a:r>
              <a:rPr lang="en">
                <a:latin typeface="Arial"/>
                <a:ea typeface="Arial"/>
                <a:cs typeface="Arial"/>
                <a:sym typeface="Arial"/>
              </a:rPr>
              <a:t>Irrespective of </a:t>
            </a:r>
            <a:r>
              <a:rPr lang="en">
                <a:latin typeface="Arial"/>
                <a:ea typeface="Arial"/>
                <a:cs typeface="Arial"/>
                <a:sym typeface="Arial"/>
              </a:rPr>
              <a:t>warehouse breakdown, lack of electric supply, lack of temperature regulating machine indicator,</a:t>
            </a:r>
            <a:r>
              <a:rPr lang="en" sz="1400">
                <a:latin typeface="Arial"/>
                <a:ea typeface="Arial"/>
                <a:cs typeface="Arial"/>
                <a:sym typeface="Arial"/>
              </a:rPr>
              <a:t> </a:t>
            </a:r>
            <a:r>
              <a:rPr lang="en">
                <a:latin typeface="Arial"/>
                <a:ea typeface="Arial"/>
                <a:cs typeface="Arial"/>
                <a:sym typeface="Arial"/>
              </a:rPr>
              <a:t>areas affected by flood, the same weight of products is being shipped. </a:t>
            </a:r>
            <a:endParaRPr>
              <a:latin typeface="Arial"/>
              <a:ea typeface="Arial"/>
              <a:cs typeface="Arial"/>
              <a:sym typeface="Arial"/>
            </a:endParaRPr>
          </a:p>
          <a:p>
            <a:pPr indent="-342900" lvl="0" marL="457200" rtl="0" algn="l">
              <a:spcBef>
                <a:spcPts val="1000"/>
              </a:spcBef>
              <a:spcAft>
                <a:spcPts val="0"/>
              </a:spcAft>
              <a:buSzPts val="1800"/>
              <a:buFont typeface="Arial"/>
              <a:buAutoNum type="arabicPeriod"/>
            </a:pPr>
            <a:r>
              <a:rPr lang="en">
                <a:latin typeface="Arial"/>
                <a:ea typeface="Arial"/>
                <a:cs typeface="Arial"/>
                <a:sym typeface="Arial"/>
              </a:rPr>
              <a:t>Products were shipped to flood impacted areas even though these zones were not flood proof. No Significant difference in weight of shipping products to any of flood impacted zones.</a:t>
            </a:r>
            <a:endParaRPr>
              <a:latin typeface="Arial"/>
              <a:ea typeface="Arial"/>
              <a:cs typeface="Arial"/>
              <a:sym typeface="Arial"/>
            </a:endParaRPr>
          </a:p>
          <a:p>
            <a:pPr indent="-342900" lvl="0" marL="457200" rtl="0" algn="l">
              <a:spcBef>
                <a:spcPts val="1000"/>
              </a:spcBef>
              <a:spcAft>
                <a:spcPts val="0"/>
              </a:spcAft>
              <a:buSzPts val="1800"/>
              <a:buFont typeface="Arial"/>
              <a:buAutoNum type="arabicPeriod"/>
            </a:pPr>
            <a:r>
              <a:rPr lang="en">
                <a:latin typeface="Arial"/>
                <a:ea typeface="Arial"/>
                <a:cs typeface="Arial"/>
                <a:sym typeface="Arial"/>
              </a:rPr>
              <a:t>Products should be shipped to warehouses based on different capacity size and owner type. It would be more economical for renting and owning smaller warehouses if the products are shipped based on capacity. </a:t>
            </a:r>
            <a:endParaRPr>
              <a:latin typeface="Arial"/>
              <a:ea typeface="Arial"/>
              <a:cs typeface="Arial"/>
              <a:sym typeface="Arial"/>
            </a:endParaRPr>
          </a:p>
          <a:p>
            <a:pPr indent="-342900" lvl="0" marL="457200" rtl="0" algn="l">
              <a:spcBef>
                <a:spcPts val="1000"/>
              </a:spcBef>
              <a:spcAft>
                <a:spcPts val="1000"/>
              </a:spcAft>
              <a:buSzPts val="1800"/>
              <a:buFont typeface="Arial"/>
              <a:buAutoNum type="arabicPeriod"/>
            </a:pPr>
            <a:r>
              <a:rPr lang="en">
                <a:latin typeface="Arial"/>
                <a:ea typeface="Arial"/>
                <a:cs typeface="Arial"/>
                <a:sym typeface="Arial"/>
              </a:rPr>
              <a:t>Increase in warehouse breakdowns did not affect the quantity of the product being sold.</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96300"/>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00">
                <a:latin typeface="Arial"/>
                <a:ea typeface="Arial"/>
                <a:cs typeface="Arial"/>
                <a:sym typeface="Arial"/>
              </a:rPr>
              <a:t>Model Selection</a:t>
            </a:r>
            <a:endParaRPr b="1" sz="2400">
              <a:latin typeface="Arial"/>
              <a:ea typeface="Arial"/>
              <a:cs typeface="Arial"/>
              <a:sym typeface="Arial"/>
            </a:endParaRPr>
          </a:p>
        </p:txBody>
      </p:sp>
      <p:sp>
        <p:nvSpPr>
          <p:cNvPr id="106" name="Google Shape;106;p20"/>
          <p:cNvSpPr txBox="1"/>
          <p:nvPr>
            <p:ph idx="1" type="body"/>
          </p:nvPr>
        </p:nvSpPr>
        <p:spPr>
          <a:xfrm>
            <a:off x="311700" y="709500"/>
            <a:ext cx="8520600" cy="4138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1000"/>
              </a:spcBef>
              <a:spcAft>
                <a:spcPts val="0"/>
              </a:spcAft>
              <a:buSzPct val="100000"/>
              <a:buFont typeface="Arial"/>
              <a:buAutoNum type="arabicPeriod"/>
            </a:pPr>
            <a:r>
              <a:rPr b="1" lang="en">
                <a:latin typeface="Arial"/>
                <a:ea typeface="Arial"/>
                <a:cs typeface="Arial"/>
                <a:sym typeface="Arial"/>
              </a:rPr>
              <a:t>Linear Regression </a:t>
            </a:r>
            <a:r>
              <a:rPr lang="en">
                <a:latin typeface="Arial"/>
                <a:ea typeface="Arial"/>
                <a:cs typeface="Arial"/>
                <a:sym typeface="Arial"/>
              </a:rPr>
              <a:t>- A </a:t>
            </a:r>
            <a:r>
              <a:rPr lang="en">
                <a:latin typeface="Arial"/>
                <a:ea typeface="Arial"/>
                <a:cs typeface="Arial"/>
                <a:sym typeface="Arial"/>
              </a:rPr>
              <a:t>linear model used to find </a:t>
            </a:r>
            <a:r>
              <a:rPr lang="en">
                <a:latin typeface="Arial"/>
                <a:ea typeface="Arial"/>
                <a:cs typeface="Arial"/>
                <a:sym typeface="Arial"/>
              </a:rPr>
              <a:t>the best fit line between </a:t>
            </a:r>
            <a:r>
              <a:rPr lang="en">
                <a:latin typeface="Arial"/>
                <a:ea typeface="Arial"/>
                <a:cs typeface="Arial"/>
                <a:sym typeface="Arial"/>
              </a:rPr>
              <a:t>features and the target variable that has continuous values by finding.</a:t>
            </a:r>
            <a:endParaRPr>
              <a:latin typeface="Arial"/>
              <a:ea typeface="Arial"/>
              <a:cs typeface="Arial"/>
              <a:sym typeface="Arial"/>
            </a:endParaRPr>
          </a:p>
          <a:p>
            <a:pPr indent="-334327" lvl="0" marL="457200" rtl="0" algn="l">
              <a:spcBef>
                <a:spcPts val="1200"/>
              </a:spcBef>
              <a:spcAft>
                <a:spcPts val="0"/>
              </a:spcAft>
              <a:buSzPct val="100000"/>
              <a:buFont typeface="Arial"/>
              <a:buAutoNum type="arabicPeriod"/>
            </a:pPr>
            <a:r>
              <a:rPr b="1" lang="en">
                <a:latin typeface="Arial"/>
                <a:ea typeface="Arial"/>
                <a:cs typeface="Arial"/>
                <a:sym typeface="Arial"/>
              </a:rPr>
              <a:t>Ridge Regression</a:t>
            </a:r>
            <a:r>
              <a:rPr lang="en">
                <a:latin typeface="Arial"/>
                <a:ea typeface="Arial"/>
                <a:cs typeface="Arial"/>
                <a:sym typeface="Arial"/>
              </a:rPr>
              <a:t> - Enhances linear model by adding </a:t>
            </a:r>
            <a:r>
              <a:rPr lang="en">
                <a:latin typeface="Arial"/>
                <a:ea typeface="Arial"/>
                <a:cs typeface="Arial"/>
                <a:sym typeface="Arial"/>
              </a:rPr>
              <a:t>a penalty ie the </a:t>
            </a:r>
            <a:r>
              <a:rPr lang="en">
                <a:latin typeface="Arial"/>
                <a:ea typeface="Arial"/>
                <a:cs typeface="Arial"/>
                <a:sym typeface="Arial"/>
              </a:rPr>
              <a:t>sum of the absolute values of weights to avoid overfitting.</a:t>
            </a:r>
            <a:endParaRPr>
              <a:latin typeface="Arial"/>
              <a:ea typeface="Arial"/>
              <a:cs typeface="Arial"/>
              <a:sym typeface="Arial"/>
            </a:endParaRPr>
          </a:p>
          <a:p>
            <a:pPr indent="-334327" lvl="0" marL="457200" rtl="0" algn="l">
              <a:spcBef>
                <a:spcPts val="1000"/>
              </a:spcBef>
              <a:spcAft>
                <a:spcPts val="0"/>
              </a:spcAft>
              <a:buSzPct val="100000"/>
              <a:buFont typeface="Arial"/>
              <a:buAutoNum type="arabicPeriod"/>
            </a:pPr>
            <a:r>
              <a:rPr b="1" lang="en">
                <a:latin typeface="Arial"/>
                <a:ea typeface="Arial"/>
                <a:cs typeface="Arial"/>
                <a:sym typeface="Arial"/>
              </a:rPr>
              <a:t>Lasso </a:t>
            </a:r>
            <a:r>
              <a:rPr b="1" lang="en">
                <a:latin typeface="Arial"/>
                <a:ea typeface="Arial"/>
                <a:cs typeface="Arial"/>
                <a:sym typeface="Arial"/>
              </a:rPr>
              <a:t>Regression</a:t>
            </a:r>
            <a:r>
              <a:rPr lang="en">
                <a:latin typeface="Arial"/>
                <a:ea typeface="Arial"/>
                <a:cs typeface="Arial"/>
                <a:sym typeface="Arial"/>
              </a:rPr>
              <a:t> - Enhances linear model by adding a penalty ie the sum of the absolute values of weights to avoid overfitting.</a:t>
            </a:r>
            <a:endParaRPr>
              <a:latin typeface="Arial"/>
              <a:ea typeface="Arial"/>
              <a:cs typeface="Arial"/>
              <a:sym typeface="Arial"/>
            </a:endParaRPr>
          </a:p>
          <a:p>
            <a:pPr indent="-334327" lvl="0" marL="457200" rtl="0" algn="l">
              <a:spcBef>
                <a:spcPts val="1000"/>
              </a:spcBef>
              <a:spcAft>
                <a:spcPts val="0"/>
              </a:spcAft>
              <a:buSzPct val="100000"/>
              <a:buFont typeface="Arial"/>
              <a:buAutoNum type="arabicPeriod"/>
            </a:pPr>
            <a:r>
              <a:rPr b="1" lang="en">
                <a:latin typeface="Arial"/>
                <a:ea typeface="Arial"/>
                <a:cs typeface="Arial"/>
                <a:sym typeface="Arial"/>
              </a:rPr>
              <a:t>Decision tree </a:t>
            </a:r>
            <a:r>
              <a:rPr lang="en">
                <a:latin typeface="Arial"/>
                <a:ea typeface="Arial"/>
                <a:cs typeface="Arial"/>
                <a:sym typeface="Arial"/>
              </a:rPr>
              <a:t>- A tree-like model to predict the target variable's value based on input features. It recursively partitions the data into subsets by selecting features that best separate the data.</a:t>
            </a:r>
            <a:endParaRPr>
              <a:latin typeface="Arial"/>
              <a:ea typeface="Arial"/>
              <a:cs typeface="Arial"/>
              <a:sym typeface="Arial"/>
            </a:endParaRPr>
          </a:p>
          <a:p>
            <a:pPr indent="-334327" lvl="0" marL="457200" rtl="0" algn="l">
              <a:spcBef>
                <a:spcPts val="1000"/>
              </a:spcBef>
              <a:spcAft>
                <a:spcPts val="0"/>
              </a:spcAft>
              <a:buSzPct val="100000"/>
              <a:buFont typeface="Arial"/>
              <a:buAutoNum type="arabicPeriod"/>
            </a:pPr>
            <a:r>
              <a:rPr b="1" lang="en">
                <a:latin typeface="Arial"/>
                <a:ea typeface="Arial"/>
                <a:cs typeface="Arial"/>
                <a:sym typeface="Arial"/>
              </a:rPr>
              <a:t>Random Forest Regressor</a:t>
            </a:r>
            <a:r>
              <a:rPr lang="en">
                <a:latin typeface="Arial"/>
                <a:ea typeface="Arial"/>
                <a:cs typeface="Arial"/>
                <a:sym typeface="Arial"/>
              </a:rPr>
              <a:t> - This model uses multiple decision trees to get more accurate predictions and reduce overfitting.</a:t>
            </a:r>
            <a:endParaRPr>
              <a:latin typeface="Arial"/>
              <a:ea typeface="Arial"/>
              <a:cs typeface="Arial"/>
              <a:sym typeface="Arial"/>
            </a:endParaRPr>
          </a:p>
          <a:p>
            <a:pPr indent="-334327" lvl="0" marL="457200" rtl="0" algn="l">
              <a:spcBef>
                <a:spcPts val="1000"/>
              </a:spcBef>
              <a:spcAft>
                <a:spcPts val="1200"/>
              </a:spcAft>
              <a:buSzPct val="100000"/>
              <a:buFont typeface="Arial"/>
              <a:buAutoNum type="arabicPeriod"/>
            </a:pPr>
            <a:r>
              <a:rPr b="1" lang="en">
                <a:latin typeface="Arial"/>
                <a:ea typeface="Arial"/>
                <a:cs typeface="Arial"/>
                <a:sym typeface="Arial"/>
              </a:rPr>
              <a:t>K-Nearest Neighbors</a:t>
            </a:r>
            <a:r>
              <a:rPr lang="en">
                <a:latin typeface="Arial"/>
                <a:ea typeface="Arial"/>
                <a:cs typeface="Arial"/>
                <a:sym typeface="Arial"/>
              </a:rPr>
              <a:t> - KNN predicts values based on the majority class or average of k nearest data points, making it simple but sensitive to noise.</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Arial"/>
                <a:ea typeface="Arial"/>
                <a:cs typeface="Arial"/>
                <a:sym typeface="Arial"/>
              </a:rPr>
              <a:t>Results of Selected Models</a:t>
            </a:r>
            <a:endParaRPr b="1">
              <a:latin typeface="Arial"/>
              <a:ea typeface="Arial"/>
              <a:cs typeface="Arial"/>
              <a:sym typeface="Arial"/>
            </a:endParaRPr>
          </a:p>
        </p:txBody>
      </p:sp>
      <p:pic>
        <p:nvPicPr>
          <p:cNvPr id="112" name="Google Shape;112;p21"/>
          <p:cNvPicPr preferRelativeResize="0"/>
          <p:nvPr/>
        </p:nvPicPr>
        <p:blipFill>
          <a:blip r:embed="rId3">
            <a:alphaModFix/>
          </a:blip>
          <a:stretch>
            <a:fillRect/>
          </a:stretch>
        </p:blipFill>
        <p:spPr>
          <a:xfrm>
            <a:off x="311700" y="1392787"/>
            <a:ext cx="8520601" cy="20110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