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61" r:id="rId2"/>
    <p:sldId id="257" r:id="rId3"/>
    <p:sldId id="262" r:id="rId4"/>
    <p:sldId id="259" r:id="rId5"/>
    <p:sldId id="263" r:id="rId6"/>
    <p:sldId id="268" r:id="rId7"/>
    <p:sldId id="267" r:id="rId8"/>
    <p:sldId id="258" r:id="rId9"/>
    <p:sldId id="279" r:id="rId10"/>
    <p:sldId id="280" r:id="rId11"/>
    <p:sldId id="281" r:id="rId12"/>
    <p:sldId id="282" r:id="rId13"/>
    <p:sldId id="264" r:id="rId14"/>
    <p:sldId id="274" r:id="rId15"/>
    <p:sldId id="265" r:id="rId16"/>
    <p:sldId id="283" r:id="rId17"/>
    <p:sldId id="266" r:id="rId18"/>
    <p:sldId id="284" r:id="rId19"/>
    <p:sldId id="285" r:id="rId20"/>
    <p:sldId id="286" r:id="rId21"/>
    <p:sldId id="26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FFFFFF"/>
    <a:srgbClr val="4F81BD"/>
    <a:srgbClr val="9BBB59"/>
    <a:srgbClr val="120E97"/>
    <a:srgbClr val="FF0000"/>
    <a:srgbClr val="007033"/>
    <a:srgbClr val="00E6F2"/>
    <a:srgbClr val="FF015C"/>
    <a:srgbClr val="E50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p:cViewPr>
        <p:scale>
          <a:sx n="79" d="100"/>
          <a:sy n="79" d="100"/>
        </p:scale>
        <p:origin x="1032"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9144000" cy="51435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Arc 2">
            <a:extLst>
              <a:ext uri="{FF2B5EF4-FFF2-40B4-BE49-F238E27FC236}">
                <a16:creationId xmlns:a16="http://schemas.microsoft.com/office/drawing/2014/main" id="{A0175121-4C90-40A9-B147-E4149E5190AE}"/>
              </a:ext>
            </a:extLst>
          </p:cNvPr>
          <p:cNvSpPr/>
          <p:nvPr userDrawn="1"/>
        </p:nvSpPr>
        <p:spPr>
          <a:xfrm>
            <a:off x="6226342" y="-649705"/>
            <a:ext cx="3050005" cy="3050005"/>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8972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8146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808225"/>
            <a:ext cx="8094242" cy="1400423"/>
          </a:xfrm>
        </p:spPr>
        <p:txBody>
          <a:bodyPr>
            <a:normAutofit/>
          </a:bodyPr>
          <a:lstStyle/>
          <a:p>
            <a:r>
              <a:rPr lang="en-US" altLang="ko-KR" sz="4050" b="1" dirty="0">
                <a:solidFill>
                  <a:srgbClr val="120E97"/>
                </a:solidFill>
                <a:effectLst>
                  <a:outerShdw blurRad="38100" dist="38100" dir="2700000" algn="tl">
                    <a:srgbClr val="000000">
                      <a:alpha val="43137"/>
                    </a:srgbClr>
                  </a:outerShdw>
                </a:effectLst>
                <a:cs typeface="Arial" pitchFamily="34" charset="0"/>
              </a:rPr>
              <a:t>warriors</a:t>
            </a:r>
            <a:br>
              <a:rPr lang="en-US" altLang="ko-KR" sz="4050" b="1" dirty="0">
                <a:solidFill>
                  <a:srgbClr val="120E97"/>
                </a:solidFill>
                <a:effectLst>
                  <a:outerShdw blurRad="38100" dist="38100" dir="2700000" algn="tl">
                    <a:srgbClr val="000000">
                      <a:alpha val="43137"/>
                    </a:srgbClr>
                  </a:outerShdw>
                </a:effectLst>
                <a:cs typeface="Arial" pitchFamily="34" charset="0"/>
              </a:rPr>
            </a:br>
            <a:r>
              <a:rPr lang="en-US" altLang="ko-KR" sz="4050" b="1" dirty="0">
                <a:solidFill>
                  <a:srgbClr val="120E97"/>
                </a:solidFill>
                <a:effectLst>
                  <a:outerShdw blurRad="38100" dist="38100" dir="2700000" algn="tl">
                    <a:srgbClr val="000000">
                      <a:alpha val="43137"/>
                    </a:srgbClr>
                  </a:outerShdw>
                </a:effectLst>
                <a:cs typeface="Arial" pitchFamily="34" charset="0"/>
              </a:rPr>
              <a:t>Convert</a:t>
            </a:r>
            <a:endParaRPr lang="ko-KR" altLang="en-US" sz="4050" b="1" dirty="0">
              <a:solidFill>
                <a:srgbClr val="120E97"/>
              </a:solidFill>
              <a:effectLst>
                <a:outerShdw blurRad="38100" dist="38100" dir="2700000" algn="tl">
                  <a:srgbClr val="000000">
                    <a:alpha val="43137"/>
                  </a:srgbClr>
                </a:outerShdw>
              </a:effectLst>
              <a:cs typeface="Arial" pitchFamily="34" charset="0"/>
            </a:endParaRPr>
          </a:p>
        </p:txBody>
      </p:sp>
      <p:sp>
        <p:nvSpPr>
          <p:cNvPr id="3" name="Subtitle 2"/>
          <p:cNvSpPr>
            <a:spLocks noGrp="1"/>
          </p:cNvSpPr>
          <p:nvPr>
            <p:ph type="subTitle" idx="1"/>
          </p:nvPr>
        </p:nvSpPr>
        <p:spPr>
          <a:xfrm>
            <a:off x="457200" y="3047841"/>
            <a:ext cx="8229600" cy="763524"/>
          </a:xfrm>
        </p:spPr>
        <p:txBody>
          <a:bodyPr>
            <a:normAutofit/>
          </a:bodyPr>
          <a:lstStyle/>
          <a:p>
            <a:r>
              <a:rPr lang="en-US" altLang="ko-KR" sz="1350" dirty="0">
                <a:solidFill>
                  <a:srgbClr val="120E97"/>
                </a:solidFill>
                <a:cs typeface="Arial" pitchFamily="34" charset="0"/>
              </a:rPr>
              <a:t>Robots dominate the world.</a:t>
            </a:r>
            <a:endParaRPr lang="ko-KR" altLang="en-US" sz="1350" dirty="0">
              <a:solidFill>
                <a:srgbClr val="120E97"/>
              </a:solidFill>
              <a:cs typeface="Arial" pitchFamily="34" charset="0"/>
            </a:endParaRPr>
          </a:p>
        </p:txBody>
      </p:sp>
    </p:spTree>
    <p:extLst>
      <p:ext uri="{BB962C8B-B14F-4D97-AF65-F5344CB8AC3E}">
        <p14:creationId xmlns:p14="http://schemas.microsoft.com/office/powerpoint/2010/main" val="90226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val 195">
            <a:extLst>
              <a:ext uri="{FF2B5EF4-FFF2-40B4-BE49-F238E27FC236}">
                <a16:creationId xmlns:a16="http://schemas.microsoft.com/office/drawing/2014/main" id="{D85723C1-76F5-4331-8E3A-8365EA8526B4}"/>
              </a:ext>
            </a:extLst>
          </p:cNvPr>
          <p:cNvSpPr/>
          <p:nvPr/>
        </p:nvSpPr>
        <p:spPr>
          <a:xfrm>
            <a:off x="287647" y="270572"/>
            <a:ext cx="540060" cy="5400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97" name="TextBox 196">
            <a:extLst>
              <a:ext uri="{FF2B5EF4-FFF2-40B4-BE49-F238E27FC236}">
                <a16:creationId xmlns:a16="http://schemas.microsoft.com/office/drawing/2014/main" id="{A7DD8224-2304-4152-A710-1168E3C3A14A}"/>
              </a:ext>
            </a:extLst>
          </p:cNvPr>
          <p:cNvSpPr txBox="1"/>
          <p:nvPr/>
        </p:nvSpPr>
        <p:spPr>
          <a:xfrm>
            <a:off x="334478" y="382436"/>
            <a:ext cx="446397" cy="323165"/>
          </a:xfrm>
          <a:prstGeom prst="rect">
            <a:avLst/>
          </a:prstGeom>
          <a:noFill/>
        </p:spPr>
        <p:txBody>
          <a:bodyPr wrap="square" rtlCol="0">
            <a:spAutoFit/>
          </a:bodyPr>
          <a:lstStyle/>
          <a:p>
            <a:pPr algn="ctr"/>
            <a:r>
              <a:rPr lang="en-US" altLang="ko-KR" sz="1500" b="1" dirty="0">
                <a:ln w="12700">
                  <a:solidFill>
                    <a:schemeClr val="bg1"/>
                  </a:solidFill>
                </a:ln>
                <a:solidFill>
                  <a:schemeClr val="accent1"/>
                </a:solidFill>
                <a:cs typeface="Arial" pitchFamily="34" charset="0"/>
              </a:rPr>
              <a:t>03</a:t>
            </a:r>
            <a:endParaRPr lang="ko-KR" altLang="en-US" sz="1500" b="1" dirty="0">
              <a:ln w="12700">
                <a:solidFill>
                  <a:schemeClr val="bg1"/>
                </a:solidFill>
              </a:ln>
              <a:solidFill>
                <a:schemeClr val="accent1"/>
              </a:solidFill>
              <a:cs typeface="Arial" pitchFamily="34" charset="0"/>
            </a:endParaRPr>
          </a:p>
        </p:txBody>
      </p:sp>
      <p:sp>
        <p:nvSpPr>
          <p:cNvPr id="198" name="Rectangle 197">
            <a:extLst>
              <a:ext uri="{FF2B5EF4-FFF2-40B4-BE49-F238E27FC236}">
                <a16:creationId xmlns:a16="http://schemas.microsoft.com/office/drawing/2014/main" id="{832E4299-BCC8-4DB9-A855-2C48A446F951}"/>
              </a:ext>
            </a:extLst>
          </p:cNvPr>
          <p:cNvSpPr/>
          <p:nvPr/>
        </p:nvSpPr>
        <p:spPr>
          <a:xfrm>
            <a:off x="540532" y="905596"/>
            <a:ext cx="37934" cy="3900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99" name="TextBox 198">
            <a:extLst>
              <a:ext uri="{FF2B5EF4-FFF2-40B4-BE49-F238E27FC236}">
                <a16:creationId xmlns:a16="http://schemas.microsoft.com/office/drawing/2014/main" id="{DF28F15A-5134-4C50-B54D-6321575EB007}"/>
              </a:ext>
            </a:extLst>
          </p:cNvPr>
          <p:cNvSpPr txBox="1"/>
          <p:nvPr/>
        </p:nvSpPr>
        <p:spPr>
          <a:xfrm>
            <a:off x="1009864" y="403624"/>
            <a:ext cx="8127605" cy="1131079"/>
          </a:xfrm>
          <a:prstGeom prst="rect">
            <a:avLst/>
          </a:prstGeom>
          <a:noFill/>
        </p:spPr>
        <p:txBody>
          <a:bodyPr wrap="square" rtlCol="0">
            <a:spAutoFit/>
          </a:bodyPr>
          <a:lstStyle/>
          <a:p>
            <a:pPr lvl="0">
              <a:lnSpc>
                <a:spcPct val="150000"/>
              </a:lnSpc>
            </a:pPr>
            <a:r>
              <a:rPr lang="en-US" sz="1500" dirty="0">
                <a:solidFill>
                  <a:schemeClr val="bg1"/>
                </a:solidFill>
              </a:rPr>
              <a:t>Designing the weapons and the training the robots on how to deal with the weapons will be a main target.</a:t>
            </a:r>
          </a:p>
          <a:p>
            <a:pPr lvl="0">
              <a:lnSpc>
                <a:spcPct val="150000"/>
              </a:lnSpc>
            </a:pPr>
            <a:r>
              <a:rPr lang="en-US" sz="1500" dirty="0">
                <a:solidFill>
                  <a:schemeClr val="bg1"/>
                </a:solidFill>
              </a:rPr>
              <a:t>One of the main weapons designed for the robots are as shown.</a:t>
            </a:r>
          </a:p>
        </p:txBody>
      </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a:off x="6492349" y="2315391"/>
            <a:ext cx="2451422" cy="269421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4613" y="2315391"/>
            <a:ext cx="2694214" cy="269421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223808" y="2328455"/>
            <a:ext cx="3351125" cy="2644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3626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500"/>
                                        <p:tgtEl>
                                          <p:spTgt spid="19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8307B847-D64D-456B-B216-57562E2DCC63}"/>
              </a:ext>
            </a:extLst>
          </p:cNvPr>
          <p:cNvSpPr txBox="1">
            <a:spLocks/>
          </p:cNvSpPr>
          <p:nvPr/>
        </p:nvSpPr>
        <p:spPr>
          <a:xfrm>
            <a:off x="-424048" y="-701568"/>
            <a:ext cx="3059832"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pPr algn="r"/>
            <a:r>
              <a:rPr lang="en-US" altLang="ko-KR" b="1" dirty="0" smtClean="0">
                <a:solidFill>
                  <a:schemeClr val="bg1"/>
                </a:solidFill>
                <a:effectLst>
                  <a:outerShdw blurRad="38100" dist="38100" dir="2700000" algn="tl">
                    <a:srgbClr val="000000">
                      <a:alpha val="43137"/>
                    </a:srgbClr>
                  </a:outerShdw>
                </a:effectLst>
                <a:latin typeface="+mj-lt"/>
              </a:rPr>
              <a:t>Strategy:</a:t>
            </a:r>
            <a:endParaRPr lang="ko-KR" altLang="en-US" b="1" dirty="0">
              <a:solidFill>
                <a:schemeClr val="bg1"/>
              </a:solidFill>
              <a:effectLst>
                <a:outerShdw blurRad="38100" dist="38100" dir="2700000" algn="tl">
                  <a:srgbClr val="000000">
                    <a:alpha val="43137"/>
                  </a:srgbClr>
                </a:outerShdw>
              </a:effectLst>
              <a:latin typeface="+mj-lt"/>
            </a:endParaRPr>
          </a:p>
        </p:txBody>
      </p:sp>
      <p:sp>
        <p:nvSpPr>
          <p:cNvPr id="9" name="Oval 8">
            <a:extLst>
              <a:ext uri="{FF2B5EF4-FFF2-40B4-BE49-F238E27FC236}">
                <a16:creationId xmlns:a16="http://schemas.microsoft.com/office/drawing/2014/main" id="{008EE5BB-5597-42A7-B779-55DD856373AD}"/>
              </a:ext>
            </a:extLst>
          </p:cNvPr>
          <p:cNvSpPr/>
          <p:nvPr/>
        </p:nvSpPr>
        <p:spPr>
          <a:xfrm>
            <a:off x="260578" y="2877160"/>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10" name="Oval 9">
            <a:extLst>
              <a:ext uri="{FF2B5EF4-FFF2-40B4-BE49-F238E27FC236}">
                <a16:creationId xmlns:a16="http://schemas.microsoft.com/office/drawing/2014/main" id="{D85723C1-76F5-4331-8E3A-8365EA8526B4}"/>
              </a:ext>
            </a:extLst>
          </p:cNvPr>
          <p:cNvSpPr/>
          <p:nvPr/>
        </p:nvSpPr>
        <p:spPr>
          <a:xfrm>
            <a:off x="260578" y="141964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11" name="TextBox 10">
            <a:extLst>
              <a:ext uri="{FF2B5EF4-FFF2-40B4-BE49-F238E27FC236}">
                <a16:creationId xmlns:a16="http://schemas.microsoft.com/office/drawing/2014/main" id="{A7DD8224-2304-4152-A710-1168E3C3A14A}"/>
              </a:ext>
            </a:extLst>
          </p:cNvPr>
          <p:cNvSpPr txBox="1"/>
          <p:nvPr/>
        </p:nvSpPr>
        <p:spPr>
          <a:xfrm>
            <a:off x="385468" y="1579627"/>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04</a:t>
            </a:r>
            <a:endParaRPr lang="ko-KR" altLang="en-US" sz="2000" b="1" dirty="0">
              <a:ln w="12700">
                <a:solidFill>
                  <a:schemeClr val="bg1"/>
                </a:solidFill>
              </a:ln>
              <a:solidFill>
                <a:srgbClr val="120E97"/>
              </a:solidFill>
              <a:cs typeface="Arial" pitchFamily="34" charset="0"/>
            </a:endParaRPr>
          </a:p>
        </p:txBody>
      </p:sp>
      <p:sp>
        <p:nvSpPr>
          <p:cNvPr id="12" name="TextBox 11">
            <a:extLst>
              <a:ext uri="{FF2B5EF4-FFF2-40B4-BE49-F238E27FC236}">
                <a16:creationId xmlns:a16="http://schemas.microsoft.com/office/drawing/2014/main" id="{C46B6D6F-4CCD-43EE-B038-6F454358295B}"/>
              </a:ext>
            </a:extLst>
          </p:cNvPr>
          <p:cNvSpPr txBox="1"/>
          <p:nvPr/>
        </p:nvSpPr>
        <p:spPr>
          <a:xfrm>
            <a:off x="385468" y="3037145"/>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05</a:t>
            </a:r>
            <a:endParaRPr lang="ko-KR" altLang="en-US" sz="2000" b="1" dirty="0">
              <a:ln w="12700">
                <a:solidFill>
                  <a:schemeClr val="bg1"/>
                </a:solidFill>
              </a:ln>
              <a:solidFill>
                <a:srgbClr val="120E97"/>
              </a:solidFill>
              <a:cs typeface="Arial" pitchFamily="34" charset="0"/>
            </a:endParaRPr>
          </a:p>
        </p:txBody>
      </p:sp>
      <p:sp>
        <p:nvSpPr>
          <p:cNvPr id="13" name="TextBox 12">
            <a:extLst>
              <a:ext uri="{FF2B5EF4-FFF2-40B4-BE49-F238E27FC236}">
                <a16:creationId xmlns:a16="http://schemas.microsoft.com/office/drawing/2014/main" id="{DF28F15A-5134-4C50-B54D-6321575EB007}"/>
              </a:ext>
            </a:extLst>
          </p:cNvPr>
          <p:cNvSpPr txBox="1"/>
          <p:nvPr/>
        </p:nvSpPr>
        <p:spPr>
          <a:xfrm>
            <a:off x="1059785" y="1502815"/>
            <a:ext cx="4688776" cy="1015663"/>
          </a:xfrm>
          <a:prstGeom prst="rect">
            <a:avLst/>
          </a:prstGeom>
          <a:noFill/>
        </p:spPr>
        <p:txBody>
          <a:bodyPr wrap="square" rtlCol="0">
            <a:spAutoFit/>
          </a:bodyPr>
          <a:lstStyle/>
          <a:p>
            <a:pPr lvl="0"/>
            <a:r>
              <a:rPr lang="en-US" sz="2000" dirty="0">
                <a:solidFill>
                  <a:srgbClr val="120E97"/>
                </a:solidFill>
              </a:rPr>
              <a:t>After designing the robots we will co-ordinate with the official authorities for making the robots on reality.</a:t>
            </a:r>
          </a:p>
        </p:txBody>
      </p:sp>
      <p:sp>
        <p:nvSpPr>
          <p:cNvPr id="14" name="TextBox 13">
            <a:extLst>
              <a:ext uri="{FF2B5EF4-FFF2-40B4-BE49-F238E27FC236}">
                <a16:creationId xmlns:a16="http://schemas.microsoft.com/office/drawing/2014/main" id="{7FA9681D-19BB-41AB-AB1B-4FAD42C15FF6}"/>
              </a:ext>
            </a:extLst>
          </p:cNvPr>
          <p:cNvSpPr txBox="1"/>
          <p:nvPr/>
        </p:nvSpPr>
        <p:spPr>
          <a:xfrm>
            <a:off x="1059785" y="3022740"/>
            <a:ext cx="4688776" cy="1631216"/>
          </a:xfrm>
          <a:prstGeom prst="rect">
            <a:avLst/>
          </a:prstGeom>
          <a:noFill/>
        </p:spPr>
        <p:txBody>
          <a:bodyPr wrap="square" rtlCol="0">
            <a:spAutoFit/>
          </a:bodyPr>
          <a:lstStyle/>
          <a:p>
            <a:pPr lvl="0"/>
            <a:r>
              <a:rPr lang="en-US" sz="2000" dirty="0">
                <a:solidFill>
                  <a:srgbClr val="120E97"/>
                </a:solidFill>
              </a:rPr>
              <a:t>After having the robots’ models we will split them into groups in order to have the following teams: Infantry, Artillery, Armored weapon, Snipers, Air Defense, rockets and Navy.</a:t>
            </a:r>
          </a:p>
        </p:txBody>
      </p:sp>
    </p:spTree>
    <p:extLst>
      <p:ext uri="{BB962C8B-B14F-4D97-AF65-F5344CB8AC3E}">
        <p14:creationId xmlns:p14="http://schemas.microsoft.com/office/powerpoint/2010/main" val="1055482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P spid="10" grpId="0" animBg="1"/>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8307B847-D64D-456B-B216-57562E2DCC63}"/>
              </a:ext>
            </a:extLst>
          </p:cNvPr>
          <p:cNvSpPr txBox="1">
            <a:spLocks/>
          </p:cNvSpPr>
          <p:nvPr/>
        </p:nvSpPr>
        <p:spPr>
          <a:xfrm>
            <a:off x="-424048" y="-701568"/>
            <a:ext cx="3059832"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pPr algn="r"/>
            <a:r>
              <a:rPr lang="en-US" altLang="ko-KR" b="1" dirty="0" smtClean="0">
                <a:solidFill>
                  <a:schemeClr val="bg1"/>
                </a:solidFill>
                <a:effectLst>
                  <a:outerShdw blurRad="38100" dist="38100" dir="2700000" algn="tl">
                    <a:srgbClr val="000000">
                      <a:alpha val="43137"/>
                    </a:srgbClr>
                  </a:outerShdw>
                </a:effectLst>
                <a:latin typeface="+mj-lt"/>
              </a:rPr>
              <a:t>Strategy:</a:t>
            </a:r>
            <a:endParaRPr lang="ko-KR" altLang="en-US" b="1" dirty="0">
              <a:solidFill>
                <a:schemeClr val="bg1"/>
              </a:solidFill>
              <a:effectLst>
                <a:outerShdw blurRad="38100" dist="38100" dir="2700000" algn="tl">
                  <a:srgbClr val="000000">
                    <a:alpha val="43137"/>
                  </a:srgbClr>
                </a:outerShdw>
              </a:effectLst>
              <a:latin typeface="+mj-lt"/>
            </a:endParaRPr>
          </a:p>
        </p:txBody>
      </p:sp>
      <p:sp>
        <p:nvSpPr>
          <p:cNvPr id="15" name="Oval 14">
            <a:extLst>
              <a:ext uri="{FF2B5EF4-FFF2-40B4-BE49-F238E27FC236}">
                <a16:creationId xmlns:a16="http://schemas.microsoft.com/office/drawing/2014/main" id="{008EE5BB-5597-42A7-B779-55DD856373AD}"/>
              </a:ext>
            </a:extLst>
          </p:cNvPr>
          <p:cNvSpPr/>
          <p:nvPr/>
        </p:nvSpPr>
        <p:spPr>
          <a:xfrm>
            <a:off x="296260" y="302986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16" name="Oval 15">
            <a:extLst>
              <a:ext uri="{FF2B5EF4-FFF2-40B4-BE49-F238E27FC236}">
                <a16:creationId xmlns:a16="http://schemas.microsoft.com/office/drawing/2014/main" id="{D85723C1-76F5-4331-8E3A-8365EA8526B4}"/>
              </a:ext>
            </a:extLst>
          </p:cNvPr>
          <p:cNvSpPr/>
          <p:nvPr/>
        </p:nvSpPr>
        <p:spPr>
          <a:xfrm>
            <a:off x="296260" y="141964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17" name="TextBox 16">
            <a:extLst>
              <a:ext uri="{FF2B5EF4-FFF2-40B4-BE49-F238E27FC236}">
                <a16:creationId xmlns:a16="http://schemas.microsoft.com/office/drawing/2014/main" id="{A7DD8224-2304-4152-A710-1168E3C3A14A}"/>
              </a:ext>
            </a:extLst>
          </p:cNvPr>
          <p:cNvSpPr txBox="1"/>
          <p:nvPr/>
        </p:nvSpPr>
        <p:spPr>
          <a:xfrm>
            <a:off x="421150" y="1579627"/>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06</a:t>
            </a:r>
            <a:endParaRPr lang="ko-KR" altLang="en-US" sz="2000" b="1" dirty="0">
              <a:ln w="12700">
                <a:solidFill>
                  <a:schemeClr val="bg1"/>
                </a:solidFill>
              </a:ln>
              <a:solidFill>
                <a:srgbClr val="120E97"/>
              </a:solidFill>
              <a:cs typeface="Arial" pitchFamily="34" charset="0"/>
            </a:endParaRPr>
          </a:p>
        </p:txBody>
      </p:sp>
      <p:sp>
        <p:nvSpPr>
          <p:cNvPr id="18" name="TextBox 17">
            <a:extLst>
              <a:ext uri="{FF2B5EF4-FFF2-40B4-BE49-F238E27FC236}">
                <a16:creationId xmlns:a16="http://schemas.microsoft.com/office/drawing/2014/main" id="{C46B6D6F-4CCD-43EE-B038-6F454358295B}"/>
              </a:ext>
            </a:extLst>
          </p:cNvPr>
          <p:cNvSpPr txBox="1"/>
          <p:nvPr/>
        </p:nvSpPr>
        <p:spPr>
          <a:xfrm>
            <a:off x="421150" y="3189850"/>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07</a:t>
            </a:r>
            <a:endParaRPr lang="ko-KR" altLang="en-US" sz="2000" b="1" dirty="0">
              <a:ln w="12700">
                <a:solidFill>
                  <a:schemeClr val="bg1"/>
                </a:solidFill>
              </a:ln>
              <a:solidFill>
                <a:srgbClr val="120E97"/>
              </a:solidFill>
              <a:cs typeface="Arial" pitchFamily="34" charset="0"/>
            </a:endParaRPr>
          </a:p>
        </p:txBody>
      </p:sp>
      <p:sp>
        <p:nvSpPr>
          <p:cNvPr id="19" name="TextBox 18">
            <a:extLst>
              <a:ext uri="{FF2B5EF4-FFF2-40B4-BE49-F238E27FC236}">
                <a16:creationId xmlns:a16="http://schemas.microsoft.com/office/drawing/2014/main" id="{DF28F15A-5134-4C50-B54D-6321575EB007}"/>
              </a:ext>
            </a:extLst>
          </p:cNvPr>
          <p:cNvSpPr txBox="1"/>
          <p:nvPr/>
        </p:nvSpPr>
        <p:spPr>
          <a:xfrm>
            <a:off x="1257874" y="1502815"/>
            <a:ext cx="4688776" cy="1015663"/>
          </a:xfrm>
          <a:prstGeom prst="rect">
            <a:avLst/>
          </a:prstGeom>
          <a:noFill/>
        </p:spPr>
        <p:txBody>
          <a:bodyPr wrap="square" rtlCol="0">
            <a:spAutoFit/>
          </a:bodyPr>
          <a:lstStyle/>
          <a:p>
            <a:pPr lvl="0"/>
            <a:r>
              <a:rPr lang="en-US" sz="2000" dirty="0">
                <a:solidFill>
                  <a:srgbClr val="120E97"/>
                </a:solidFill>
              </a:rPr>
              <a:t>The previous feature will aid the human resources to control the robot with sensors.</a:t>
            </a:r>
          </a:p>
        </p:txBody>
      </p:sp>
      <p:sp>
        <p:nvSpPr>
          <p:cNvPr id="20" name="TextBox 19">
            <a:extLst>
              <a:ext uri="{FF2B5EF4-FFF2-40B4-BE49-F238E27FC236}">
                <a16:creationId xmlns:a16="http://schemas.microsoft.com/office/drawing/2014/main" id="{DF28F15A-5134-4C50-B54D-6321575EB007}"/>
              </a:ext>
            </a:extLst>
          </p:cNvPr>
          <p:cNvSpPr txBox="1"/>
          <p:nvPr/>
        </p:nvSpPr>
        <p:spPr>
          <a:xfrm>
            <a:off x="1247867" y="3098823"/>
            <a:ext cx="4688776" cy="1323439"/>
          </a:xfrm>
          <a:prstGeom prst="rect">
            <a:avLst/>
          </a:prstGeom>
          <a:noFill/>
        </p:spPr>
        <p:txBody>
          <a:bodyPr wrap="square" rtlCol="0">
            <a:spAutoFit/>
          </a:bodyPr>
          <a:lstStyle/>
          <a:p>
            <a:pPr lvl="0"/>
            <a:r>
              <a:rPr lang="en-US" sz="2000" dirty="0" smtClean="0">
                <a:solidFill>
                  <a:srgbClr val="120E97"/>
                </a:solidFill>
              </a:rPr>
              <a:t>We will work on updating our robots’ software after each war, in order not to lose the previously fought or the upcoming ones.</a:t>
            </a:r>
            <a:endParaRPr lang="en-US" sz="2000" dirty="0">
              <a:solidFill>
                <a:srgbClr val="120E97"/>
              </a:solidFill>
            </a:endParaRPr>
          </a:p>
        </p:txBody>
      </p:sp>
    </p:spTree>
    <p:extLst>
      <p:ext uri="{BB962C8B-B14F-4D97-AF65-F5344CB8AC3E}">
        <p14:creationId xmlns:p14="http://schemas.microsoft.com/office/powerpoint/2010/main" val="3871793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5" grpId="0" animBg="1"/>
      <p:bldP spid="16" grpId="0" animBg="1"/>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266340"/>
            <a:ext cx="8094242" cy="1400423"/>
          </a:xfrm>
        </p:spPr>
        <p:txBody>
          <a:bodyPr>
            <a:normAutofit/>
          </a:bodyPr>
          <a:lstStyle/>
          <a:p>
            <a:r>
              <a:rPr lang="en-US" altLang="ko-KR" sz="6600" b="1" dirty="0">
                <a:solidFill>
                  <a:srgbClr val="120E97"/>
                </a:solidFill>
                <a:effectLst>
                  <a:outerShdw blurRad="38100" dist="38100" dir="2700000" algn="tl">
                    <a:srgbClr val="000000">
                      <a:alpha val="43137"/>
                    </a:srgbClr>
                  </a:outerShdw>
                </a:effectLst>
                <a:cs typeface="Arial" pitchFamily="34" charset="0"/>
              </a:rPr>
              <a:t>Organizing</a:t>
            </a:r>
            <a:endParaRPr lang="ko-KR" altLang="en-US" sz="6600" b="1" dirty="0">
              <a:solidFill>
                <a:srgbClr val="120E9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683445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txBox="1">
            <a:spLocks/>
          </p:cNvSpPr>
          <p:nvPr/>
        </p:nvSpPr>
        <p:spPr>
          <a:xfrm>
            <a:off x="174604" y="340274"/>
            <a:ext cx="9426006" cy="6127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solidFill>
                  <a:schemeClr val="bg1"/>
                </a:solidFill>
                <a:effectLst>
                  <a:outerShdw blurRad="38100" dist="38100" dir="2700000" algn="tl">
                    <a:srgbClr val="000000">
                      <a:alpha val="43137"/>
                    </a:srgbClr>
                  </a:outerShdw>
                </a:effectLst>
              </a:rPr>
              <a:t>Organizing</a:t>
            </a:r>
            <a:endParaRPr lang="en-US" sz="4000" b="1" dirty="0">
              <a:solidFill>
                <a:schemeClr val="bg1"/>
              </a:solidFill>
              <a:effectLst>
                <a:outerShdw blurRad="38100" dist="38100" dir="2700000" algn="tl">
                  <a:srgbClr val="000000">
                    <a:alpha val="43137"/>
                  </a:srgbClr>
                </a:outerShdw>
              </a:effectLst>
            </a:endParaRPr>
          </a:p>
        </p:txBody>
      </p:sp>
      <p:grpSp>
        <p:nvGrpSpPr>
          <p:cNvPr id="3" name="Group 2">
            <a:extLst>
              <a:ext uri="{FF2B5EF4-FFF2-40B4-BE49-F238E27FC236}">
                <a16:creationId xmlns:a16="http://schemas.microsoft.com/office/drawing/2014/main" id="{567CF5B5-5F95-4AEA-829F-98A0F14AC548}"/>
              </a:ext>
            </a:extLst>
          </p:cNvPr>
          <p:cNvGrpSpPr/>
          <p:nvPr/>
        </p:nvGrpSpPr>
        <p:grpSpPr>
          <a:xfrm>
            <a:off x="3706934" y="1350110"/>
            <a:ext cx="1073442" cy="3201507"/>
            <a:chOff x="3871798" y="1672614"/>
            <a:chExt cx="1388436" cy="4140966"/>
          </a:xfrm>
        </p:grpSpPr>
        <p:sp>
          <p:nvSpPr>
            <p:cNvPr id="4" name="Arc 3">
              <a:extLst>
                <a:ext uri="{FF2B5EF4-FFF2-40B4-BE49-F238E27FC236}">
                  <a16:creationId xmlns:a16="http://schemas.microsoft.com/office/drawing/2014/main" id="{2F7B564F-6E66-48A3-B01E-7C8E78D3DDDF}"/>
                </a:ext>
              </a:extLst>
            </p:cNvPr>
            <p:cNvSpPr/>
            <p:nvPr/>
          </p:nvSpPr>
          <p:spPr>
            <a:xfrm>
              <a:off x="3883766" y="4437112"/>
              <a:ext cx="1376468" cy="1376468"/>
            </a:xfrm>
            <a:prstGeom prst="arc">
              <a:avLst>
                <a:gd name="adj1" fmla="val 3657515"/>
                <a:gd name="adj2" fmla="val 15912259"/>
              </a:avLst>
            </a:prstGeom>
            <a:ln w="165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 name="Arc 4">
              <a:extLst>
                <a:ext uri="{FF2B5EF4-FFF2-40B4-BE49-F238E27FC236}">
                  <a16:creationId xmlns:a16="http://schemas.microsoft.com/office/drawing/2014/main" id="{56549145-95BF-4A7D-94B4-61B0634E7E7D}"/>
                </a:ext>
              </a:extLst>
            </p:cNvPr>
            <p:cNvSpPr/>
            <p:nvPr/>
          </p:nvSpPr>
          <p:spPr>
            <a:xfrm flipH="1">
              <a:off x="3871798" y="3040766"/>
              <a:ext cx="1376468" cy="1376468"/>
            </a:xfrm>
            <a:prstGeom prst="arc">
              <a:avLst>
                <a:gd name="adj1" fmla="val 5478932"/>
                <a:gd name="adj2" fmla="val 16740799"/>
              </a:avLst>
            </a:prstGeom>
            <a:ln w="165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p>
          </p:txBody>
        </p:sp>
        <p:sp>
          <p:nvSpPr>
            <p:cNvPr id="6" name="Arc 5">
              <a:extLst>
                <a:ext uri="{FF2B5EF4-FFF2-40B4-BE49-F238E27FC236}">
                  <a16:creationId xmlns:a16="http://schemas.microsoft.com/office/drawing/2014/main" id="{B7AAC0E7-F323-4B5C-943B-D341FE1D5B8A}"/>
                </a:ext>
              </a:extLst>
            </p:cNvPr>
            <p:cNvSpPr/>
            <p:nvPr/>
          </p:nvSpPr>
          <p:spPr>
            <a:xfrm>
              <a:off x="3871798" y="1672614"/>
              <a:ext cx="1376468" cy="1376468"/>
            </a:xfrm>
            <a:prstGeom prst="arc">
              <a:avLst>
                <a:gd name="adj1" fmla="val 6266444"/>
                <a:gd name="adj2" fmla="val 19078973"/>
              </a:avLst>
            </a:prstGeom>
            <a:ln w="1651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29477592-6BD7-4220-A4E5-B41B4A8CDE05}"/>
                </a:ext>
              </a:extLst>
            </p:cNvPr>
            <p:cNvSpPr/>
            <p:nvPr/>
          </p:nvSpPr>
          <p:spPr>
            <a:xfrm>
              <a:off x="4139952" y="1928800"/>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t>01</a:t>
              </a:r>
              <a:endParaRPr lang="ko-KR" altLang="en-US" sz="2000" dirty="0"/>
            </a:p>
          </p:txBody>
        </p:sp>
        <p:sp>
          <p:nvSpPr>
            <p:cNvPr id="8" name="Oval 7">
              <a:extLst>
                <a:ext uri="{FF2B5EF4-FFF2-40B4-BE49-F238E27FC236}">
                  <a16:creationId xmlns:a16="http://schemas.microsoft.com/office/drawing/2014/main" id="{0B1C5878-CA5D-4651-BFCD-CAF668327071}"/>
                </a:ext>
              </a:extLst>
            </p:cNvPr>
            <p:cNvSpPr/>
            <p:nvPr/>
          </p:nvSpPr>
          <p:spPr>
            <a:xfrm>
              <a:off x="4139952" y="3296952"/>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t>02</a:t>
              </a:r>
              <a:endParaRPr lang="ko-KR" altLang="en-US" sz="2000" dirty="0"/>
            </a:p>
          </p:txBody>
        </p:sp>
        <p:sp>
          <p:nvSpPr>
            <p:cNvPr id="9" name="Oval 8">
              <a:extLst>
                <a:ext uri="{FF2B5EF4-FFF2-40B4-BE49-F238E27FC236}">
                  <a16:creationId xmlns:a16="http://schemas.microsoft.com/office/drawing/2014/main" id="{62FF3A32-003F-4C97-B479-D98880107A12}"/>
                </a:ext>
              </a:extLst>
            </p:cNvPr>
            <p:cNvSpPr/>
            <p:nvPr/>
          </p:nvSpPr>
          <p:spPr>
            <a:xfrm>
              <a:off x="4139952" y="4698776"/>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t>03</a:t>
              </a:r>
              <a:endParaRPr lang="ko-KR" altLang="en-US" sz="2000" dirty="0"/>
            </a:p>
          </p:txBody>
        </p:sp>
      </p:grpSp>
      <p:sp>
        <p:nvSpPr>
          <p:cNvPr id="10" name="TextBox 9">
            <a:extLst>
              <a:ext uri="{FF2B5EF4-FFF2-40B4-BE49-F238E27FC236}">
                <a16:creationId xmlns:a16="http://schemas.microsoft.com/office/drawing/2014/main" id="{3631BE3A-787D-4953-922E-02024C9B69B5}"/>
              </a:ext>
            </a:extLst>
          </p:cNvPr>
          <p:cNvSpPr txBox="1"/>
          <p:nvPr/>
        </p:nvSpPr>
        <p:spPr>
          <a:xfrm>
            <a:off x="5182820" y="1435343"/>
            <a:ext cx="3184743" cy="830997"/>
          </a:xfrm>
          <a:prstGeom prst="rect">
            <a:avLst/>
          </a:prstGeom>
          <a:noFill/>
        </p:spPr>
        <p:txBody>
          <a:bodyPr wrap="square" rtlCol="0" anchor="ctr">
            <a:spAutoFit/>
          </a:bodyPr>
          <a:lstStyle/>
          <a:p>
            <a:r>
              <a:rPr lang="en-US" sz="1600" b="1" u="sng" dirty="0"/>
              <a:t>Identification of activities</a:t>
            </a:r>
            <a:r>
              <a:rPr lang="en-US" sz="1600" b="1" u="sng" dirty="0" smtClean="0"/>
              <a:t>:</a:t>
            </a:r>
          </a:p>
          <a:p>
            <a:r>
              <a:rPr lang="en-US" sz="1600" b="1" dirty="0" smtClean="0"/>
              <a:t> </a:t>
            </a:r>
            <a:r>
              <a:rPr lang="en-US" sz="1600" dirty="0"/>
              <a:t>Making kind of robots like soldier and Armored </a:t>
            </a:r>
            <a:r>
              <a:rPr lang="en-US" sz="1600" dirty="0" smtClean="0"/>
              <a:t>weapon.</a:t>
            </a:r>
            <a:endParaRPr lang="ko-KR" altLang="en-US" sz="1600" b="1" dirty="0">
              <a:solidFill>
                <a:schemeClr val="tx1">
                  <a:lumMod val="75000"/>
                  <a:lumOff val="25000"/>
                </a:schemeClr>
              </a:solidFill>
              <a:cs typeface="Arial" pitchFamily="34" charset="0"/>
            </a:endParaRPr>
          </a:p>
        </p:txBody>
      </p:sp>
      <p:sp>
        <p:nvSpPr>
          <p:cNvPr id="11" name="Chevron 5">
            <a:extLst>
              <a:ext uri="{FF2B5EF4-FFF2-40B4-BE49-F238E27FC236}">
                <a16:creationId xmlns:a16="http://schemas.microsoft.com/office/drawing/2014/main" id="{F5576A57-B4C5-45E4-BA7D-29DB5267F4DA}"/>
              </a:ext>
            </a:extLst>
          </p:cNvPr>
          <p:cNvSpPr/>
          <p:nvPr/>
        </p:nvSpPr>
        <p:spPr>
          <a:xfrm>
            <a:off x="4778304" y="1746108"/>
            <a:ext cx="174449" cy="243182"/>
          </a:xfrm>
          <a:prstGeom prst="chevron">
            <a:avLst>
              <a:gd name="adj" fmla="val 42574"/>
            </a:avLst>
          </a:prstGeom>
          <a:solidFill>
            <a:schemeClr val="accent4">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EEAB26ED-5C52-4EAF-8196-781BDF9B3D60}"/>
              </a:ext>
            </a:extLst>
          </p:cNvPr>
          <p:cNvSpPr txBox="1"/>
          <p:nvPr/>
        </p:nvSpPr>
        <p:spPr>
          <a:xfrm>
            <a:off x="5113247" y="3164492"/>
            <a:ext cx="4054511" cy="1815882"/>
          </a:xfrm>
          <a:prstGeom prst="rect">
            <a:avLst/>
          </a:prstGeom>
          <a:noFill/>
        </p:spPr>
        <p:txBody>
          <a:bodyPr wrap="square" rtlCol="0" anchor="ctr">
            <a:spAutoFit/>
          </a:bodyPr>
          <a:lstStyle/>
          <a:p>
            <a:r>
              <a:rPr lang="en-US" sz="1600" b="1" u="sng" dirty="0"/>
              <a:t>Co-ordination between authority and responsibility:</a:t>
            </a:r>
            <a:endParaRPr lang="en-US" sz="1600" u="sng" dirty="0"/>
          </a:p>
          <a:p>
            <a:r>
              <a:rPr lang="en-US" sz="1600" dirty="0"/>
              <a:t>Firstly making the robot by the engineering department , then software department will receive it to make the software of this robot , and finally testing department will receive it to test the software of this </a:t>
            </a:r>
            <a:r>
              <a:rPr lang="en-US" sz="1600" dirty="0" smtClean="0"/>
              <a:t>robot.</a:t>
            </a:r>
            <a:endParaRPr lang="ko-KR" altLang="en-US" sz="1600" b="1" dirty="0">
              <a:solidFill>
                <a:schemeClr val="tx1">
                  <a:lumMod val="75000"/>
                  <a:lumOff val="25000"/>
                </a:schemeClr>
              </a:solidFill>
              <a:cs typeface="Arial" pitchFamily="34" charset="0"/>
            </a:endParaRPr>
          </a:p>
        </p:txBody>
      </p:sp>
      <p:sp>
        <p:nvSpPr>
          <p:cNvPr id="13" name="Chevron 67">
            <a:extLst>
              <a:ext uri="{FF2B5EF4-FFF2-40B4-BE49-F238E27FC236}">
                <a16:creationId xmlns:a16="http://schemas.microsoft.com/office/drawing/2014/main" id="{E531E1EF-1E38-4C6E-8704-0613058308CD}"/>
              </a:ext>
            </a:extLst>
          </p:cNvPr>
          <p:cNvSpPr/>
          <p:nvPr/>
        </p:nvSpPr>
        <p:spPr>
          <a:xfrm>
            <a:off x="4771123" y="3897931"/>
            <a:ext cx="174449" cy="243182"/>
          </a:xfrm>
          <a:prstGeom prst="chevron">
            <a:avLst>
              <a:gd name="adj" fmla="val 42574"/>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extBox 13">
            <a:extLst>
              <a:ext uri="{FF2B5EF4-FFF2-40B4-BE49-F238E27FC236}">
                <a16:creationId xmlns:a16="http://schemas.microsoft.com/office/drawing/2014/main" id="{C06D5D49-5AC0-4902-A763-40254672C9FB}"/>
              </a:ext>
            </a:extLst>
          </p:cNvPr>
          <p:cNvSpPr txBox="1"/>
          <p:nvPr/>
        </p:nvSpPr>
        <p:spPr>
          <a:xfrm>
            <a:off x="161003" y="1464056"/>
            <a:ext cx="3361227" cy="2308324"/>
          </a:xfrm>
          <a:prstGeom prst="rect">
            <a:avLst/>
          </a:prstGeom>
          <a:noFill/>
        </p:spPr>
        <p:txBody>
          <a:bodyPr wrap="square" rtlCol="0" anchor="ctr">
            <a:spAutoFit/>
          </a:bodyPr>
          <a:lstStyle/>
          <a:p>
            <a:r>
              <a:rPr lang="en-US" sz="1600" b="1" u="sng" dirty="0"/>
              <a:t>Departmentally organizing the activities :</a:t>
            </a:r>
            <a:r>
              <a:rPr lang="en-US" sz="1600" u="sng" dirty="0"/>
              <a:t>  </a:t>
            </a:r>
            <a:r>
              <a:rPr lang="en-US" sz="1600" dirty="0"/>
              <a:t>We need all departments are dependent like</a:t>
            </a:r>
            <a:r>
              <a:rPr lang="en-US" sz="1600" dirty="0" smtClean="0"/>
              <a:t>:</a:t>
            </a:r>
          </a:p>
          <a:p>
            <a:pPr marL="285750" indent="-285750">
              <a:buFont typeface="Arial" pitchFamily="34" charset="0"/>
              <a:buChar char="•"/>
            </a:pPr>
            <a:r>
              <a:rPr lang="en-US" sz="1600" dirty="0"/>
              <a:t>Development department to make the software of the </a:t>
            </a:r>
            <a:r>
              <a:rPr lang="en-US" sz="1600" dirty="0" smtClean="0"/>
              <a:t>robots.</a:t>
            </a:r>
          </a:p>
          <a:p>
            <a:pPr marL="285750" indent="-285750">
              <a:buFont typeface="Arial" pitchFamily="34" charset="0"/>
              <a:buChar char="•"/>
            </a:pPr>
            <a:r>
              <a:rPr lang="en-US" sz="1600" dirty="0"/>
              <a:t>Testing Department to test the software of the </a:t>
            </a:r>
            <a:r>
              <a:rPr lang="en-US" sz="1600" dirty="0" smtClean="0"/>
              <a:t>robot.</a:t>
            </a:r>
          </a:p>
          <a:p>
            <a:pPr marL="285750" indent="-285750">
              <a:buFont typeface="Arial" pitchFamily="34" charset="0"/>
              <a:buChar char="•"/>
            </a:pPr>
            <a:r>
              <a:rPr lang="en-US" sz="1600" dirty="0"/>
              <a:t>Engineering department to invent the shape of the </a:t>
            </a:r>
            <a:r>
              <a:rPr lang="en-US" sz="1600" dirty="0" smtClean="0"/>
              <a:t>robot.</a:t>
            </a:r>
            <a:endParaRPr lang="ko-KR" altLang="en-US" sz="1600" b="1" dirty="0">
              <a:solidFill>
                <a:schemeClr val="tx1">
                  <a:lumMod val="75000"/>
                  <a:lumOff val="25000"/>
                </a:schemeClr>
              </a:solidFill>
              <a:cs typeface="Arial" pitchFamily="34" charset="0"/>
            </a:endParaRPr>
          </a:p>
        </p:txBody>
      </p:sp>
      <p:sp>
        <p:nvSpPr>
          <p:cNvPr id="15" name="Chevron 91">
            <a:extLst>
              <a:ext uri="{FF2B5EF4-FFF2-40B4-BE49-F238E27FC236}">
                <a16:creationId xmlns:a16="http://schemas.microsoft.com/office/drawing/2014/main" id="{5ED0F8B1-CF65-48E4-8930-C5D7EDD6949E}"/>
              </a:ext>
            </a:extLst>
          </p:cNvPr>
          <p:cNvSpPr/>
          <p:nvPr/>
        </p:nvSpPr>
        <p:spPr>
          <a:xfrm flipH="1">
            <a:off x="3594114" y="2851747"/>
            <a:ext cx="174449" cy="243182"/>
          </a:xfrm>
          <a:prstGeom prst="chevron">
            <a:avLst>
              <a:gd name="adj" fmla="val 42574"/>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83975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3000"/>
                            </p:stCondLst>
                            <p:childTnLst>
                              <p:par>
                                <p:cTn id="25" presetID="22" presetClass="entr" presetSubtype="2"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P spid="11" grpId="0" animBg="1"/>
      <p:bldP spid="12" grpId="0"/>
      <p:bldP spid="13" grpId="0" animBg="1"/>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266340"/>
            <a:ext cx="8094242" cy="1400423"/>
          </a:xfrm>
        </p:spPr>
        <p:txBody>
          <a:bodyPr>
            <a:normAutofit/>
          </a:bodyPr>
          <a:lstStyle/>
          <a:p>
            <a:r>
              <a:rPr lang="en-US" altLang="ko-KR" sz="6000" b="1" dirty="0" smtClean="0">
                <a:solidFill>
                  <a:srgbClr val="120E97"/>
                </a:solidFill>
                <a:effectLst>
                  <a:outerShdw blurRad="38100" dist="38100" dir="2700000" algn="tl">
                    <a:srgbClr val="000000">
                      <a:alpha val="43137"/>
                    </a:srgbClr>
                  </a:outerShdw>
                </a:effectLst>
                <a:cs typeface="Arial" pitchFamily="34" charset="0"/>
              </a:rPr>
              <a:t>Influencing</a:t>
            </a:r>
            <a:endParaRPr lang="ko-KR" altLang="en-US" sz="6000" b="1" dirty="0">
              <a:solidFill>
                <a:srgbClr val="120E9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2636291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8307B847-D64D-456B-B216-57562E2DCC63}"/>
              </a:ext>
            </a:extLst>
          </p:cNvPr>
          <p:cNvSpPr txBox="1">
            <a:spLocks/>
          </p:cNvSpPr>
          <p:nvPr/>
        </p:nvSpPr>
        <p:spPr>
          <a:xfrm>
            <a:off x="137823" y="-701568"/>
            <a:ext cx="3823357"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b="1" dirty="0">
                <a:solidFill>
                  <a:schemeClr val="bg1"/>
                </a:solidFill>
                <a:effectLst>
                  <a:outerShdw blurRad="38100" dist="38100" dir="2700000" algn="tl">
                    <a:srgbClr val="000000">
                      <a:alpha val="43137"/>
                    </a:srgbClr>
                  </a:outerShdw>
                </a:effectLst>
              </a:rPr>
              <a:t>Influencing</a:t>
            </a:r>
            <a:endParaRPr lang="en-US" b="1" dirty="0">
              <a:solidFill>
                <a:schemeClr val="bg1"/>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51B2C291-F240-4FB2-B677-B42BA4BB1FBF}"/>
              </a:ext>
            </a:extLst>
          </p:cNvPr>
          <p:cNvSpPr txBox="1"/>
          <p:nvPr/>
        </p:nvSpPr>
        <p:spPr>
          <a:xfrm>
            <a:off x="446208" y="1655520"/>
            <a:ext cx="5194727" cy="3139321"/>
          </a:xfrm>
          <a:prstGeom prst="rect">
            <a:avLst/>
          </a:prstGeom>
          <a:noFill/>
        </p:spPr>
        <p:txBody>
          <a:bodyPr wrap="square" rtlCol="0">
            <a:spAutoFit/>
          </a:bodyPr>
          <a:lstStyle/>
          <a:p>
            <a:pPr marL="285750" indent="-285750">
              <a:buFont typeface="Arial" pitchFamily="34" charset="0"/>
              <a:buChar char="•"/>
            </a:pPr>
            <a:r>
              <a:rPr lang="en-US" dirty="0">
                <a:solidFill>
                  <a:srgbClr val="120E97"/>
                </a:solidFill>
              </a:rPr>
              <a:t>By these robots we will reduce the human loss, and this project will open the door to make robots do the difficult jobs which is danger to human, promoting for the world-wide peace by saving the human kind and investing their brains rather than their force powers</a:t>
            </a:r>
            <a:r>
              <a:rPr lang="en-US" dirty="0" smtClean="0">
                <a:solidFill>
                  <a:srgbClr val="120E97"/>
                </a:solidFill>
              </a:rPr>
              <a:t>.</a:t>
            </a:r>
          </a:p>
          <a:p>
            <a:pPr marL="285750" indent="-285750">
              <a:buFont typeface="Arial" pitchFamily="34" charset="0"/>
              <a:buChar char="•"/>
            </a:pPr>
            <a:endParaRPr lang="en-US" dirty="0">
              <a:solidFill>
                <a:srgbClr val="120E97"/>
              </a:solidFill>
              <a:cs typeface="Arial" pitchFamily="34" charset="0"/>
            </a:endParaRPr>
          </a:p>
          <a:p>
            <a:pPr marL="285750" indent="-285750">
              <a:buFont typeface="Arial" pitchFamily="34" charset="0"/>
              <a:buChar char="•"/>
            </a:pPr>
            <a:r>
              <a:rPr lang="en-US" dirty="0">
                <a:solidFill>
                  <a:srgbClr val="120E97"/>
                </a:solidFill>
              </a:rPr>
              <a:t>Influencing the people to put in mind the importance of this kind of technology and to be later on used not only in wars but in houses, companies, hospitals etc…</a:t>
            </a:r>
            <a:endParaRPr lang="en-US" dirty="0" smtClean="0">
              <a:solidFill>
                <a:srgbClr val="120E97"/>
              </a:solidFill>
            </a:endParaRPr>
          </a:p>
        </p:txBody>
      </p:sp>
    </p:spTree>
    <p:extLst>
      <p:ext uri="{BB962C8B-B14F-4D97-AF65-F5344CB8AC3E}">
        <p14:creationId xmlns:p14="http://schemas.microsoft.com/office/powerpoint/2010/main" val="964241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266340"/>
            <a:ext cx="8094242" cy="1400423"/>
          </a:xfrm>
        </p:spPr>
        <p:txBody>
          <a:bodyPr>
            <a:normAutofit/>
          </a:bodyPr>
          <a:lstStyle/>
          <a:p>
            <a:r>
              <a:rPr lang="en-US" altLang="ko-KR" sz="6000" b="1" dirty="0" smtClean="0">
                <a:solidFill>
                  <a:srgbClr val="120E97"/>
                </a:solidFill>
                <a:effectLst>
                  <a:outerShdw blurRad="38100" dist="38100" dir="2700000" algn="tl">
                    <a:srgbClr val="000000">
                      <a:alpha val="43137"/>
                    </a:srgbClr>
                  </a:outerShdw>
                </a:effectLst>
                <a:cs typeface="Arial" pitchFamily="34" charset="0"/>
              </a:rPr>
              <a:t>Controlling</a:t>
            </a:r>
            <a:endParaRPr lang="ko-KR" altLang="en-US" sz="6000" b="1" dirty="0">
              <a:solidFill>
                <a:srgbClr val="120E9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531873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8307B847-D64D-456B-B216-57562E2DCC63}"/>
              </a:ext>
            </a:extLst>
          </p:cNvPr>
          <p:cNvSpPr txBox="1">
            <a:spLocks/>
          </p:cNvSpPr>
          <p:nvPr/>
        </p:nvSpPr>
        <p:spPr>
          <a:xfrm>
            <a:off x="137823" y="-701568"/>
            <a:ext cx="6266637"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sz="4000" dirty="0">
                <a:solidFill>
                  <a:schemeClr val="bg1"/>
                </a:solidFill>
              </a:rPr>
              <a:t>Controlling Classification</a:t>
            </a:r>
            <a:endParaRPr lang="en-US" sz="4000" dirty="0">
              <a:solidFill>
                <a:schemeClr val="bg1"/>
              </a:solidFill>
            </a:endParaRPr>
          </a:p>
        </p:txBody>
      </p:sp>
      <p:sp>
        <p:nvSpPr>
          <p:cNvPr id="4" name="Donut 66">
            <a:extLst>
              <a:ext uri="{FF2B5EF4-FFF2-40B4-BE49-F238E27FC236}">
                <a16:creationId xmlns:a16="http://schemas.microsoft.com/office/drawing/2014/main" id="{B31F225E-4BBC-4370-95E2-87543E82D83C}"/>
              </a:ext>
            </a:extLst>
          </p:cNvPr>
          <p:cNvSpPr/>
          <p:nvPr/>
        </p:nvSpPr>
        <p:spPr>
          <a:xfrm>
            <a:off x="3615546" y="3640685"/>
            <a:ext cx="701030" cy="701030"/>
          </a:xfrm>
          <a:prstGeom prst="donut">
            <a:avLst>
              <a:gd name="adj" fmla="val 8736"/>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black">
                  <a:lumMod val="75000"/>
                  <a:lumOff val="25000"/>
                </a:prstClr>
              </a:solidFill>
            </a:endParaRPr>
          </a:p>
        </p:txBody>
      </p:sp>
      <p:grpSp>
        <p:nvGrpSpPr>
          <p:cNvPr id="6" name="그룹 2">
            <a:extLst>
              <a:ext uri="{FF2B5EF4-FFF2-40B4-BE49-F238E27FC236}">
                <a16:creationId xmlns:a16="http://schemas.microsoft.com/office/drawing/2014/main" id="{DC9BF953-2E50-4827-B33A-074946F53576}"/>
              </a:ext>
            </a:extLst>
          </p:cNvPr>
          <p:cNvGrpSpPr/>
          <p:nvPr/>
        </p:nvGrpSpPr>
        <p:grpSpPr>
          <a:xfrm>
            <a:off x="426364" y="3739428"/>
            <a:ext cx="3304256" cy="1127451"/>
            <a:chOff x="8736090" y="4094174"/>
            <a:chExt cx="2749727" cy="1127451"/>
          </a:xfrm>
        </p:grpSpPr>
        <p:sp>
          <p:nvSpPr>
            <p:cNvPr id="7" name="TextBox 6">
              <a:extLst>
                <a:ext uri="{FF2B5EF4-FFF2-40B4-BE49-F238E27FC236}">
                  <a16:creationId xmlns:a16="http://schemas.microsoft.com/office/drawing/2014/main" id="{4F917776-3C3B-49EF-B97D-51BA7B36F739}"/>
                </a:ext>
              </a:extLst>
            </p:cNvPr>
            <p:cNvSpPr txBox="1"/>
            <p:nvPr/>
          </p:nvSpPr>
          <p:spPr>
            <a:xfrm>
              <a:off x="8744645" y="4390628"/>
              <a:ext cx="2741172" cy="830997"/>
            </a:xfrm>
            <a:prstGeom prst="rect">
              <a:avLst/>
            </a:prstGeom>
            <a:noFill/>
          </p:spPr>
          <p:txBody>
            <a:bodyPr wrap="square" rtlCol="0">
              <a:spAutoFit/>
            </a:bodyPr>
            <a:lstStyle/>
            <a:p>
              <a:pPr lvl="0"/>
              <a:r>
                <a:rPr lang="en-US" sz="1200"/>
                <a:t>Programming a robot especially for the first time to be used as a worrier is not an easy challenge; of course we will face some challenges. Errors will be our biggest fear.</a:t>
              </a:r>
              <a:endParaRPr lang="en-US" sz="1200" dirty="0"/>
            </a:p>
          </p:txBody>
        </p:sp>
        <p:sp>
          <p:nvSpPr>
            <p:cNvPr id="8" name="TextBox 7">
              <a:extLst>
                <a:ext uri="{FF2B5EF4-FFF2-40B4-BE49-F238E27FC236}">
                  <a16:creationId xmlns:a16="http://schemas.microsoft.com/office/drawing/2014/main" id="{3F316B7C-1CBA-4C47-9941-55CF6F393E25}"/>
                </a:ext>
              </a:extLst>
            </p:cNvPr>
            <p:cNvSpPr txBox="1"/>
            <p:nvPr/>
          </p:nvSpPr>
          <p:spPr>
            <a:xfrm>
              <a:off x="8736090" y="4094174"/>
              <a:ext cx="2492196" cy="307777"/>
            </a:xfrm>
            <a:prstGeom prst="rect">
              <a:avLst/>
            </a:prstGeom>
            <a:noFill/>
          </p:spPr>
          <p:txBody>
            <a:bodyPr wrap="square" rtlCol="0">
              <a:spAutoFit/>
            </a:bodyPr>
            <a:lstStyle/>
            <a:p>
              <a:pPr defTabSz="914400"/>
              <a:r>
                <a:rPr lang="en-US" altLang="ko-KR" sz="1400" dirty="0"/>
                <a:t>E</a:t>
              </a:r>
              <a:r>
                <a:rPr lang="en-US" altLang="ko-KR" sz="1400" dirty="0" smtClean="0"/>
                <a:t>rrors</a:t>
              </a:r>
              <a:endParaRPr lang="ko-KR" altLang="en-US" sz="1400" dirty="0"/>
            </a:p>
          </p:txBody>
        </p:sp>
      </p:grpSp>
      <p:sp>
        <p:nvSpPr>
          <p:cNvPr id="9" name="Donut 59">
            <a:extLst>
              <a:ext uri="{FF2B5EF4-FFF2-40B4-BE49-F238E27FC236}">
                <a16:creationId xmlns:a16="http://schemas.microsoft.com/office/drawing/2014/main" id="{8D2B3B42-9E69-44D7-9290-7081E0047261}"/>
              </a:ext>
            </a:extLst>
          </p:cNvPr>
          <p:cNvSpPr/>
          <p:nvPr/>
        </p:nvSpPr>
        <p:spPr>
          <a:xfrm>
            <a:off x="5012624" y="1428406"/>
            <a:ext cx="701030" cy="701030"/>
          </a:xfrm>
          <a:prstGeom prst="donut">
            <a:avLst>
              <a:gd name="adj" fmla="val 8736"/>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black">
                  <a:lumMod val="75000"/>
                  <a:lumOff val="25000"/>
                </a:prstClr>
              </a:solidFill>
            </a:endParaRPr>
          </a:p>
        </p:txBody>
      </p:sp>
      <p:cxnSp>
        <p:nvCxnSpPr>
          <p:cNvPr id="10" name="Straight Connector 9">
            <a:extLst>
              <a:ext uri="{FF2B5EF4-FFF2-40B4-BE49-F238E27FC236}">
                <a16:creationId xmlns:a16="http://schemas.microsoft.com/office/drawing/2014/main" id="{3B9BDCA5-B314-44A3-91FA-082308F4D660}"/>
              </a:ext>
            </a:extLst>
          </p:cNvPr>
          <p:cNvCxnSpPr>
            <a:cxnSpLocks/>
            <a:stCxn id="9" idx="2"/>
          </p:cNvCxnSpPr>
          <p:nvPr/>
        </p:nvCxnSpPr>
        <p:spPr>
          <a:xfrm flipH="1">
            <a:off x="433194" y="1778921"/>
            <a:ext cx="4579430" cy="6492"/>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1" name="그룹 6">
            <a:extLst>
              <a:ext uri="{FF2B5EF4-FFF2-40B4-BE49-F238E27FC236}">
                <a16:creationId xmlns:a16="http://schemas.microsoft.com/office/drawing/2014/main" id="{3605F0CB-AC3A-4805-A185-1504D462C8C0}"/>
              </a:ext>
            </a:extLst>
          </p:cNvPr>
          <p:cNvGrpSpPr/>
          <p:nvPr/>
        </p:nvGrpSpPr>
        <p:grpSpPr>
          <a:xfrm>
            <a:off x="448965" y="1502815"/>
            <a:ext cx="4063349" cy="758119"/>
            <a:chOff x="8306211" y="1865918"/>
            <a:chExt cx="2909365" cy="758119"/>
          </a:xfrm>
        </p:grpSpPr>
        <p:sp>
          <p:nvSpPr>
            <p:cNvPr id="12" name="TextBox 11">
              <a:extLst>
                <a:ext uri="{FF2B5EF4-FFF2-40B4-BE49-F238E27FC236}">
                  <a16:creationId xmlns:a16="http://schemas.microsoft.com/office/drawing/2014/main" id="{2F69D4A6-9055-4171-A748-363B59664EA6}"/>
                </a:ext>
              </a:extLst>
            </p:cNvPr>
            <p:cNvSpPr txBox="1"/>
            <p:nvPr/>
          </p:nvSpPr>
          <p:spPr>
            <a:xfrm>
              <a:off x="8315999" y="2162372"/>
              <a:ext cx="2899577" cy="461665"/>
            </a:xfrm>
            <a:prstGeom prst="rect">
              <a:avLst/>
            </a:prstGeom>
            <a:noFill/>
          </p:spPr>
          <p:txBody>
            <a:bodyPr wrap="square" rtlCol="0">
              <a:spAutoFit/>
            </a:bodyPr>
            <a:lstStyle/>
            <a:p>
              <a:pPr defTabSz="914400"/>
              <a:r>
                <a:rPr lang="en-US" altLang="ko-KR" sz="1200" dirty="0" smtClean="0"/>
                <a:t>This is the performance of the robots which is </a:t>
              </a:r>
              <a:r>
                <a:rPr lang="en-US" altLang="ko-KR" sz="1200" dirty="0" err="1" smtClean="0"/>
                <a:t>systimatically</a:t>
              </a:r>
              <a:r>
                <a:rPr lang="en-US" altLang="ko-KR" sz="1200" dirty="0" smtClean="0"/>
                <a:t> designed.</a:t>
              </a:r>
              <a:endParaRPr lang="ko-KR" altLang="en-US" sz="1200" dirty="0"/>
            </a:p>
          </p:txBody>
        </p:sp>
        <p:sp>
          <p:nvSpPr>
            <p:cNvPr id="13" name="TextBox 12">
              <a:extLst>
                <a:ext uri="{FF2B5EF4-FFF2-40B4-BE49-F238E27FC236}">
                  <a16:creationId xmlns:a16="http://schemas.microsoft.com/office/drawing/2014/main" id="{4328DFBC-8FCD-4FBA-A36F-39630B8703F2}"/>
                </a:ext>
              </a:extLst>
            </p:cNvPr>
            <p:cNvSpPr txBox="1"/>
            <p:nvPr/>
          </p:nvSpPr>
          <p:spPr>
            <a:xfrm>
              <a:off x="8306211" y="1865918"/>
              <a:ext cx="2908198" cy="307777"/>
            </a:xfrm>
            <a:prstGeom prst="rect">
              <a:avLst/>
            </a:prstGeom>
            <a:noFill/>
          </p:spPr>
          <p:txBody>
            <a:bodyPr wrap="square" rtlCol="0">
              <a:spAutoFit/>
            </a:bodyPr>
            <a:lstStyle/>
            <a:p>
              <a:pPr defTabSz="914400"/>
              <a:r>
                <a:rPr lang="en-US" altLang="ko-KR" sz="1400" dirty="0" smtClean="0"/>
                <a:t>Standard Performance</a:t>
              </a:r>
              <a:endParaRPr lang="ko-KR" altLang="en-US" sz="1400" dirty="0"/>
            </a:p>
          </p:txBody>
        </p:sp>
      </p:grpSp>
      <p:sp>
        <p:nvSpPr>
          <p:cNvPr id="14" name="Donut 61">
            <a:extLst>
              <a:ext uri="{FF2B5EF4-FFF2-40B4-BE49-F238E27FC236}">
                <a16:creationId xmlns:a16="http://schemas.microsoft.com/office/drawing/2014/main" id="{02C8DEC1-2B76-491E-865F-3CC71EE53F86}"/>
              </a:ext>
            </a:extLst>
          </p:cNvPr>
          <p:cNvSpPr/>
          <p:nvPr/>
        </p:nvSpPr>
        <p:spPr>
          <a:xfrm>
            <a:off x="4321511" y="2571750"/>
            <a:ext cx="701030" cy="701030"/>
          </a:xfrm>
          <a:prstGeom prst="donut">
            <a:avLst>
              <a:gd name="adj" fmla="val 87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black">
                  <a:lumMod val="75000"/>
                  <a:lumOff val="25000"/>
                </a:prstClr>
              </a:solidFill>
            </a:endParaRPr>
          </a:p>
        </p:txBody>
      </p:sp>
      <p:cxnSp>
        <p:nvCxnSpPr>
          <p:cNvPr id="15" name="Straight Connector 14">
            <a:extLst>
              <a:ext uri="{FF2B5EF4-FFF2-40B4-BE49-F238E27FC236}">
                <a16:creationId xmlns:a16="http://schemas.microsoft.com/office/drawing/2014/main" id="{8176228C-0CF3-4935-A091-8795B83A5243}"/>
              </a:ext>
            </a:extLst>
          </p:cNvPr>
          <p:cNvCxnSpPr>
            <a:cxnSpLocks/>
            <a:stCxn id="14" idx="2"/>
          </p:cNvCxnSpPr>
          <p:nvPr/>
        </p:nvCxnSpPr>
        <p:spPr>
          <a:xfrm flipH="1">
            <a:off x="445045" y="2922265"/>
            <a:ext cx="3876466" cy="38699"/>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16" name="그룹 5">
            <a:extLst>
              <a:ext uri="{FF2B5EF4-FFF2-40B4-BE49-F238E27FC236}">
                <a16:creationId xmlns:a16="http://schemas.microsoft.com/office/drawing/2014/main" id="{1F57341F-66CC-4A84-B170-F11FCD10B884}"/>
              </a:ext>
            </a:extLst>
          </p:cNvPr>
          <p:cNvGrpSpPr/>
          <p:nvPr/>
        </p:nvGrpSpPr>
        <p:grpSpPr>
          <a:xfrm>
            <a:off x="462061" y="2680483"/>
            <a:ext cx="2996190" cy="767847"/>
            <a:chOff x="8697852" y="2990115"/>
            <a:chExt cx="2493362" cy="767847"/>
          </a:xfrm>
        </p:grpSpPr>
        <p:sp>
          <p:nvSpPr>
            <p:cNvPr id="17" name="TextBox 16">
              <a:extLst>
                <a:ext uri="{FF2B5EF4-FFF2-40B4-BE49-F238E27FC236}">
                  <a16:creationId xmlns:a16="http://schemas.microsoft.com/office/drawing/2014/main" id="{5C4AC8D2-135E-4AAE-940F-E55FBA8997F9}"/>
                </a:ext>
              </a:extLst>
            </p:cNvPr>
            <p:cNvSpPr txBox="1"/>
            <p:nvPr/>
          </p:nvSpPr>
          <p:spPr>
            <a:xfrm>
              <a:off x="8706406" y="3296297"/>
              <a:ext cx="2484808" cy="461665"/>
            </a:xfrm>
            <a:prstGeom prst="rect">
              <a:avLst/>
            </a:prstGeom>
            <a:noFill/>
          </p:spPr>
          <p:txBody>
            <a:bodyPr wrap="square" rtlCol="0">
              <a:spAutoFit/>
            </a:bodyPr>
            <a:lstStyle/>
            <a:p>
              <a:pPr defTabSz="914400"/>
              <a:r>
                <a:rPr lang="en-US" altLang="ko-KR" sz="1200" smtClean="0"/>
                <a:t>This is the applied and monitored performance which is managed in war.</a:t>
              </a:r>
              <a:endParaRPr lang="ko-KR" altLang="en-US" sz="1200" dirty="0"/>
            </a:p>
          </p:txBody>
        </p:sp>
        <p:sp>
          <p:nvSpPr>
            <p:cNvPr id="18" name="TextBox 17">
              <a:extLst>
                <a:ext uri="{FF2B5EF4-FFF2-40B4-BE49-F238E27FC236}">
                  <a16:creationId xmlns:a16="http://schemas.microsoft.com/office/drawing/2014/main" id="{4797B1F2-CE72-4F95-8A8B-57A467B39F17}"/>
                </a:ext>
              </a:extLst>
            </p:cNvPr>
            <p:cNvSpPr txBox="1"/>
            <p:nvPr/>
          </p:nvSpPr>
          <p:spPr>
            <a:xfrm>
              <a:off x="8697852" y="2990115"/>
              <a:ext cx="2492196" cy="307777"/>
            </a:xfrm>
            <a:prstGeom prst="rect">
              <a:avLst/>
            </a:prstGeom>
            <a:noFill/>
          </p:spPr>
          <p:txBody>
            <a:bodyPr wrap="square" rtlCol="0">
              <a:spAutoFit/>
            </a:bodyPr>
            <a:lstStyle/>
            <a:p>
              <a:pPr defTabSz="914400"/>
              <a:r>
                <a:rPr lang="en-US" altLang="ko-KR" sz="1400" dirty="0" smtClean="0"/>
                <a:t>Actual Performance</a:t>
              </a:r>
              <a:endParaRPr lang="ko-KR" altLang="en-US" sz="1400" dirty="0"/>
            </a:p>
          </p:txBody>
        </p:sp>
      </p:grpSp>
      <p:sp>
        <p:nvSpPr>
          <p:cNvPr id="19" name="Rectangle 16">
            <a:extLst>
              <a:ext uri="{FF2B5EF4-FFF2-40B4-BE49-F238E27FC236}">
                <a16:creationId xmlns:a16="http://schemas.microsoft.com/office/drawing/2014/main" id="{821E4828-A5C8-439D-B35E-BF16DCE769A1}"/>
              </a:ext>
            </a:extLst>
          </p:cNvPr>
          <p:cNvSpPr/>
          <p:nvPr/>
        </p:nvSpPr>
        <p:spPr>
          <a:xfrm rot="2700000">
            <a:off x="5243077" y="1544098"/>
            <a:ext cx="240124" cy="4304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prstClr val="white"/>
              </a:solidFill>
            </a:endParaRPr>
          </a:p>
        </p:txBody>
      </p:sp>
      <p:sp>
        <p:nvSpPr>
          <p:cNvPr id="20" name="Teardrop 6">
            <a:extLst>
              <a:ext uri="{FF2B5EF4-FFF2-40B4-BE49-F238E27FC236}">
                <a16:creationId xmlns:a16="http://schemas.microsoft.com/office/drawing/2014/main" id="{3FF8E6D1-A5CA-4857-BFE4-E947E4F2F934}"/>
              </a:ext>
            </a:extLst>
          </p:cNvPr>
          <p:cNvSpPr/>
          <p:nvPr/>
        </p:nvSpPr>
        <p:spPr>
          <a:xfrm rot="8100000">
            <a:off x="4482265" y="2724070"/>
            <a:ext cx="379523" cy="37952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Oval 21">
            <a:extLst>
              <a:ext uri="{FF2B5EF4-FFF2-40B4-BE49-F238E27FC236}">
                <a16:creationId xmlns:a16="http://schemas.microsoft.com/office/drawing/2014/main" id="{A1FF8497-5F3F-478B-B7A3-B4EBA65574D6}"/>
              </a:ext>
            </a:extLst>
          </p:cNvPr>
          <p:cNvSpPr>
            <a:spLocks noChangeAspect="1"/>
          </p:cNvSpPr>
          <p:nvPr/>
        </p:nvSpPr>
        <p:spPr>
          <a:xfrm>
            <a:off x="3805926" y="3829728"/>
            <a:ext cx="320270" cy="3229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prstClr val="white"/>
              </a:solidFill>
            </a:endParaRPr>
          </a:p>
        </p:txBody>
      </p:sp>
      <p:grpSp>
        <p:nvGrpSpPr>
          <p:cNvPr id="22" name="Group 21">
            <a:extLst>
              <a:ext uri="{FF2B5EF4-FFF2-40B4-BE49-F238E27FC236}">
                <a16:creationId xmlns:a16="http://schemas.microsoft.com/office/drawing/2014/main" id="{7676C358-1959-4F0E-AAB4-395C03991B72}"/>
              </a:ext>
            </a:extLst>
          </p:cNvPr>
          <p:cNvGrpSpPr/>
          <p:nvPr/>
        </p:nvGrpSpPr>
        <p:grpSpPr>
          <a:xfrm>
            <a:off x="5833271" y="2260934"/>
            <a:ext cx="2956986" cy="2842754"/>
            <a:chOff x="962673" y="2104192"/>
            <a:chExt cx="3502818" cy="3367486"/>
          </a:xfrm>
        </p:grpSpPr>
        <p:sp>
          <p:nvSpPr>
            <p:cNvPr id="23" name="Oval 22">
              <a:extLst>
                <a:ext uri="{FF2B5EF4-FFF2-40B4-BE49-F238E27FC236}">
                  <a16:creationId xmlns:a16="http://schemas.microsoft.com/office/drawing/2014/main" id="{8FDE9F61-E6FF-4794-BD84-DD26E1ECD702}"/>
                </a:ext>
              </a:extLst>
            </p:cNvPr>
            <p:cNvSpPr/>
            <p:nvPr/>
          </p:nvSpPr>
          <p:spPr>
            <a:xfrm>
              <a:off x="1403648" y="2214389"/>
              <a:ext cx="2592288" cy="2592288"/>
            </a:xfrm>
            <a:prstGeom prst="ellipse">
              <a:avLst/>
            </a:prstGeom>
            <a:solidFill>
              <a:schemeClr val="accent6">
                <a:lumMod val="40000"/>
                <a:lumOff val="60000"/>
              </a:schemeClr>
            </a:solidFill>
            <a:ln w="254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white"/>
                </a:solidFill>
              </a:endParaRPr>
            </a:p>
          </p:txBody>
        </p:sp>
        <p:sp>
          <p:nvSpPr>
            <p:cNvPr id="24" name="Arc 31">
              <a:extLst>
                <a:ext uri="{FF2B5EF4-FFF2-40B4-BE49-F238E27FC236}">
                  <a16:creationId xmlns:a16="http://schemas.microsoft.com/office/drawing/2014/main" id="{35981C91-BBD1-4673-927B-97EA3283A93A}"/>
                </a:ext>
              </a:extLst>
            </p:cNvPr>
            <p:cNvSpPr>
              <a:spLocks/>
            </p:cNvSpPr>
            <p:nvPr/>
          </p:nvSpPr>
          <p:spPr bwMode="auto">
            <a:xfrm rot="15667748">
              <a:off x="960958" y="2105907"/>
              <a:ext cx="1761014" cy="1757584"/>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1"/>
              </a:solidFill>
              <a:prstDash val="solid"/>
              <a:round/>
              <a:headEnd/>
              <a:tailEnd type="triangle" w="med" len="sm"/>
            </a:ln>
          </p:spPr>
          <p:txBody>
            <a:bodyPr wrap="none" anchor="ctr"/>
            <a:lstStyle/>
            <a:p>
              <a:pPr defTabSz="914400"/>
              <a:endParaRPr lang="ko-KR" altLang="en-US" sz="1600">
                <a:solidFill>
                  <a:prstClr val="black"/>
                </a:solidFill>
              </a:endParaRPr>
            </a:p>
          </p:txBody>
        </p:sp>
        <p:sp>
          <p:nvSpPr>
            <p:cNvPr id="25" name="Arc 31">
              <a:extLst>
                <a:ext uri="{FF2B5EF4-FFF2-40B4-BE49-F238E27FC236}">
                  <a16:creationId xmlns:a16="http://schemas.microsoft.com/office/drawing/2014/main" id="{65160D4E-A6F2-46F6-ACD5-52CC63E64865}"/>
                </a:ext>
              </a:extLst>
            </p:cNvPr>
            <p:cNvSpPr>
              <a:spLocks/>
            </p:cNvSpPr>
            <p:nvPr/>
          </p:nvSpPr>
          <p:spPr bwMode="auto">
            <a:xfrm rot="929348">
              <a:off x="2711262" y="2159154"/>
              <a:ext cx="1754229" cy="1750813"/>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4"/>
              </a:solidFill>
              <a:prstDash val="solid"/>
              <a:round/>
              <a:headEnd/>
              <a:tailEnd type="triangle" w="med" len="sm"/>
            </a:ln>
          </p:spPr>
          <p:txBody>
            <a:bodyPr wrap="none" anchor="ctr"/>
            <a:lstStyle/>
            <a:p>
              <a:pPr defTabSz="914400"/>
              <a:endParaRPr lang="ko-KR" altLang="en-US" sz="1600" dirty="0">
                <a:solidFill>
                  <a:prstClr val="black"/>
                </a:solidFill>
              </a:endParaRPr>
            </a:p>
          </p:txBody>
        </p:sp>
        <p:sp>
          <p:nvSpPr>
            <p:cNvPr id="26" name="Arc 31">
              <a:extLst>
                <a:ext uri="{FF2B5EF4-FFF2-40B4-BE49-F238E27FC236}">
                  <a16:creationId xmlns:a16="http://schemas.microsoft.com/office/drawing/2014/main" id="{DC30C2C5-F611-46A7-ACB7-5787B6712AFC}"/>
                </a:ext>
              </a:extLst>
            </p:cNvPr>
            <p:cNvSpPr>
              <a:spLocks/>
            </p:cNvSpPr>
            <p:nvPr/>
          </p:nvSpPr>
          <p:spPr bwMode="auto">
            <a:xfrm rot="8307684">
              <a:off x="1721446" y="3562606"/>
              <a:ext cx="1912783" cy="190907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2"/>
              </a:solidFill>
              <a:prstDash val="solid"/>
              <a:round/>
              <a:headEnd/>
              <a:tailEnd type="triangle" w="med" len="sm"/>
            </a:ln>
          </p:spPr>
          <p:txBody>
            <a:bodyPr wrap="none" anchor="ctr"/>
            <a:lstStyle/>
            <a:p>
              <a:pPr defTabSz="914400"/>
              <a:endParaRPr lang="ko-KR" altLang="en-US" sz="1600">
                <a:solidFill>
                  <a:prstClr val="black"/>
                </a:solidFill>
              </a:endParaRPr>
            </a:p>
          </p:txBody>
        </p:sp>
      </p:grpSp>
      <p:sp>
        <p:nvSpPr>
          <p:cNvPr id="27" name="Oval 26">
            <a:extLst>
              <a:ext uri="{FF2B5EF4-FFF2-40B4-BE49-F238E27FC236}">
                <a16:creationId xmlns:a16="http://schemas.microsoft.com/office/drawing/2014/main" id="{E228A664-CEE4-4F04-8B64-2A68060DA551}"/>
              </a:ext>
            </a:extLst>
          </p:cNvPr>
          <p:cNvSpPr/>
          <p:nvPr/>
        </p:nvSpPr>
        <p:spPr>
          <a:xfrm>
            <a:off x="6885351" y="1492251"/>
            <a:ext cx="851024" cy="851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white"/>
              </a:solidFill>
            </a:endParaRPr>
          </a:p>
        </p:txBody>
      </p:sp>
      <p:sp>
        <p:nvSpPr>
          <p:cNvPr id="29" name="Oval 28">
            <a:extLst>
              <a:ext uri="{FF2B5EF4-FFF2-40B4-BE49-F238E27FC236}">
                <a16:creationId xmlns:a16="http://schemas.microsoft.com/office/drawing/2014/main" id="{664D5610-976E-432F-947A-58E7395A1411}"/>
              </a:ext>
            </a:extLst>
          </p:cNvPr>
          <p:cNvSpPr/>
          <p:nvPr/>
        </p:nvSpPr>
        <p:spPr>
          <a:xfrm>
            <a:off x="8145356" y="3665452"/>
            <a:ext cx="851024" cy="851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white"/>
              </a:solidFill>
            </a:endParaRPr>
          </a:p>
        </p:txBody>
      </p:sp>
      <p:sp>
        <p:nvSpPr>
          <p:cNvPr id="31" name="Oval 30">
            <a:extLst>
              <a:ext uri="{FF2B5EF4-FFF2-40B4-BE49-F238E27FC236}">
                <a16:creationId xmlns:a16="http://schemas.microsoft.com/office/drawing/2014/main" id="{C5F0E8AA-6CE1-4A34-9CBD-04849ED2F3F4}"/>
              </a:ext>
            </a:extLst>
          </p:cNvPr>
          <p:cNvSpPr/>
          <p:nvPr/>
        </p:nvSpPr>
        <p:spPr>
          <a:xfrm>
            <a:off x="5507084" y="3526607"/>
            <a:ext cx="851024" cy="85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ko-KR" altLang="en-US" sz="2700">
              <a:solidFill>
                <a:prstClr val="white"/>
              </a:solidFill>
            </a:endParaRPr>
          </a:p>
        </p:txBody>
      </p:sp>
      <p:sp>
        <p:nvSpPr>
          <p:cNvPr id="32" name="TextBox 31">
            <a:extLst>
              <a:ext uri="{FF2B5EF4-FFF2-40B4-BE49-F238E27FC236}">
                <a16:creationId xmlns:a16="http://schemas.microsoft.com/office/drawing/2014/main" id="{D5C4B682-2411-47A2-B97B-8BC8860A60CB}"/>
              </a:ext>
            </a:extLst>
          </p:cNvPr>
          <p:cNvSpPr txBox="1"/>
          <p:nvPr/>
        </p:nvSpPr>
        <p:spPr>
          <a:xfrm>
            <a:off x="6385404" y="3131131"/>
            <a:ext cx="1823623" cy="646330"/>
          </a:xfrm>
          <a:prstGeom prst="rect">
            <a:avLst/>
          </a:prstGeom>
          <a:noFill/>
        </p:spPr>
        <p:txBody>
          <a:bodyPr wrap="square" rtlCol="0" anchor="ctr">
            <a:spAutoFit/>
          </a:bodyPr>
          <a:lstStyle/>
          <a:p>
            <a:pPr algn="ctr" defTabSz="914400"/>
            <a:r>
              <a:rPr lang="en-US" altLang="ko-KR" sz="3600" b="1" dirty="0" smtClean="0">
                <a:solidFill>
                  <a:prstClr val="black">
                    <a:lumMod val="75000"/>
                    <a:lumOff val="25000"/>
                  </a:prstClr>
                </a:solidFill>
              </a:rPr>
              <a:t>Types</a:t>
            </a:r>
            <a:endParaRPr lang="ko-KR" altLang="en-US" sz="3600" b="1" dirty="0">
              <a:solidFill>
                <a:prstClr val="black">
                  <a:lumMod val="75000"/>
                  <a:lumOff val="25000"/>
                </a:prstClr>
              </a:solidFill>
            </a:endParaRPr>
          </a:p>
        </p:txBody>
      </p:sp>
      <p:sp>
        <p:nvSpPr>
          <p:cNvPr id="33" name="Rectangle 16">
            <a:extLst>
              <a:ext uri="{FF2B5EF4-FFF2-40B4-BE49-F238E27FC236}">
                <a16:creationId xmlns:a16="http://schemas.microsoft.com/office/drawing/2014/main" id="{821E4828-A5C8-439D-B35E-BF16DCE769A1}"/>
              </a:ext>
            </a:extLst>
          </p:cNvPr>
          <p:cNvSpPr/>
          <p:nvPr/>
        </p:nvSpPr>
        <p:spPr>
          <a:xfrm rot="2700000">
            <a:off x="7190801" y="1688960"/>
            <a:ext cx="240124" cy="4304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prstClr val="white"/>
              </a:solidFill>
            </a:endParaRPr>
          </a:p>
        </p:txBody>
      </p:sp>
      <p:sp>
        <p:nvSpPr>
          <p:cNvPr id="34" name="Oval 21">
            <a:extLst>
              <a:ext uri="{FF2B5EF4-FFF2-40B4-BE49-F238E27FC236}">
                <a16:creationId xmlns:a16="http://schemas.microsoft.com/office/drawing/2014/main" id="{A1FF8497-5F3F-478B-B7A3-B4EBA65574D6}"/>
              </a:ext>
            </a:extLst>
          </p:cNvPr>
          <p:cNvSpPr>
            <a:spLocks noChangeAspect="1"/>
          </p:cNvSpPr>
          <p:nvPr/>
        </p:nvSpPr>
        <p:spPr>
          <a:xfrm>
            <a:off x="5784115" y="3791712"/>
            <a:ext cx="320270" cy="3229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prstClr val="white"/>
              </a:solidFill>
            </a:endParaRPr>
          </a:p>
        </p:txBody>
      </p:sp>
      <p:sp>
        <p:nvSpPr>
          <p:cNvPr id="35" name="Teardrop 6">
            <a:extLst>
              <a:ext uri="{FF2B5EF4-FFF2-40B4-BE49-F238E27FC236}">
                <a16:creationId xmlns:a16="http://schemas.microsoft.com/office/drawing/2014/main" id="{3FF8E6D1-A5CA-4857-BFE4-E947E4F2F934}"/>
              </a:ext>
            </a:extLst>
          </p:cNvPr>
          <p:cNvSpPr/>
          <p:nvPr/>
        </p:nvSpPr>
        <p:spPr>
          <a:xfrm rot="8100000">
            <a:off x="8368956" y="3876344"/>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36" name="Straight Connector 35">
            <a:extLst>
              <a:ext uri="{FF2B5EF4-FFF2-40B4-BE49-F238E27FC236}">
                <a16:creationId xmlns:a16="http://schemas.microsoft.com/office/drawing/2014/main" id="{3B9BDCA5-B314-44A3-91FA-082308F4D660}"/>
              </a:ext>
            </a:extLst>
          </p:cNvPr>
          <p:cNvCxnSpPr>
            <a:cxnSpLocks/>
          </p:cNvCxnSpPr>
          <p:nvPr/>
        </p:nvCxnSpPr>
        <p:spPr>
          <a:xfrm flipH="1">
            <a:off x="426364" y="4035882"/>
            <a:ext cx="3229406"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5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500"/>
                                        <p:tgtEl>
                                          <p:spTgt spid="15"/>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000"/>
                            </p:stCondLst>
                            <p:childTnLst>
                              <p:par>
                                <p:cTn id="38" presetID="22" presetClass="entr" presetSubtype="2"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right)">
                                      <p:cBhvr>
                                        <p:cTn id="40" dur="500"/>
                                        <p:tgtEl>
                                          <p:spTgt spid="4"/>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right)">
                                      <p:cBhvr>
                                        <p:cTn id="44" dur="500"/>
                                        <p:tgtEl>
                                          <p:spTgt spid="21"/>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par>
                          <p:cTn id="49" fill="hold">
                            <p:stCondLst>
                              <p:cond delay="4500"/>
                            </p:stCondLst>
                            <p:childTnLst>
                              <p:par>
                                <p:cTn id="50" presetID="32" presetClass="emph" presetSubtype="0" fill="hold" grpId="0" nodeType="afterEffect">
                                  <p:stCondLst>
                                    <p:cond delay="0"/>
                                  </p:stCondLst>
                                  <p:childTnLst>
                                    <p:animRot by="120000">
                                      <p:cBhvr>
                                        <p:cTn id="51" dur="100" fill="hold">
                                          <p:stCondLst>
                                            <p:cond delay="0"/>
                                          </p:stCondLst>
                                        </p:cTn>
                                        <p:tgtEl>
                                          <p:spTgt spid="27"/>
                                        </p:tgtEl>
                                        <p:attrNameLst>
                                          <p:attrName>r</p:attrName>
                                        </p:attrNameLst>
                                      </p:cBhvr>
                                    </p:animRot>
                                    <p:animRot by="-240000">
                                      <p:cBhvr>
                                        <p:cTn id="52" dur="200" fill="hold">
                                          <p:stCondLst>
                                            <p:cond delay="200"/>
                                          </p:stCondLst>
                                        </p:cTn>
                                        <p:tgtEl>
                                          <p:spTgt spid="27"/>
                                        </p:tgtEl>
                                        <p:attrNameLst>
                                          <p:attrName>r</p:attrName>
                                        </p:attrNameLst>
                                      </p:cBhvr>
                                    </p:animRot>
                                    <p:animRot by="240000">
                                      <p:cBhvr>
                                        <p:cTn id="53" dur="200" fill="hold">
                                          <p:stCondLst>
                                            <p:cond delay="400"/>
                                          </p:stCondLst>
                                        </p:cTn>
                                        <p:tgtEl>
                                          <p:spTgt spid="27"/>
                                        </p:tgtEl>
                                        <p:attrNameLst>
                                          <p:attrName>r</p:attrName>
                                        </p:attrNameLst>
                                      </p:cBhvr>
                                    </p:animRot>
                                    <p:animRot by="-240000">
                                      <p:cBhvr>
                                        <p:cTn id="54" dur="200" fill="hold">
                                          <p:stCondLst>
                                            <p:cond delay="600"/>
                                          </p:stCondLst>
                                        </p:cTn>
                                        <p:tgtEl>
                                          <p:spTgt spid="27"/>
                                        </p:tgtEl>
                                        <p:attrNameLst>
                                          <p:attrName>r</p:attrName>
                                        </p:attrNameLst>
                                      </p:cBhvr>
                                    </p:animRot>
                                    <p:animRot by="120000">
                                      <p:cBhvr>
                                        <p:cTn id="55" dur="200" fill="hold">
                                          <p:stCondLst>
                                            <p:cond delay="800"/>
                                          </p:stCondLst>
                                        </p:cTn>
                                        <p:tgtEl>
                                          <p:spTgt spid="27"/>
                                        </p:tgtEl>
                                        <p:attrNameLst>
                                          <p:attrName>r</p:attrName>
                                        </p:attrNameLst>
                                      </p:cBhvr>
                                    </p:animRot>
                                  </p:childTnLst>
                                </p:cTn>
                              </p:par>
                              <p:par>
                                <p:cTn id="56" presetID="32" presetClass="emph" presetSubtype="0" fill="hold" grpId="0" nodeType="withEffect">
                                  <p:stCondLst>
                                    <p:cond delay="0"/>
                                  </p:stCondLst>
                                  <p:childTnLst>
                                    <p:animRot by="120000">
                                      <p:cBhvr>
                                        <p:cTn id="57" dur="100" fill="hold">
                                          <p:stCondLst>
                                            <p:cond delay="0"/>
                                          </p:stCondLst>
                                        </p:cTn>
                                        <p:tgtEl>
                                          <p:spTgt spid="33"/>
                                        </p:tgtEl>
                                        <p:attrNameLst>
                                          <p:attrName>r</p:attrName>
                                        </p:attrNameLst>
                                      </p:cBhvr>
                                    </p:animRot>
                                    <p:animRot by="-240000">
                                      <p:cBhvr>
                                        <p:cTn id="58" dur="200" fill="hold">
                                          <p:stCondLst>
                                            <p:cond delay="200"/>
                                          </p:stCondLst>
                                        </p:cTn>
                                        <p:tgtEl>
                                          <p:spTgt spid="33"/>
                                        </p:tgtEl>
                                        <p:attrNameLst>
                                          <p:attrName>r</p:attrName>
                                        </p:attrNameLst>
                                      </p:cBhvr>
                                    </p:animRot>
                                    <p:animRot by="240000">
                                      <p:cBhvr>
                                        <p:cTn id="59" dur="200" fill="hold">
                                          <p:stCondLst>
                                            <p:cond delay="400"/>
                                          </p:stCondLst>
                                        </p:cTn>
                                        <p:tgtEl>
                                          <p:spTgt spid="33"/>
                                        </p:tgtEl>
                                        <p:attrNameLst>
                                          <p:attrName>r</p:attrName>
                                        </p:attrNameLst>
                                      </p:cBhvr>
                                    </p:animRot>
                                    <p:animRot by="-240000">
                                      <p:cBhvr>
                                        <p:cTn id="60" dur="200" fill="hold">
                                          <p:stCondLst>
                                            <p:cond delay="600"/>
                                          </p:stCondLst>
                                        </p:cTn>
                                        <p:tgtEl>
                                          <p:spTgt spid="33"/>
                                        </p:tgtEl>
                                        <p:attrNameLst>
                                          <p:attrName>r</p:attrName>
                                        </p:attrNameLst>
                                      </p:cBhvr>
                                    </p:animRot>
                                    <p:animRot by="120000">
                                      <p:cBhvr>
                                        <p:cTn id="61" dur="200" fill="hold">
                                          <p:stCondLst>
                                            <p:cond delay="800"/>
                                          </p:stCondLst>
                                        </p:cTn>
                                        <p:tgtEl>
                                          <p:spTgt spid="33"/>
                                        </p:tgtEl>
                                        <p:attrNameLst>
                                          <p:attrName>r</p:attrName>
                                        </p:attrNameLst>
                                      </p:cBhvr>
                                    </p:animRot>
                                  </p:childTnLst>
                                </p:cTn>
                              </p:par>
                              <p:par>
                                <p:cTn id="62" presetID="32" presetClass="emph" presetSubtype="0" fill="hold" grpId="0" nodeType="withEffect">
                                  <p:stCondLst>
                                    <p:cond delay="0"/>
                                  </p:stCondLst>
                                  <p:childTnLst>
                                    <p:animRot by="120000">
                                      <p:cBhvr>
                                        <p:cTn id="63" dur="100" fill="hold">
                                          <p:stCondLst>
                                            <p:cond delay="0"/>
                                          </p:stCondLst>
                                        </p:cTn>
                                        <p:tgtEl>
                                          <p:spTgt spid="31"/>
                                        </p:tgtEl>
                                        <p:attrNameLst>
                                          <p:attrName>r</p:attrName>
                                        </p:attrNameLst>
                                      </p:cBhvr>
                                    </p:animRot>
                                    <p:animRot by="-240000">
                                      <p:cBhvr>
                                        <p:cTn id="64" dur="200" fill="hold">
                                          <p:stCondLst>
                                            <p:cond delay="200"/>
                                          </p:stCondLst>
                                        </p:cTn>
                                        <p:tgtEl>
                                          <p:spTgt spid="31"/>
                                        </p:tgtEl>
                                        <p:attrNameLst>
                                          <p:attrName>r</p:attrName>
                                        </p:attrNameLst>
                                      </p:cBhvr>
                                    </p:animRot>
                                    <p:animRot by="240000">
                                      <p:cBhvr>
                                        <p:cTn id="65" dur="200" fill="hold">
                                          <p:stCondLst>
                                            <p:cond delay="400"/>
                                          </p:stCondLst>
                                        </p:cTn>
                                        <p:tgtEl>
                                          <p:spTgt spid="31"/>
                                        </p:tgtEl>
                                        <p:attrNameLst>
                                          <p:attrName>r</p:attrName>
                                        </p:attrNameLst>
                                      </p:cBhvr>
                                    </p:animRot>
                                    <p:animRot by="-240000">
                                      <p:cBhvr>
                                        <p:cTn id="66" dur="200" fill="hold">
                                          <p:stCondLst>
                                            <p:cond delay="600"/>
                                          </p:stCondLst>
                                        </p:cTn>
                                        <p:tgtEl>
                                          <p:spTgt spid="31"/>
                                        </p:tgtEl>
                                        <p:attrNameLst>
                                          <p:attrName>r</p:attrName>
                                        </p:attrNameLst>
                                      </p:cBhvr>
                                    </p:animRot>
                                    <p:animRot by="120000">
                                      <p:cBhvr>
                                        <p:cTn id="67" dur="200" fill="hold">
                                          <p:stCondLst>
                                            <p:cond delay="800"/>
                                          </p:stCondLst>
                                        </p:cTn>
                                        <p:tgtEl>
                                          <p:spTgt spid="31"/>
                                        </p:tgtEl>
                                        <p:attrNameLst>
                                          <p:attrName>r</p:attrName>
                                        </p:attrNameLst>
                                      </p:cBhvr>
                                    </p:animRot>
                                  </p:childTnLst>
                                </p:cTn>
                              </p:par>
                              <p:par>
                                <p:cTn id="68" presetID="32" presetClass="emph" presetSubtype="0" fill="hold" grpId="0" nodeType="withEffect">
                                  <p:stCondLst>
                                    <p:cond delay="0"/>
                                  </p:stCondLst>
                                  <p:childTnLst>
                                    <p:animRot by="120000">
                                      <p:cBhvr>
                                        <p:cTn id="69" dur="100" fill="hold">
                                          <p:stCondLst>
                                            <p:cond delay="0"/>
                                          </p:stCondLst>
                                        </p:cTn>
                                        <p:tgtEl>
                                          <p:spTgt spid="34"/>
                                        </p:tgtEl>
                                        <p:attrNameLst>
                                          <p:attrName>r</p:attrName>
                                        </p:attrNameLst>
                                      </p:cBhvr>
                                    </p:animRot>
                                    <p:animRot by="-240000">
                                      <p:cBhvr>
                                        <p:cTn id="70" dur="200" fill="hold">
                                          <p:stCondLst>
                                            <p:cond delay="200"/>
                                          </p:stCondLst>
                                        </p:cTn>
                                        <p:tgtEl>
                                          <p:spTgt spid="34"/>
                                        </p:tgtEl>
                                        <p:attrNameLst>
                                          <p:attrName>r</p:attrName>
                                        </p:attrNameLst>
                                      </p:cBhvr>
                                    </p:animRot>
                                    <p:animRot by="240000">
                                      <p:cBhvr>
                                        <p:cTn id="71" dur="200" fill="hold">
                                          <p:stCondLst>
                                            <p:cond delay="400"/>
                                          </p:stCondLst>
                                        </p:cTn>
                                        <p:tgtEl>
                                          <p:spTgt spid="34"/>
                                        </p:tgtEl>
                                        <p:attrNameLst>
                                          <p:attrName>r</p:attrName>
                                        </p:attrNameLst>
                                      </p:cBhvr>
                                    </p:animRot>
                                    <p:animRot by="-240000">
                                      <p:cBhvr>
                                        <p:cTn id="72" dur="200" fill="hold">
                                          <p:stCondLst>
                                            <p:cond delay="600"/>
                                          </p:stCondLst>
                                        </p:cTn>
                                        <p:tgtEl>
                                          <p:spTgt spid="34"/>
                                        </p:tgtEl>
                                        <p:attrNameLst>
                                          <p:attrName>r</p:attrName>
                                        </p:attrNameLst>
                                      </p:cBhvr>
                                    </p:animRot>
                                    <p:animRot by="120000">
                                      <p:cBhvr>
                                        <p:cTn id="73" dur="200" fill="hold">
                                          <p:stCondLst>
                                            <p:cond delay="800"/>
                                          </p:stCondLst>
                                        </p:cTn>
                                        <p:tgtEl>
                                          <p:spTgt spid="34"/>
                                        </p:tgtEl>
                                        <p:attrNameLst>
                                          <p:attrName>r</p:attrName>
                                        </p:attrNameLst>
                                      </p:cBhvr>
                                    </p:animRot>
                                  </p:childTnLst>
                                </p:cTn>
                              </p:par>
                              <p:par>
                                <p:cTn id="74" presetID="32" presetClass="emph" presetSubtype="0" fill="hold" grpId="0" nodeType="withEffect">
                                  <p:stCondLst>
                                    <p:cond delay="0"/>
                                  </p:stCondLst>
                                  <p:childTnLst>
                                    <p:animRot by="120000">
                                      <p:cBhvr>
                                        <p:cTn id="75" dur="100" fill="hold">
                                          <p:stCondLst>
                                            <p:cond delay="0"/>
                                          </p:stCondLst>
                                        </p:cTn>
                                        <p:tgtEl>
                                          <p:spTgt spid="29"/>
                                        </p:tgtEl>
                                        <p:attrNameLst>
                                          <p:attrName>r</p:attrName>
                                        </p:attrNameLst>
                                      </p:cBhvr>
                                    </p:animRot>
                                    <p:animRot by="-240000">
                                      <p:cBhvr>
                                        <p:cTn id="76" dur="200" fill="hold">
                                          <p:stCondLst>
                                            <p:cond delay="200"/>
                                          </p:stCondLst>
                                        </p:cTn>
                                        <p:tgtEl>
                                          <p:spTgt spid="29"/>
                                        </p:tgtEl>
                                        <p:attrNameLst>
                                          <p:attrName>r</p:attrName>
                                        </p:attrNameLst>
                                      </p:cBhvr>
                                    </p:animRot>
                                    <p:animRot by="240000">
                                      <p:cBhvr>
                                        <p:cTn id="77" dur="200" fill="hold">
                                          <p:stCondLst>
                                            <p:cond delay="400"/>
                                          </p:stCondLst>
                                        </p:cTn>
                                        <p:tgtEl>
                                          <p:spTgt spid="29"/>
                                        </p:tgtEl>
                                        <p:attrNameLst>
                                          <p:attrName>r</p:attrName>
                                        </p:attrNameLst>
                                      </p:cBhvr>
                                    </p:animRot>
                                    <p:animRot by="-240000">
                                      <p:cBhvr>
                                        <p:cTn id="78" dur="200" fill="hold">
                                          <p:stCondLst>
                                            <p:cond delay="600"/>
                                          </p:stCondLst>
                                        </p:cTn>
                                        <p:tgtEl>
                                          <p:spTgt spid="29"/>
                                        </p:tgtEl>
                                        <p:attrNameLst>
                                          <p:attrName>r</p:attrName>
                                        </p:attrNameLst>
                                      </p:cBhvr>
                                    </p:animRot>
                                    <p:animRot by="120000">
                                      <p:cBhvr>
                                        <p:cTn id="79" dur="200" fill="hold">
                                          <p:stCondLst>
                                            <p:cond delay="800"/>
                                          </p:stCondLst>
                                        </p:cTn>
                                        <p:tgtEl>
                                          <p:spTgt spid="29"/>
                                        </p:tgtEl>
                                        <p:attrNameLst>
                                          <p:attrName>r</p:attrName>
                                        </p:attrNameLst>
                                      </p:cBhvr>
                                    </p:animRot>
                                  </p:childTnLst>
                                </p:cTn>
                              </p:par>
                              <p:par>
                                <p:cTn id="80" presetID="32" presetClass="emph" presetSubtype="0" fill="hold" grpId="0" nodeType="withEffect">
                                  <p:stCondLst>
                                    <p:cond delay="0"/>
                                  </p:stCondLst>
                                  <p:childTnLst>
                                    <p:animRot by="120000">
                                      <p:cBhvr>
                                        <p:cTn id="81" dur="100" fill="hold">
                                          <p:stCondLst>
                                            <p:cond delay="0"/>
                                          </p:stCondLst>
                                        </p:cTn>
                                        <p:tgtEl>
                                          <p:spTgt spid="35"/>
                                        </p:tgtEl>
                                        <p:attrNameLst>
                                          <p:attrName>r</p:attrName>
                                        </p:attrNameLst>
                                      </p:cBhvr>
                                    </p:animRot>
                                    <p:animRot by="-240000">
                                      <p:cBhvr>
                                        <p:cTn id="82" dur="200" fill="hold">
                                          <p:stCondLst>
                                            <p:cond delay="200"/>
                                          </p:stCondLst>
                                        </p:cTn>
                                        <p:tgtEl>
                                          <p:spTgt spid="35"/>
                                        </p:tgtEl>
                                        <p:attrNameLst>
                                          <p:attrName>r</p:attrName>
                                        </p:attrNameLst>
                                      </p:cBhvr>
                                    </p:animRot>
                                    <p:animRot by="240000">
                                      <p:cBhvr>
                                        <p:cTn id="83" dur="200" fill="hold">
                                          <p:stCondLst>
                                            <p:cond delay="400"/>
                                          </p:stCondLst>
                                        </p:cTn>
                                        <p:tgtEl>
                                          <p:spTgt spid="35"/>
                                        </p:tgtEl>
                                        <p:attrNameLst>
                                          <p:attrName>r</p:attrName>
                                        </p:attrNameLst>
                                      </p:cBhvr>
                                    </p:animRot>
                                    <p:animRot by="-240000">
                                      <p:cBhvr>
                                        <p:cTn id="84" dur="200" fill="hold">
                                          <p:stCondLst>
                                            <p:cond delay="600"/>
                                          </p:stCondLst>
                                        </p:cTn>
                                        <p:tgtEl>
                                          <p:spTgt spid="35"/>
                                        </p:tgtEl>
                                        <p:attrNameLst>
                                          <p:attrName>r</p:attrName>
                                        </p:attrNameLst>
                                      </p:cBhvr>
                                    </p:animRot>
                                    <p:animRot by="120000">
                                      <p:cBhvr>
                                        <p:cTn id="85" dur="200" fill="hold">
                                          <p:stCondLst>
                                            <p:cond delay="800"/>
                                          </p:stCondLst>
                                        </p:cTn>
                                        <p:tgtEl>
                                          <p:spTgt spid="35"/>
                                        </p:tgtEl>
                                        <p:attrNameLst>
                                          <p:attrName>r</p:attrName>
                                        </p:attrNameLst>
                                      </p:cBhvr>
                                    </p:animRot>
                                  </p:childTnLst>
                                </p:cTn>
                              </p:par>
                              <p:par>
                                <p:cTn id="86" presetID="32" presetClass="emph" presetSubtype="0" fill="hold" grpId="0" nodeType="withEffect">
                                  <p:stCondLst>
                                    <p:cond delay="0"/>
                                  </p:stCondLst>
                                  <p:childTnLst>
                                    <p:animRot by="120000">
                                      <p:cBhvr>
                                        <p:cTn id="87" dur="100" fill="hold">
                                          <p:stCondLst>
                                            <p:cond delay="0"/>
                                          </p:stCondLst>
                                        </p:cTn>
                                        <p:tgtEl>
                                          <p:spTgt spid="32"/>
                                        </p:tgtEl>
                                        <p:attrNameLst>
                                          <p:attrName>r</p:attrName>
                                        </p:attrNameLst>
                                      </p:cBhvr>
                                    </p:animRot>
                                    <p:animRot by="-240000">
                                      <p:cBhvr>
                                        <p:cTn id="88" dur="200" fill="hold">
                                          <p:stCondLst>
                                            <p:cond delay="200"/>
                                          </p:stCondLst>
                                        </p:cTn>
                                        <p:tgtEl>
                                          <p:spTgt spid="32"/>
                                        </p:tgtEl>
                                        <p:attrNameLst>
                                          <p:attrName>r</p:attrName>
                                        </p:attrNameLst>
                                      </p:cBhvr>
                                    </p:animRot>
                                    <p:animRot by="240000">
                                      <p:cBhvr>
                                        <p:cTn id="89" dur="200" fill="hold">
                                          <p:stCondLst>
                                            <p:cond delay="400"/>
                                          </p:stCondLst>
                                        </p:cTn>
                                        <p:tgtEl>
                                          <p:spTgt spid="32"/>
                                        </p:tgtEl>
                                        <p:attrNameLst>
                                          <p:attrName>r</p:attrName>
                                        </p:attrNameLst>
                                      </p:cBhvr>
                                    </p:animRot>
                                    <p:animRot by="-240000">
                                      <p:cBhvr>
                                        <p:cTn id="90" dur="200" fill="hold">
                                          <p:stCondLst>
                                            <p:cond delay="600"/>
                                          </p:stCondLst>
                                        </p:cTn>
                                        <p:tgtEl>
                                          <p:spTgt spid="32"/>
                                        </p:tgtEl>
                                        <p:attrNameLst>
                                          <p:attrName>r</p:attrName>
                                        </p:attrNameLst>
                                      </p:cBhvr>
                                    </p:animRot>
                                    <p:animRot by="120000">
                                      <p:cBhvr>
                                        <p:cTn id="91" dur="200" fill="hold">
                                          <p:stCondLst>
                                            <p:cond delay="800"/>
                                          </p:stCondLst>
                                        </p:cTn>
                                        <p:tgtEl>
                                          <p:spTgt spid="32"/>
                                        </p:tgtEl>
                                        <p:attrNameLst>
                                          <p:attrName>r</p:attrName>
                                        </p:attrNameLst>
                                      </p:cBhvr>
                                    </p:animRot>
                                  </p:childTnLst>
                                </p:cTn>
                              </p:par>
                              <p:par>
                                <p:cTn id="92" presetID="32" presetClass="emph" presetSubtype="0" fill="hold" nodeType="withEffect">
                                  <p:stCondLst>
                                    <p:cond delay="0"/>
                                  </p:stCondLst>
                                  <p:childTnLst>
                                    <p:animRot by="120000">
                                      <p:cBhvr>
                                        <p:cTn id="93" dur="100" fill="hold">
                                          <p:stCondLst>
                                            <p:cond delay="0"/>
                                          </p:stCondLst>
                                        </p:cTn>
                                        <p:tgtEl>
                                          <p:spTgt spid="22"/>
                                        </p:tgtEl>
                                        <p:attrNameLst>
                                          <p:attrName>r</p:attrName>
                                        </p:attrNameLst>
                                      </p:cBhvr>
                                    </p:animRot>
                                    <p:animRot by="-240000">
                                      <p:cBhvr>
                                        <p:cTn id="94" dur="200" fill="hold">
                                          <p:stCondLst>
                                            <p:cond delay="200"/>
                                          </p:stCondLst>
                                        </p:cTn>
                                        <p:tgtEl>
                                          <p:spTgt spid="22"/>
                                        </p:tgtEl>
                                        <p:attrNameLst>
                                          <p:attrName>r</p:attrName>
                                        </p:attrNameLst>
                                      </p:cBhvr>
                                    </p:animRot>
                                    <p:animRot by="240000">
                                      <p:cBhvr>
                                        <p:cTn id="95" dur="200" fill="hold">
                                          <p:stCondLst>
                                            <p:cond delay="400"/>
                                          </p:stCondLst>
                                        </p:cTn>
                                        <p:tgtEl>
                                          <p:spTgt spid="22"/>
                                        </p:tgtEl>
                                        <p:attrNameLst>
                                          <p:attrName>r</p:attrName>
                                        </p:attrNameLst>
                                      </p:cBhvr>
                                    </p:animRot>
                                    <p:animRot by="-240000">
                                      <p:cBhvr>
                                        <p:cTn id="96" dur="200" fill="hold">
                                          <p:stCondLst>
                                            <p:cond delay="600"/>
                                          </p:stCondLst>
                                        </p:cTn>
                                        <p:tgtEl>
                                          <p:spTgt spid="22"/>
                                        </p:tgtEl>
                                        <p:attrNameLst>
                                          <p:attrName>r</p:attrName>
                                        </p:attrNameLst>
                                      </p:cBhvr>
                                    </p:animRot>
                                    <p:animRot by="120000">
                                      <p:cBhvr>
                                        <p:cTn id="97" dur="200" fill="hold">
                                          <p:stCondLst>
                                            <p:cond delay="800"/>
                                          </p:stCondLst>
                                        </p:cTn>
                                        <p:tgtEl>
                                          <p:spTgt spid="22"/>
                                        </p:tgtEl>
                                        <p:attrNameLst>
                                          <p:attrName>r</p:attrName>
                                        </p:attrNameLst>
                                      </p:cBhvr>
                                    </p:animRot>
                                  </p:childTnLst>
                                </p:cTn>
                              </p:par>
                            </p:childTnLst>
                          </p:cTn>
                        </p:par>
                        <p:par>
                          <p:cTn id="98" fill="hold">
                            <p:stCondLst>
                              <p:cond delay="5500"/>
                            </p:stCondLst>
                            <p:childTnLst>
                              <p:par>
                                <p:cTn id="99" presetID="22" presetClass="entr" presetSubtype="2" fill="hold"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right)">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animBg="1"/>
      <p:bldP spid="9" grpId="0" animBg="1"/>
      <p:bldP spid="14" grpId="0" animBg="1"/>
      <p:bldP spid="19" grpId="0" animBg="1"/>
      <p:bldP spid="20" grpId="0" animBg="1"/>
      <p:bldP spid="21" grpId="0" animBg="1"/>
      <p:bldP spid="27" grpId="0" animBg="1"/>
      <p:bldP spid="29" grpId="0" animBg="1"/>
      <p:bldP spid="31" grpId="0" animBg="1"/>
      <p:bldP spid="32" grpId="0"/>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42647" y="348810"/>
            <a:ext cx="8679898" cy="543185"/>
          </a:xfrm>
          <a:prstGeom prst="rect">
            <a:avLst/>
          </a:prstGeom>
        </p:spPr>
        <p:txBody>
          <a:bodyPr>
            <a:noAutofit/>
          </a:bodyPr>
          <a:lstStyle/>
          <a:p>
            <a:r>
              <a:rPr lang="en-US" sz="4800" b="1" dirty="0" smtClean="0">
                <a:solidFill>
                  <a:schemeClr val="bg1"/>
                </a:solidFill>
                <a:effectLst>
                  <a:outerShdw blurRad="38100" dist="38100" dir="2700000" algn="tl">
                    <a:srgbClr val="000000">
                      <a:alpha val="43137"/>
                    </a:srgbClr>
                  </a:outerShdw>
                </a:effectLst>
              </a:rPr>
              <a:t>Performances</a:t>
            </a:r>
            <a:endParaRPr lang="en-US" sz="4800" b="1" dirty="0">
              <a:solidFill>
                <a:schemeClr val="bg1"/>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5D84FB-B9AD-451C-B829-31C0171022DC}"/>
              </a:ext>
            </a:extLst>
          </p:cNvPr>
          <p:cNvSpPr/>
          <p:nvPr/>
        </p:nvSpPr>
        <p:spPr>
          <a:xfrm>
            <a:off x="0" y="2161132"/>
            <a:ext cx="9144000" cy="16351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4" name="Oval 3">
            <a:extLst>
              <a:ext uri="{FF2B5EF4-FFF2-40B4-BE49-F238E27FC236}">
                <a16:creationId xmlns:a16="http://schemas.microsoft.com/office/drawing/2014/main" id="{B876A8B0-F0B1-42BF-8A04-031CD38047D4}"/>
              </a:ext>
            </a:extLst>
          </p:cNvPr>
          <p:cNvSpPr/>
          <p:nvPr/>
        </p:nvSpPr>
        <p:spPr>
          <a:xfrm>
            <a:off x="780262" y="1693513"/>
            <a:ext cx="945000" cy="945000"/>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5" name="Oval 4">
            <a:extLst>
              <a:ext uri="{FF2B5EF4-FFF2-40B4-BE49-F238E27FC236}">
                <a16:creationId xmlns:a16="http://schemas.microsoft.com/office/drawing/2014/main" id="{5F91A248-0092-4FFA-9BC8-2BB7FCCE3FA7}"/>
              </a:ext>
            </a:extLst>
          </p:cNvPr>
          <p:cNvSpPr/>
          <p:nvPr/>
        </p:nvSpPr>
        <p:spPr>
          <a:xfrm>
            <a:off x="780262" y="3198641"/>
            <a:ext cx="945000" cy="945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6" name="Plus 7">
            <a:extLst>
              <a:ext uri="{FF2B5EF4-FFF2-40B4-BE49-F238E27FC236}">
                <a16:creationId xmlns:a16="http://schemas.microsoft.com/office/drawing/2014/main" id="{11C3043C-D25A-43CF-AD35-55248B7A5FB6}"/>
              </a:ext>
            </a:extLst>
          </p:cNvPr>
          <p:cNvSpPr/>
          <p:nvPr/>
        </p:nvSpPr>
        <p:spPr>
          <a:xfrm>
            <a:off x="990844" y="2650740"/>
            <a:ext cx="523835" cy="52383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7" name="Oval 6">
            <a:extLst>
              <a:ext uri="{FF2B5EF4-FFF2-40B4-BE49-F238E27FC236}">
                <a16:creationId xmlns:a16="http://schemas.microsoft.com/office/drawing/2014/main" id="{71CCD7FC-BBF6-4FDA-AE2A-B92608B25595}"/>
              </a:ext>
            </a:extLst>
          </p:cNvPr>
          <p:cNvSpPr/>
          <p:nvPr/>
        </p:nvSpPr>
        <p:spPr>
          <a:xfrm>
            <a:off x="2866278" y="2068130"/>
            <a:ext cx="1836715" cy="1836715"/>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8" name="TextBox 7">
            <a:extLst>
              <a:ext uri="{FF2B5EF4-FFF2-40B4-BE49-F238E27FC236}">
                <a16:creationId xmlns:a16="http://schemas.microsoft.com/office/drawing/2014/main" id="{98809E9A-1E34-43B3-98EB-0F9EA7527CD5}"/>
              </a:ext>
            </a:extLst>
          </p:cNvPr>
          <p:cNvSpPr txBox="1"/>
          <p:nvPr/>
        </p:nvSpPr>
        <p:spPr>
          <a:xfrm>
            <a:off x="5133444" y="2244301"/>
            <a:ext cx="3432198" cy="415498"/>
          </a:xfrm>
          <a:prstGeom prst="rect">
            <a:avLst/>
          </a:prstGeom>
          <a:noFill/>
        </p:spPr>
        <p:txBody>
          <a:bodyPr wrap="square" rtlCol="0">
            <a:spAutoFit/>
          </a:bodyPr>
          <a:lstStyle/>
          <a:p>
            <a:pPr defTabSz="685800"/>
            <a:r>
              <a:rPr lang="en-US" altLang="ko-KR" sz="2100">
                <a:solidFill>
                  <a:srgbClr val="53C3CD"/>
                </a:solidFill>
                <a:cs typeface="Arial" pitchFamily="34" charset="0"/>
              </a:rPr>
              <a:t>Best Design </a:t>
            </a:r>
            <a:endParaRPr lang="ko-KR" altLang="en-US" sz="2100" dirty="0">
              <a:solidFill>
                <a:srgbClr val="53C3CD"/>
              </a:solidFill>
              <a:cs typeface="Arial" pitchFamily="34" charset="0"/>
            </a:endParaRPr>
          </a:p>
        </p:txBody>
      </p:sp>
      <p:sp>
        <p:nvSpPr>
          <p:cNvPr id="9" name="TextBox 8">
            <a:extLst>
              <a:ext uri="{FF2B5EF4-FFF2-40B4-BE49-F238E27FC236}">
                <a16:creationId xmlns:a16="http://schemas.microsoft.com/office/drawing/2014/main" id="{9EC4C05D-D04F-49D5-9FE0-663ACF7F82B8}"/>
              </a:ext>
            </a:extLst>
          </p:cNvPr>
          <p:cNvSpPr txBox="1"/>
          <p:nvPr/>
        </p:nvSpPr>
        <p:spPr>
          <a:xfrm>
            <a:off x="4963586" y="2588912"/>
            <a:ext cx="3893031" cy="1384995"/>
          </a:xfrm>
          <a:prstGeom prst="rect">
            <a:avLst/>
          </a:prstGeom>
          <a:noFill/>
        </p:spPr>
        <p:txBody>
          <a:bodyPr wrap="square" rtlCol="0">
            <a:spAutoFit/>
          </a:bodyPr>
          <a:lstStyle/>
          <a:p>
            <a:pPr marL="214313" indent="-129779">
              <a:buFont typeface="Arial" pitchFamily="34" charset="0"/>
              <a:buChar char="•"/>
            </a:pPr>
            <a:r>
              <a:rPr lang="en-US" sz="1050">
                <a:solidFill>
                  <a:schemeClr val="bg1"/>
                </a:solidFill>
              </a:rPr>
              <a:t>During the war of course many of our robots will be affected negatively and may shutdown which will need to be fixed.</a:t>
            </a:r>
          </a:p>
          <a:p>
            <a:pPr marL="214313" indent="-129779">
              <a:buFont typeface="Arial" pitchFamily="34" charset="0"/>
              <a:buChar char="•"/>
            </a:pPr>
            <a:endParaRPr lang="en-US" sz="1050">
              <a:solidFill>
                <a:schemeClr val="bg1"/>
              </a:solidFill>
            </a:endParaRPr>
          </a:p>
          <a:p>
            <a:pPr marL="214313" indent="-129779">
              <a:buFont typeface="Arial" pitchFamily="34" charset="0"/>
              <a:buChar char="•"/>
            </a:pPr>
            <a:r>
              <a:rPr lang="en-US" sz="1050">
                <a:solidFill>
                  <a:schemeClr val="bg1"/>
                </a:solidFill>
              </a:rPr>
              <a:t>Accordingly </a:t>
            </a:r>
            <a:r>
              <a:rPr lang="en-US" sz="1050">
                <a:solidFill>
                  <a:schemeClr val="bg1"/>
                </a:solidFill>
              </a:rPr>
              <a:t>our robots </a:t>
            </a:r>
            <a:r>
              <a:rPr lang="en-US" sz="1050">
                <a:solidFill>
                  <a:schemeClr val="bg1"/>
                </a:solidFill>
              </a:rPr>
              <a:t>after the standard and the actual performances in </a:t>
            </a:r>
            <a:r>
              <a:rPr lang="en-US" sz="1050">
                <a:solidFill>
                  <a:schemeClr val="bg1"/>
                </a:solidFill>
              </a:rPr>
              <a:t>the field after the war ends, they will collect our damaged robots, ship them to our base to be later fixed or used as spare parts.</a:t>
            </a:r>
          </a:p>
          <a:p>
            <a:pPr marL="214313" indent="-129779">
              <a:buFont typeface="Arial" pitchFamily="34" charset="0"/>
              <a:buChar char="•"/>
            </a:pPr>
            <a:endParaRPr lang="en-US" sz="1050" dirty="0">
              <a:solidFill>
                <a:schemeClr val="bg1"/>
              </a:solidFill>
            </a:endParaRPr>
          </a:p>
        </p:txBody>
      </p:sp>
      <p:sp>
        <p:nvSpPr>
          <p:cNvPr id="10" name="Equal 10">
            <a:extLst>
              <a:ext uri="{FF2B5EF4-FFF2-40B4-BE49-F238E27FC236}">
                <a16:creationId xmlns:a16="http://schemas.microsoft.com/office/drawing/2014/main" id="{CE62953F-05A7-46F6-9AD3-7BC00397F0F2}"/>
              </a:ext>
            </a:extLst>
          </p:cNvPr>
          <p:cNvSpPr/>
          <p:nvPr/>
        </p:nvSpPr>
        <p:spPr>
          <a:xfrm>
            <a:off x="1969730" y="2669999"/>
            <a:ext cx="485316" cy="485316"/>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11" name="TextBox 10">
            <a:extLst>
              <a:ext uri="{FF2B5EF4-FFF2-40B4-BE49-F238E27FC236}">
                <a16:creationId xmlns:a16="http://schemas.microsoft.com/office/drawing/2014/main" id="{C336D2BC-9E0C-498C-890B-EB242CB1C671}"/>
              </a:ext>
            </a:extLst>
          </p:cNvPr>
          <p:cNvSpPr txBox="1"/>
          <p:nvPr/>
        </p:nvSpPr>
        <p:spPr>
          <a:xfrm>
            <a:off x="2922547" y="3096966"/>
            <a:ext cx="1728194" cy="553998"/>
          </a:xfrm>
          <a:prstGeom prst="rect">
            <a:avLst/>
          </a:prstGeom>
          <a:noFill/>
        </p:spPr>
        <p:txBody>
          <a:bodyPr wrap="square" rtlCol="0">
            <a:spAutoFit/>
          </a:bodyPr>
          <a:lstStyle/>
          <a:p>
            <a:pPr algn="ctr" defTabSz="685800"/>
            <a:r>
              <a:rPr lang="en-US" altLang="ko-KR" sz="1500" b="1">
                <a:solidFill>
                  <a:prstClr val="black">
                    <a:lumMod val="75000"/>
                    <a:lumOff val="25000"/>
                  </a:prstClr>
                </a:solidFill>
                <a:cs typeface="Arial" pitchFamily="34" charset="0"/>
              </a:rPr>
              <a:t>Perfect</a:t>
            </a:r>
          </a:p>
          <a:p>
            <a:pPr algn="ctr" defTabSz="685800"/>
            <a:r>
              <a:rPr lang="en-US" altLang="ko-KR" sz="1500" b="1">
                <a:solidFill>
                  <a:prstClr val="black">
                    <a:lumMod val="75000"/>
                    <a:lumOff val="25000"/>
                  </a:prstClr>
                </a:solidFill>
                <a:cs typeface="Arial" pitchFamily="34" charset="0"/>
              </a:rPr>
              <a:t>Robot</a:t>
            </a:r>
            <a:endParaRPr lang="ko-KR" altLang="en-US" sz="1500" b="1" dirty="0">
              <a:solidFill>
                <a:prstClr val="black">
                  <a:lumMod val="75000"/>
                  <a:lumOff val="25000"/>
                </a:prstClr>
              </a:solidFill>
              <a:cs typeface="Arial" pitchFamily="34" charset="0"/>
            </a:endParaRPr>
          </a:p>
        </p:txBody>
      </p:sp>
      <p:grpSp>
        <p:nvGrpSpPr>
          <p:cNvPr id="12" name="Group 11">
            <a:extLst>
              <a:ext uri="{FF2B5EF4-FFF2-40B4-BE49-F238E27FC236}">
                <a16:creationId xmlns:a16="http://schemas.microsoft.com/office/drawing/2014/main" id="{7BDC50C0-6694-4C3B-B598-1ECAE5295725}"/>
              </a:ext>
            </a:extLst>
          </p:cNvPr>
          <p:cNvGrpSpPr/>
          <p:nvPr/>
        </p:nvGrpSpPr>
        <p:grpSpPr>
          <a:xfrm>
            <a:off x="2024595" y="4045746"/>
            <a:ext cx="4434989" cy="920131"/>
            <a:chOff x="539552" y="3029577"/>
            <a:chExt cx="2825192" cy="1226841"/>
          </a:xfrm>
        </p:grpSpPr>
        <p:sp>
          <p:nvSpPr>
            <p:cNvPr id="13" name="TextBox 12">
              <a:extLst>
                <a:ext uri="{FF2B5EF4-FFF2-40B4-BE49-F238E27FC236}">
                  <a16:creationId xmlns:a16="http://schemas.microsoft.com/office/drawing/2014/main" id="{14ABF9A0-FD1B-4FF5-AF08-64CAC0DAB602}"/>
                </a:ext>
              </a:extLst>
            </p:cNvPr>
            <p:cNvSpPr txBox="1"/>
            <p:nvPr/>
          </p:nvSpPr>
          <p:spPr>
            <a:xfrm>
              <a:off x="539552" y="3271533"/>
              <a:ext cx="2825192" cy="984885"/>
            </a:xfrm>
            <a:prstGeom prst="rect">
              <a:avLst/>
            </a:prstGeom>
            <a:noFill/>
          </p:spPr>
          <p:txBody>
            <a:bodyPr wrap="square" rtlCol="0">
              <a:spAutoFit/>
            </a:bodyPr>
            <a:lstStyle/>
            <a:p>
              <a:pPr marL="214313" indent="-129779">
                <a:buFont typeface="Arial" pitchFamily="34" charset="0"/>
                <a:buChar char="•"/>
              </a:pPr>
              <a:r>
                <a:rPr lang="en-US" sz="1050"/>
                <a:t>The applied software will enhance the fighting skills and being a worrier which requires not only applying a software but training the robots and monitoring their reactions and attitudes to control the consequences and fix any pop up situations and problems.</a:t>
              </a:r>
              <a:endParaRPr lang="en-US" sz="1050" dirty="0"/>
            </a:p>
          </p:txBody>
        </p:sp>
        <p:sp>
          <p:nvSpPr>
            <p:cNvPr id="14" name="TextBox 13">
              <a:extLst>
                <a:ext uri="{FF2B5EF4-FFF2-40B4-BE49-F238E27FC236}">
                  <a16:creationId xmlns:a16="http://schemas.microsoft.com/office/drawing/2014/main" id="{6A5BDF3A-E368-43F6-996D-78E1E39DBE4B}"/>
                </a:ext>
              </a:extLst>
            </p:cNvPr>
            <p:cNvSpPr txBox="1"/>
            <p:nvPr/>
          </p:nvSpPr>
          <p:spPr>
            <a:xfrm>
              <a:off x="539552" y="3029577"/>
              <a:ext cx="1872207" cy="338555"/>
            </a:xfrm>
            <a:prstGeom prst="rect">
              <a:avLst/>
            </a:prstGeom>
            <a:noFill/>
          </p:spPr>
          <p:txBody>
            <a:bodyPr wrap="square" rtlCol="0">
              <a:spAutoFit/>
            </a:bodyPr>
            <a:lstStyle/>
            <a:p>
              <a:pPr defTabSz="685800"/>
              <a:r>
                <a:rPr lang="en-US" altLang="ko-KR" sz="1050" b="1">
                  <a:solidFill>
                    <a:schemeClr val="accent2"/>
                  </a:solidFill>
                  <a:cs typeface="Arial" pitchFamily="34" charset="0"/>
                </a:rPr>
                <a:t>Actual Performance:</a:t>
              </a:r>
              <a:endParaRPr lang="ko-KR" altLang="en-US" sz="1050" b="1" dirty="0">
                <a:solidFill>
                  <a:schemeClr val="accent2"/>
                </a:solidFill>
                <a:cs typeface="Arial" pitchFamily="34" charset="0"/>
              </a:endParaRPr>
            </a:p>
          </p:txBody>
        </p:sp>
      </p:grpSp>
      <p:grpSp>
        <p:nvGrpSpPr>
          <p:cNvPr id="15" name="Group 14">
            <a:extLst>
              <a:ext uri="{FF2B5EF4-FFF2-40B4-BE49-F238E27FC236}">
                <a16:creationId xmlns:a16="http://schemas.microsoft.com/office/drawing/2014/main" id="{7F65705F-ED8E-4741-82FB-D53FEC113030}"/>
              </a:ext>
            </a:extLst>
          </p:cNvPr>
          <p:cNvGrpSpPr/>
          <p:nvPr/>
        </p:nvGrpSpPr>
        <p:grpSpPr>
          <a:xfrm>
            <a:off x="2024596" y="1300079"/>
            <a:ext cx="4049633" cy="758549"/>
            <a:chOff x="539552" y="3029577"/>
            <a:chExt cx="2579712" cy="1011397"/>
          </a:xfrm>
        </p:grpSpPr>
        <p:sp>
          <p:nvSpPr>
            <p:cNvPr id="16" name="TextBox 15">
              <a:extLst>
                <a:ext uri="{FF2B5EF4-FFF2-40B4-BE49-F238E27FC236}">
                  <a16:creationId xmlns:a16="http://schemas.microsoft.com/office/drawing/2014/main" id="{65979102-0D54-4D67-BA49-77478B00AE61}"/>
                </a:ext>
              </a:extLst>
            </p:cNvPr>
            <p:cNvSpPr txBox="1"/>
            <p:nvPr/>
          </p:nvSpPr>
          <p:spPr>
            <a:xfrm>
              <a:off x="539552" y="3271533"/>
              <a:ext cx="2579712" cy="769441"/>
            </a:xfrm>
            <a:prstGeom prst="rect">
              <a:avLst/>
            </a:prstGeom>
            <a:noFill/>
          </p:spPr>
          <p:txBody>
            <a:bodyPr wrap="square" rtlCol="0">
              <a:spAutoFit/>
            </a:bodyPr>
            <a:lstStyle/>
            <a:p>
              <a:pPr marL="214313" indent="-129779">
                <a:buFont typeface="Arial" pitchFamily="34" charset="0"/>
                <a:buChar char="•"/>
              </a:pPr>
              <a:r>
                <a:rPr lang="en-US" sz="1050" dirty="0"/>
                <a:t>The robots’ software is programed for fighting in wars, running, being the best snipers which will affect the result of the war and positively the loss of resources.</a:t>
              </a:r>
            </a:p>
          </p:txBody>
        </p:sp>
        <p:sp>
          <p:nvSpPr>
            <p:cNvPr id="17" name="TextBox 16">
              <a:extLst>
                <a:ext uri="{FF2B5EF4-FFF2-40B4-BE49-F238E27FC236}">
                  <a16:creationId xmlns:a16="http://schemas.microsoft.com/office/drawing/2014/main" id="{DA282F9B-49CE-44E9-B681-A6968AD3CDB2}"/>
                </a:ext>
              </a:extLst>
            </p:cNvPr>
            <p:cNvSpPr txBox="1"/>
            <p:nvPr/>
          </p:nvSpPr>
          <p:spPr>
            <a:xfrm>
              <a:off x="539552" y="3029577"/>
              <a:ext cx="1872207" cy="338554"/>
            </a:xfrm>
            <a:prstGeom prst="rect">
              <a:avLst/>
            </a:prstGeom>
            <a:noFill/>
          </p:spPr>
          <p:txBody>
            <a:bodyPr wrap="square" rtlCol="0">
              <a:spAutoFit/>
            </a:bodyPr>
            <a:lstStyle/>
            <a:p>
              <a:pPr defTabSz="685800"/>
              <a:r>
                <a:rPr lang="en-US" altLang="ko-KR" sz="1050" b="1">
                  <a:solidFill>
                    <a:srgbClr val="0070C0"/>
                  </a:solidFill>
                  <a:cs typeface="Arial" pitchFamily="34" charset="0"/>
                </a:rPr>
                <a:t>Standard Performance:</a:t>
              </a:r>
              <a:endParaRPr lang="ko-KR" altLang="en-US" sz="1050" b="1" dirty="0">
                <a:solidFill>
                  <a:srgbClr val="0070C0"/>
                </a:solidFill>
                <a:cs typeface="Arial" pitchFamily="34" charset="0"/>
              </a:endParaRPr>
            </a:p>
          </p:txBody>
        </p:sp>
      </p:grpSp>
      <p:cxnSp>
        <p:nvCxnSpPr>
          <p:cNvPr id="18" name="Elbow Connector 5">
            <a:extLst>
              <a:ext uri="{FF2B5EF4-FFF2-40B4-BE49-F238E27FC236}">
                <a16:creationId xmlns:a16="http://schemas.microsoft.com/office/drawing/2014/main" id="{25748B69-F2A2-465E-93D4-D05B462A16E1}"/>
              </a:ext>
            </a:extLst>
          </p:cNvPr>
          <p:cNvCxnSpPr>
            <a:cxnSpLocks/>
          </p:cNvCxnSpPr>
          <p:nvPr/>
        </p:nvCxnSpPr>
        <p:spPr>
          <a:xfrm rot="10800000" flipV="1">
            <a:off x="1246376" y="1463576"/>
            <a:ext cx="540000" cy="162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0">
            <a:extLst>
              <a:ext uri="{FF2B5EF4-FFF2-40B4-BE49-F238E27FC236}">
                <a16:creationId xmlns:a16="http://schemas.microsoft.com/office/drawing/2014/main" id="{8DC464EE-73A5-44AB-898A-A504387F7F06}"/>
              </a:ext>
            </a:extLst>
          </p:cNvPr>
          <p:cNvCxnSpPr>
            <a:cxnSpLocks/>
          </p:cNvCxnSpPr>
          <p:nvPr/>
        </p:nvCxnSpPr>
        <p:spPr>
          <a:xfrm rot="10800000">
            <a:off x="1253186" y="4206388"/>
            <a:ext cx="540000" cy="162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0BA2410-C723-4070-990F-1282CFD799D6}"/>
              </a:ext>
            </a:extLst>
          </p:cNvPr>
          <p:cNvGrpSpPr/>
          <p:nvPr/>
        </p:nvGrpSpPr>
        <p:grpSpPr>
          <a:xfrm>
            <a:off x="3357800" y="2397933"/>
            <a:ext cx="848240" cy="614701"/>
            <a:chOff x="4477067" y="3197243"/>
            <a:chExt cx="1130986" cy="819601"/>
          </a:xfrm>
        </p:grpSpPr>
        <p:grpSp>
          <p:nvGrpSpPr>
            <p:cNvPr id="41" name="Group 40">
              <a:extLst>
                <a:ext uri="{FF2B5EF4-FFF2-40B4-BE49-F238E27FC236}">
                  <a16:creationId xmlns:a16="http://schemas.microsoft.com/office/drawing/2014/main" id="{ED260C83-32FD-496F-8C4D-92D48786695E}"/>
                </a:ext>
              </a:extLst>
            </p:cNvPr>
            <p:cNvGrpSpPr/>
            <p:nvPr/>
          </p:nvGrpSpPr>
          <p:grpSpPr>
            <a:xfrm>
              <a:off x="5122819" y="3642094"/>
              <a:ext cx="485234" cy="374750"/>
              <a:chOff x="5122819" y="3605542"/>
              <a:chExt cx="485234" cy="374750"/>
            </a:xfrm>
          </p:grpSpPr>
          <p:cxnSp>
            <p:nvCxnSpPr>
              <p:cNvPr id="25" name="Connector: Elbow 24">
                <a:extLst>
                  <a:ext uri="{FF2B5EF4-FFF2-40B4-BE49-F238E27FC236}">
                    <a16:creationId xmlns:a16="http://schemas.microsoft.com/office/drawing/2014/main" id="{458E74F4-41C7-4566-881E-BFAA6B9CF90D}"/>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C3C5121-DB56-460A-A7AD-77A470ABDA91}"/>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01C540E-B5C5-4480-8616-0C568DD6D73B}"/>
                </a:ext>
              </a:extLst>
            </p:cNvPr>
            <p:cNvCxnSpPr>
              <a:cxnSpLocks/>
            </p:cNvCxnSpPr>
            <p:nvPr/>
          </p:nvCxnSpPr>
          <p:spPr>
            <a:xfrm>
              <a:off x="5037112" y="3576272"/>
              <a:ext cx="10895" cy="440572"/>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073ED9AF-C08E-496D-9EEC-07DFC1BE76D0}"/>
                </a:ext>
              </a:extLst>
            </p:cNvPr>
            <p:cNvGrpSpPr/>
            <p:nvPr/>
          </p:nvGrpSpPr>
          <p:grpSpPr>
            <a:xfrm flipH="1">
              <a:off x="4477067" y="3642094"/>
              <a:ext cx="485234" cy="374750"/>
              <a:chOff x="5122819" y="3605542"/>
              <a:chExt cx="485234" cy="374750"/>
            </a:xfrm>
          </p:grpSpPr>
          <p:cxnSp>
            <p:nvCxnSpPr>
              <p:cNvPr id="43" name="Connector: Elbow 42">
                <a:extLst>
                  <a:ext uri="{FF2B5EF4-FFF2-40B4-BE49-F238E27FC236}">
                    <a16:creationId xmlns:a16="http://schemas.microsoft.com/office/drawing/2014/main" id="{C7C64C34-99A6-45DA-9E14-2CD7DDCAFF50}"/>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5A60D3-D176-4625-A6B3-D87090CC0500}"/>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13">
              <a:extLst>
                <a:ext uri="{FF2B5EF4-FFF2-40B4-BE49-F238E27FC236}">
                  <a16:creationId xmlns:a16="http://schemas.microsoft.com/office/drawing/2014/main" id="{645AE3C0-CFA2-4EB2-87C2-592743585349}"/>
                </a:ext>
              </a:extLst>
            </p:cNvPr>
            <p:cNvSpPr>
              <a:spLocks noChangeAspect="1"/>
            </p:cNvSpPr>
            <p:nvPr/>
          </p:nvSpPr>
          <p:spPr>
            <a:xfrm flipH="1">
              <a:off x="4572054" y="3197243"/>
              <a:ext cx="936188" cy="504402"/>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ko-KR" altLang="en-US" sz="2026">
                <a:solidFill>
                  <a:prstClr val="black"/>
                </a:solidFill>
              </a:endParaRPr>
            </a:p>
          </p:txBody>
        </p:sp>
      </p:grpSp>
      <p:sp>
        <p:nvSpPr>
          <p:cNvPr id="31" name="Oval 25">
            <a:extLst>
              <a:ext uri="{FF2B5EF4-FFF2-40B4-BE49-F238E27FC236}">
                <a16:creationId xmlns:a16="http://schemas.microsoft.com/office/drawing/2014/main" id="{662B9A10-B959-4031-98B4-3EA3760E7508}"/>
              </a:ext>
            </a:extLst>
          </p:cNvPr>
          <p:cNvSpPr>
            <a:spLocks noChangeAspect="1"/>
          </p:cNvSpPr>
          <p:nvPr/>
        </p:nvSpPr>
        <p:spPr>
          <a:xfrm>
            <a:off x="997774" y="1900343"/>
            <a:ext cx="496912" cy="49759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3" name="Oval 35">
            <a:extLst>
              <a:ext uri="{FF2B5EF4-FFF2-40B4-BE49-F238E27FC236}">
                <a16:creationId xmlns:a16="http://schemas.microsoft.com/office/drawing/2014/main" id="{BCF76AF1-1ADE-45FB-9D44-99BC7FEECFA3}"/>
              </a:ext>
            </a:extLst>
          </p:cNvPr>
          <p:cNvSpPr/>
          <p:nvPr/>
        </p:nvSpPr>
        <p:spPr>
          <a:xfrm>
            <a:off x="1086547" y="3501795"/>
            <a:ext cx="319660" cy="40305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Tree>
    <p:extLst>
      <p:ext uri="{BB962C8B-B14F-4D97-AF65-F5344CB8AC3E}">
        <p14:creationId xmlns:p14="http://schemas.microsoft.com/office/powerpoint/2010/main" val="4028169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P spid="7" grpId="0" animBg="1"/>
      <p:bldP spid="8" grpId="0"/>
      <p:bldP spid="9" grpId="0"/>
      <p:bldP spid="10" grpId="0" animBg="1"/>
      <p:bldP spid="11" grpId="0"/>
      <p:bldP spid="31"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b="1" dirty="0">
                <a:solidFill>
                  <a:srgbClr val="120E97"/>
                </a:solidFill>
                <a:effectLst>
                  <a:outerShdw blurRad="38100" dist="38100" dir="2700000" algn="tl">
                    <a:srgbClr val="000000">
                      <a:alpha val="43137"/>
                    </a:srgbClr>
                  </a:outerShdw>
                </a:effectLst>
                <a:cs typeface="Arial" pitchFamily="34" charset="0"/>
              </a:rPr>
              <a:t>Outlines:</a:t>
            </a:r>
            <a:endParaRPr lang="ko-KR" altLang="en-US" b="1" dirty="0">
              <a:solidFill>
                <a:srgbClr val="120E97"/>
              </a:solidFill>
              <a:effectLst>
                <a:outerShdw blurRad="38100" dist="38100" dir="2700000" algn="tl">
                  <a:srgbClr val="000000">
                    <a:alpha val="43137"/>
                  </a:srgbClr>
                </a:outerShdw>
              </a:effectLst>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398801" y="1670369"/>
            <a:ext cx="4630466" cy="595971"/>
            <a:chOff x="1839397" y="1780694"/>
            <a:chExt cx="5357867" cy="689593"/>
          </a:xfrm>
        </p:grpSpPr>
        <p:sp>
          <p:nvSpPr>
            <p:cNvPr id="5" name="TextBox 4"/>
            <p:cNvSpPr txBox="1"/>
            <p:nvPr/>
          </p:nvSpPr>
          <p:spPr>
            <a:xfrm>
              <a:off x="2689573" y="2118102"/>
              <a:ext cx="4507691" cy="293804"/>
            </a:xfrm>
            <a:prstGeom prst="rect">
              <a:avLst/>
            </a:prstGeom>
            <a:noFill/>
          </p:spPr>
          <p:txBody>
            <a:bodyPr wrap="square" rtlCol="0">
              <a:spAutoFit/>
            </a:bodyPr>
            <a:lstStyle/>
            <a:p>
              <a:r>
                <a:rPr lang="en-US" altLang="ko-KR" sz="1050" dirty="0" smtClean="0">
                  <a:solidFill>
                    <a:schemeClr val="tx1">
                      <a:lumMod val="75000"/>
                      <a:lumOff val="25000"/>
                    </a:schemeClr>
                  </a:solidFill>
                  <a:cs typeface="Arial" pitchFamily="34" charset="0"/>
                </a:rPr>
                <a:t>Introducing our project vision, mission, </a:t>
              </a:r>
              <a:r>
                <a:rPr lang="en-US" altLang="ko-KR" sz="1050" dirty="0">
                  <a:solidFill>
                    <a:schemeClr val="tx1">
                      <a:lumMod val="75000"/>
                      <a:lumOff val="25000"/>
                    </a:schemeClr>
                  </a:solidFill>
                  <a:cs typeface="Arial" pitchFamily="34" charset="0"/>
                </a:rPr>
                <a:t>v</a:t>
              </a:r>
              <a:r>
                <a:rPr lang="en-US" altLang="ko-KR" sz="1050" dirty="0" smtClean="0">
                  <a:solidFill>
                    <a:schemeClr val="tx1">
                      <a:lumMod val="75000"/>
                      <a:lumOff val="25000"/>
                    </a:schemeClr>
                  </a:solidFill>
                  <a:cs typeface="Arial" pitchFamily="34" charset="0"/>
                </a:rPr>
                <a:t>alues and strategies.</a:t>
              </a:r>
              <a:endParaRPr lang="en-US" altLang="ko-KR" sz="1050" dirty="0">
                <a:solidFill>
                  <a:schemeClr val="tx1">
                    <a:lumMod val="75000"/>
                    <a:lumOff val="25000"/>
                  </a:schemeClr>
                </a:solidFill>
                <a:cs typeface="Arial" pitchFamily="34" charset="0"/>
              </a:endParaRPr>
            </a:p>
          </p:txBody>
        </p:sp>
        <p:sp>
          <p:nvSpPr>
            <p:cNvPr id="6" name="TextBox 5"/>
            <p:cNvSpPr txBox="1"/>
            <p:nvPr/>
          </p:nvSpPr>
          <p:spPr>
            <a:xfrm>
              <a:off x="2671100" y="1780694"/>
              <a:ext cx="4507691" cy="462964"/>
            </a:xfrm>
            <a:prstGeom prst="rect">
              <a:avLst/>
            </a:prstGeom>
            <a:noFill/>
          </p:spPr>
          <p:txBody>
            <a:bodyPr wrap="square" lIns="108000" rIns="108000" rtlCol="0">
              <a:spAutoFit/>
            </a:bodyPr>
            <a:lstStyle/>
            <a:p>
              <a:r>
                <a:rPr lang="en-US" altLang="ko-KR" sz="2000" b="1" dirty="0" smtClean="0">
                  <a:solidFill>
                    <a:schemeClr val="tx1">
                      <a:lumMod val="75000"/>
                      <a:lumOff val="25000"/>
                    </a:schemeClr>
                  </a:solidFill>
                  <a:cs typeface="Arial" pitchFamily="34" charset="0"/>
                </a:rPr>
                <a:t>Introduction</a:t>
              </a:r>
              <a:endParaRPr lang="ko-KR" altLang="en-US" sz="2400" b="1" dirty="0">
                <a:solidFill>
                  <a:schemeClr val="tx1">
                    <a:lumMod val="75000"/>
                    <a:lumOff val="25000"/>
                  </a:schemeClr>
                </a:solidFill>
                <a:cs typeface="Arial" pitchFamily="34" charset="0"/>
              </a:endParaRPr>
            </a:p>
          </p:txBody>
        </p:sp>
        <p:sp>
          <p:nvSpPr>
            <p:cNvPr id="7" name="TextBox 6"/>
            <p:cNvSpPr txBox="1"/>
            <p:nvPr/>
          </p:nvSpPr>
          <p:spPr>
            <a:xfrm>
              <a:off x="1839397" y="1793649"/>
              <a:ext cx="958096" cy="676638"/>
            </a:xfrm>
            <a:prstGeom prst="rect">
              <a:avLst/>
            </a:prstGeom>
            <a:noFill/>
          </p:spPr>
          <p:txBody>
            <a:bodyPr wrap="square" lIns="108000" rIns="108000"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48C572D2-FF82-4F09-A87C-3D3A60EF1C3D}"/>
              </a:ext>
            </a:extLst>
          </p:cNvPr>
          <p:cNvGrpSpPr/>
          <p:nvPr/>
        </p:nvGrpSpPr>
        <p:grpSpPr>
          <a:xfrm>
            <a:off x="407172" y="2232586"/>
            <a:ext cx="4645519" cy="644574"/>
            <a:chOff x="1839398" y="1819807"/>
            <a:chExt cx="5375284" cy="745831"/>
          </a:xfrm>
        </p:grpSpPr>
        <p:sp>
          <p:nvSpPr>
            <p:cNvPr id="9" name="TextBox 8">
              <a:extLst>
                <a:ext uri="{FF2B5EF4-FFF2-40B4-BE49-F238E27FC236}">
                  <a16:creationId xmlns:a16="http://schemas.microsoft.com/office/drawing/2014/main" id="{4C6F8FA6-DB08-4060-9832-77D337D2BF55}"/>
                </a:ext>
              </a:extLst>
            </p:cNvPr>
            <p:cNvSpPr txBox="1"/>
            <p:nvPr/>
          </p:nvSpPr>
          <p:spPr>
            <a:xfrm>
              <a:off x="2706990" y="2135519"/>
              <a:ext cx="4507692" cy="293804"/>
            </a:xfrm>
            <a:prstGeom prst="rect">
              <a:avLst/>
            </a:prstGeom>
            <a:noFill/>
          </p:spPr>
          <p:txBody>
            <a:bodyPr wrap="square" rtlCol="0">
              <a:spAutoFit/>
            </a:bodyPr>
            <a:lstStyle/>
            <a:p>
              <a:r>
                <a:rPr lang="en-US" altLang="ko-KR" sz="1050" dirty="0" smtClean="0">
                  <a:solidFill>
                    <a:schemeClr val="tx1">
                      <a:lumMod val="75000"/>
                      <a:lumOff val="25000"/>
                    </a:schemeClr>
                  </a:solidFill>
                  <a:cs typeface="Arial" pitchFamily="34" charset="0"/>
                </a:rPr>
                <a:t>Establishing and maintaining vision, mission, values and strategies.</a:t>
              </a:r>
              <a:endParaRPr lang="en-US" altLang="ko-KR" sz="105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FCF8A9D-7E22-4279-8535-9C4F0258D7B9}"/>
                </a:ext>
              </a:extLst>
            </p:cNvPr>
            <p:cNvSpPr txBox="1"/>
            <p:nvPr/>
          </p:nvSpPr>
          <p:spPr>
            <a:xfrm>
              <a:off x="2698359" y="1819807"/>
              <a:ext cx="4507692" cy="462964"/>
            </a:xfrm>
            <a:prstGeom prst="rect">
              <a:avLst/>
            </a:prstGeom>
            <a:noFill/>
          </p:spPr>
          <p:txBody>
            <a:bodyPr wrap="square" lIns="108000" rIns="108000" rtlCol="0">
              <a:spAutoFit/>
            </a:bodyPr>
            <a:lstStyle/>
            <a:p>
              <a:r>
                <a:rPr lang="en-US" altLang="ko-KR" sz="2000" b="1" dirty="0" smtClean="0">
                  <a:solidFill>
                    <a:schemeClr val="tx1">
                      <a:lumMod val="75000"/>
                      <a:lumOff val="25000"/>
                    </a:schemeClr>
                  </a:solidFill>
                  <a:cs typeface="Arial" pitchFamily="34" charset="0"/>
                </a:rPr>
                <a:t>Planning</a:t>
              </a:r>
              <a:endParaRPr lang="ko-KR" altLang="en-US" sz="24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E6D74D0-F347-4E58-A9D8-7E9536FAAEC3}"/>
                </a:ext>
              </a:extLst>
            </p:cNvPr>
            <p:cNvSpPr txBox="1"/>
            <p:nvPr/>
          </p:nvSpPr>
          <p:spPr>
            <a:xfrm>
              <a:off x="1839398" y="1889000"/>
              <a:ext cx="958096" cy="676638"/>
            </a:xfrm>
            <a:prstGeom prst="rect">
              <a:avLst/>
            </a:prstGeom>
            <a:noFill/>
          </p:spPr>
          <p:txBody>
            <a:bodyPr wrap="square" lIns="108000" rIns="108000"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C66517ED-D341-498B-BF06-476933A43F6B}"/>
              </a:ext>
            </a:extLst>
          </p:cNvPr>
          <p:cNvGrpSpPr/>
          <p:nvPr/>
        </p:nvGrpSpPr>
        <p:grpSpPr>
          <a:xfrm>
            <a:off x="383686" y="2877160"/>
            <a:ext cx="4653041" cy="587023"/>
            <a:chOff x="1848112" y="1802339"/>
            <a:chExt cx="5383988" cy="679237"/>
          </a:xfrm>
        </p:grpSpPr>
        <p:sp>
          <p:nvSpPr>
            <p:cNvPr id="13" name="TextBox 12">
              <a:extLst>
                <a:ext uri="{FF2B5EF4-FFF2-40B4-BE49-F238E27FC236}">
                  <a16:creationId xmlns:a16="http://schemas.microsoft.com/office/drawing/2014/main" id="{7DDE46A4-1F4F-419B-85C6-1ABD9A677D50}"/>
                </a:ext>
              </a:extLst>
            </p:cNvPr>
            <p:cNvSpPr txBox="1"/>
            <p:nvPr/>
          </p:nvSpPr>
          <p:spPr>
            <a:xfrm>
              <a:off x="2724408" y="2187773"/>
              <a:ext cx="4507692" cy="293803"/>
            </a:xfrm>
            <a:prstGeom prst="rect">
              <a:avLst/>
            </a:prstGeom>
            <a:noFill/>
          </p:spPr>
          <p:txBody>
            <a:bodyPr wrap="square" rtlCol="0">
              <a:spAutoFit/>
            </a:bodyPr>
            <a:lstStyle/>
            <a:p>
              <a:r>
                <a:rPr lang="en-US" altLang="ko-KR" sz="1050" dirty="0" smtClean="0">
                  <a:solidFill>
                    <a:schemeClr val="tx1">
                      <a:lumMod val="75000"/>
                      <a:lumOff val="25000"/>
                    </a:schemeClr>
                  </a:solidFill>
                  <a:cs typeface="Arial" pitchFamily="34" charset="0"/>
                </a:rPr>
                <a:t>Identifying activities, departments and co-ordination.</a:t>
              </a:r>
              <a:endParaRPr lang="en-US" altLang="ko-KR" sz="105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190EC436-1B46-49D9-A7E4-ADECB5E929DF}"/>
                </a:ext>
              </a:extLst>
            </p:cNvPr>
            <p:cNvSpPr txBox="1"/>
            <p:nvPr/>
          </p:nvSpPr>
          <p:spPr>
            <a:xfrm>
              <a:off x="2663868" y="1802339"/>
              <a:ext cx="4507692" cy="462962"/>
            </a:xfrm>
            <a:prstGeom prst="rect">
              <a:avLst/>
            </a:prstGeom>
            <a:noFill/>
          </p:spPr>
          <p:txBody>
            <a:bodyPr wrap="square" lIns="108000" rIns="108000" rtlCol="0">
              <a:spAutoFit/>
            </a:bodyPr>
            <a:lstStyle/>
            <a:p>
              <a:r>
                <a:rPr lang="en-US" altLang="ko-KR" sz="2000" b="1" dirty="0" smtClean="0">
                  <a:solidFill>
                    <a:schemeClr val="tx1">
                      <a:lumMod val="75000"/>
                      <a:lumOff val="25000"/>
                    </a:schemeClr>
                  </a:solidFill>
                  <a:cs typeface="Arial" pitchFamily="34" charset="0"/>
                </a:rPr>
                <a:t>Organizing</a:t>
              </a:r>
              <a:endParaRPr lang="ko-KR" altLang="en-US" sz="20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F831A6C-272F-4BDD-8F88-4227AAB90FB2}"/>
                </a:ext>
              </a:extLst>
            </p:cNvPr>
            <p:cNvSpPr txBox="1"/>
            <p:nvPr/>
          </p:nvSpPr>
          <p:spPr>
            <a:xfrm>
              <a:off x="1848112" y="1802339"/>
              <a:ext cx="958096" cy="676636"/>
            </a:xfrm>
            <a:prstGeom prst="rect">
              <a:avLst/>
            </a:prstGeom>
            <a:noFill/>
          </p:spPr>
          <p:txBody>
            <a:bodyPr wrap="square" lIns="108000" rIns="108000" rtlCol="0">
              <a:spAutoFit/>
            </a:bodyPr>
            <a:lstStyle/>
            <a:p>
              <a:pPr algn="ctr"/>
              <a:r>
                <a:rPr lang="en-US" altLang="ko-KR" sz="3200" b="1" dirty="0" smtClean="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1DEE4032-D811-4C99-AE03-98362C887B64}"/>
              </a:ext>
            </a:extLst>
          </p:cNvPr>
          <p:cNvGrpSpPr/>
          <p:nvPr/>
        </p:nvGrpSpPr>
        <p:grpSpPr>
          <a:xfrm>
            <a:off x="383686" y="3487980"/>
            <a:ext cx="4615408" cy="584775"/>
            <a:chOff x="1926493" y="1723974"/>
            <a:chExt cx="5340443" cy="676638"/>
          </a:xfrm>
        </p:grpSpPr>
        <p:sp>
          <p:nvSpPr>
            <p:cNvPr id="17" name="TextBox 16">
              <a:extLst>
                <a:ext uri="{FF2B5EF4-FFF2-40B4-BE49-F238E27FC236}">
                  <a16:creationId xmlns:a16="http://schemas.microsoft.com/office/drawing/2014/main" id="{1D9D096A-3B24-4BB9-A2CC-E0717D579571}"/>
                </a:ext>
              </a:extLst>
            </p:cNvPr>
            <p:cNvSpPr txBox="1"/>
            <p:nvPr/>
          </p:nvSpPr>
          <p:spPr>
            <a:xfrm>
              <a:off x="2759244" y="2083263"/>
              <a:ext cx="4507692" cy="302705"/>
            </a:xfrm>
            <a:prstGeom prst="rect">
              <a:avLst/>
            </a:prstGeom>
            <a:noFill/>
          </p:spPr>
          <p:txBody>
            <a:bodyPr wrap="square" rtlCol="0">
              <a:spAutoFit/>
            </a:bodyPr>
            <a:lstStyle/>
            <a:p>
              <a:r>
                <a:rPr lang="en-US" altLang="ko-KR" sz="1100" dirty="0" smtClean="0">
                  <a:solidFill>
                    <a:schemeClr val="tx1">
                      <a:lumMod val="75000"/>
                      <a:lumOff val="25000"/>
                    </a:schemeClr>
                  </a:solidFill>
                  <a:cs typeface="Arial" pitchFamily="34" charset="0"/>
                </a:rPr>
                <a:t>How it </a:t>
              </a:r>
              <a:r>
                <a:rPr lang="en-US" altLang="ko-KR" sz="1050" dirty="0" smtClean="0">
                  <a:solidFill>
                    <a:schemeClr val="tx1">
                      <a:lumMod val="75000"/>
                      <a:lumOff val="25000"/>
                    </a:schemeClr>
                  </a:solidFill>
                  <a:cs typeface="Arial" pitchFamily="34" charset="0"/>
                </a:rPr>
                <a:t>will</a:t>
              </a:r>
              <a:r>
                <a:rPr lang="en-US" altLang="ko-KR" sz="1100" dirty="0" smtClean="0">
                  <a:solidFill>
                    <a:schemeClr val="tx1">
                      <a:lumMod val="75000"/>
                      <a:lumOff val="25000"/>
                    </a:schemeClr>
                  </a:solidFill>
                  <a:cs typeface="Arial" pitchFamily="34" charset="0"/>
                </a:rPr>
                <a:t> affect the community positively.</a:t>
              </a:r>
              <a:endParaRPr lang="en-US" altLang="ko-KR" sz="11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3DFCC804-6C1D-4C67-B274-1978635DA6F9}"/>
                </a:ext>
              </a:extLst>
            </p:cNvPr>
            <p:cNvSpPr txBox="1"/>
            <p:nvPr/>
          </p:nvSpPr>
          <p:spPr>
            <a:xfrm>
              <a:off x="2723354" y="1723974"/>
              <a:ext cx="4507692" cy="462964"/>
            </a:xfrm>
            <a:prstGeom prst="rect">
              <a:avLst/>
            </a:prstGeom>
            <a:noFill/>
          </p:spPr>
          <p:txBody>
            <a:bodyPr wrap="square" lIns="108000" rIns="108000" rtlCol="0">
              <a:spAutoFit/>
            </a:bodyPr>
            <a:lstStyle/>
            <a:p>
              <a:r>
                <a:rPr lang="en-US" altLang="ko-KR" sz="2000" b="1" dirty="0" smtClean="0">
                  <a:solidFill>
                    <a:schemeClr val="tx1">
                      <a:lumMod val="75000"/>
                      <a:lumOff val="25000"/>
                    </a:schemeClr>
                  </a:solidFill>
                  <a:cs typeface="Arial" pitchFamily="34" charset="0"/>
                </a:rPr>
                <a:t>Influencing</a:t>
              </a:r>
              <a:endParaRPr lang="ko-KR" altLang="en-US" sz="20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7B7AC64B-48B2-4F4F-A626-7901145018C6}"/>
                </a:ext>
              </a:extLst>
            </p:cNvPr>
            <p:cNvSpPr txBox="1"/>
            <p:nvPr/>
          </p:nvSpPr>
          <p:spPr>
            <a:xfrm>
              <a:off x="1926493" y="1723974"/>
              <a:ext cx="958096" cy="676638"/>
            </a:xfrm>
            <a:prstGeom prst="rect">
              <a:avLst/>
            </a:prstGeom>
            <a:noFill/>
          </p:spPr>
          <p:txBody>
            <a:bodyPr wrap="square" lIns="108000" rIns="108000" rtlCol="0">
              <a:spAutoFit/>
            </a:bodyPr>
            <a:lstStyle/>
            <a:p>
              <a:pPr algn="ctr"/>
              <a:r>
                <a:rPr lang="en-US" altLang="ko-KR" sz="3200" b="1" dirty="0" smtClean="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C66517ED-D341-498B-BF06-476933A43F6B}"/>
              </a:ext>
            </a:extLst>
          </p:cNvPr>
          <p:cNvGrpSpPr/>
          <p:nvPr/>
        </p:nvGrpSpPr>
        <p:grpSpPr>
          <a:xfrm>
            <a:off x="391281" y="4098800"/>
            <a:ext cx="4637986" cy="688386"/>
            <a:chOff x="1848112" y="1680428"/>
            <a:chExt cx="5366569" cy="796524"/>
          </a:xfrm>
        </p:grpSpPr>
        <p:sp>
          <p:nvSpPr>
            <p:cNvPr id="21" name="TextBox 20">
              <a:extLst>
                <a:ext uri="{FF2B5EF4-FFF2-40B4-BE49-F238E27FC236}">
                  <a16:creationId xmlns:a16="http://schemas.microsoft.com/office/drawing/2014/main" id="{7DDE46A4-1F4F-419B-85C6-1ABD9A677D50}"/>
                </a:ext>
              </a:extLst>
            </p:cNvPr>
            <p:cNvSpPr txBox="1"/>
            <p:nvPr/>
          </p:nvSpPr>
          <p:spPr>
            <a:xfrm>
              <a:off x="2706989" y="1996183"/>
              <a:ext cx="4507692" cy="480769"/>
            </a:xfrm>
            <a:prstGeom prst="rect">
              <a:avLst/>
            </a:prstGeom>
            <a:noFill/>
          </p:spPr>
          <p:txBody>
            <a:bodyPr wrap="square" rtlCol="0">
              <a:spAutoFit/>
            </a:bodyPr>
            <a:lstStyle/>
            <a:p>
              <a:r>
                <a:rPr lang="en-US" altLang="ko-KR" sz="1050" dirty="0" smtClean="0">
                  <a:solidFill>
                    <a:schemeClr val="tx1">
                      <a:lumMod val="75000"/>
                      <a:lumOff val="25000"/>
                    </a:schemeClr>
                  </a:solidFill>
                  <a:cs typeface="Arial" pitchFamily="34" charset="0"/>
                </a:rPr>
                <a:t>Get a modern PowerPoint  Presentation that is beautifully designed. </a:t>
              </a:r>
              <a:r>
                <a:rPr lang="en-US" altLang="ko-KR" sz="1050" dirty="0" smtClean="0">
                  <a:solidFill>
                    <a:schemeClr val="tx1">
                      <a:lumMod val="75000"/>
                      <a:lumOff val="25000"/>
                    </a:schemeClr>
                  </a:solidFill>
                  <a:ea typeface="FZShuTi" pitchFamily="2" charset="-122"/>
                  <a:cs typeface="Arial" pitchFamily="34" charset="0"/>
                </a:rPr>
                <a:t>I hope and I believe that this Template will your Time.</a:t>
              </a:r>
              <a:endParaRPr lang="en-US" altLang="ko-KR" sz="105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90EC436-1B46-49D9-A7E4-ADECB5E929DF}"/>
                </a:ext>
              </a:extLst>
            </p:cNvPr>
            <p:cNvSpPr txBox="1"/>
            <p:nvPr/>
          </p:nvSpPr>
          <p:spPr>
            <a:xfrm>
              <a:off x="2644974" y="1680428"/>
              <a:ext cx="4507692" cy="462963"/>
            </a:xfrm>
            <a:prstGeom prst="rect">
              <a:avLst/>
            </a:prstGeom>
            <a:noFill/>
          </p:spPr>
          <p:txBody>
            <a:bodyPr wrap="square" lIns="108000" rIns="108000" rtlCol="0">
              <a:spAutoFit/>
            </a:bodyPr>
            <a:lstStyle/>
            <a:p>
              <a:r>
                <a:rPr lang="en-US" altLang="ko-KR" sz="2000" b="1" dirty="0" smtClean="0">
                  <a:solidFill>
                    <a:schemeClr val="tx1">
                      <a:lumMod val="75000"/>
                      <a:lumOff val="25000"/>
                    </a:schemeClr>
                  </a:solidFill>
                  <a:cs typeface="Arial" pitchFamily="34" charset="0"/>
                </a:rPr>
                <a:t>Controlling</a:t>
              </a:r>
              <a:endParaRPr lang="ko-KR" altLang="en-US" sz="20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CF831A6C-272F-4BDD-8F88-4227AAB90FB2}"/>
                </a:ext>
              </a:extLst>
            </p:cNvPr>
            <p:cNvSpPr txBox="1"/>
            <p:nvPr/>
          </p:nvSpPr>
          <p:spPr>
            <a:xfrm>
              <a:off x="1848112" y="1680429"/>
              <a:ext cx="958096" cy="676637"/>
            </a:xfrm>
            <a:prstGeom prst="rect">
              <a:avLst/>
            </a:prstGeom>
            <a:noFill/>
          </p:spPr>
          <p:txBody>
            <a:bodyPr wrap="square" lIns="108000" rIns="108000" rtlCol="0">
              <a:spAutoFit/>
            </a:bodyPr>
            <a:lstStyle/>
            <a:p>
              <a:pPr algn="ctr"/>
              <a:r>
                <a:rPr lang="en-US" altLang="ko-KR" sz="3200" b="1" dirty="0" smtClean="0">
                  <a:solidFill>
                    <a:schemeClr val="tx1">
                      <a:lumMod val="75000"/>
                      <a:lumOff val="25000"/>
                    </a:schemeClr>
                  </a:solidFill>
                  <a:cs typeface="Arial" pitchFamily="34" charset="0"/>
                </a:rPr>
                <a:t>05</a:t>
              </a:r>
              <a:endParaRPr lang="ko-KR" altLang="en-US" sz="3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03309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42647" y="348810"/>
            <a:ext cx="8679898" cy="543185"/>
          </a:xfrm>
          <a:prstGeom prst="rect">
            <a:avLst/>
          </a:prstGeom>
        </p:spPr>
        <p:txBody>
          <a:bodyPr>
            <a:noAutofit/>
          </a:bodyPr>
          <a:lstStyle/>
          <a:p>
            <a:r>
              <a:rPr lang="en-US" sz="4800" b="1" dirty="0" smtClean="0">
                <a:solidFill>
                  <a:schemeClr val="bg1"/>
                </a:solidFill>
                <a:effectLst>
                  <a:outerShdw blurRad="38100" dist="38100" dir="2700000" algn="tl">
                    <a:srgbClr val="000000">
                      <a:alpha val="43137"/>
                    </a:srgbClr>
                  </a:outerShdw>
                </a:effectLst>
              </a:rPr>
              <a:t>Controlling Errors</a:t>
            </a:r>
            <a:endParaRPr lang="en-US" sz="4800" b="1" dirty="0">
              <a:solidFill>
                <a:schemeClr val="bg1"/>
              </a:solidFill>
              <a:effectLst>
                <a:outerShdw blurRad="38100" dist="38100" dir="2700000" algn="tl">
                  <a:srgbClr val="000000">
                    <a:alpha val="43137"/>
                  </a:srgbClr>
                </a:outerShdw>
              </a:effectLst>
            </a:endParaRPr>
          </a:p>
        </p:txBody>
      </p:sp>
      <p:grpSp>
        <p:nvGrpSpPr>
          <p:cNvPr id="3" name="Group 2">
            <a:extLst>
              <a:ext uri="{FF2B5EF4-FFF2-40B4-BE49-F238E27FC236}">
                <a16:creationId xmlns:a16="http://schemas.microsoft.com/office/drawing/2014/main" id="{9D1E290B-833F-467D-81D5-AB8423F80F75}"/>
              </a:ext>
            </a:extLst>
          </p:cNvPr>
          <p:cNvGrpSpPr/>
          <p:nvPr/>
        </p:nvGrpSpPr>
        <p:grpSpPr>
          <a:xfrm>
            <a:off x="2802678" y="3739970"/>
            <a:ext cx="2518133" cy="630947"/>
            <a:chOff x="2833739" y="5301208"/>
            <a:chExt cx="3357511" cy="841262"/>
          </a:xfrm>
        </p:grpSpPr>
        <p:sp>
          <p:nvSpPr>
            <p:cNvPr id="4" name="Oval 3">
              <a:extLst>
                <a:ext uri="{FF2B5EF4-FFF2-40B4-BE49-F238E27FC236}">
                  <a16:creationId xmlns:a16="http://schemas.microsoft.com/office/drawing/2014/main" id="{7B8C4D3C-31C9-47FD-AB53-67708063B367}"/>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endParaRPr lang="ko-KR" altLang="en-US" sz="2025" dirty="0">
                <a:solidFill>
                  <a:prstClr val="white"/>
                </a:solidFill>
              </a:endParaRPr>
            </a:p>
          </p:txBody>
        </p:sp>
        <p:sp>
          <p:nvSpPr>
            <p:cNvPr id="5" name="Oval 4">
              <a:extLst>
                <a:ext uri="{FF2B5EF4-FFF2-40B4-BE49-F238E27FC236}">
                  <a16:creationId xmlns:a16="http://schemas.microsoft.com/office/drawing/2014/main" id="{DCE66991-2F15-466C-8960-98034F820FC0}"/>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endParaRPr lang="ko-KR" altLang="en-US" sz="2025" dirty="0">
                <a:solidFill>
                  <a:prstClr val="white"/>
                </a:solidFill>
              </a:endParaRPr>
            </a:p>
          </p:txBody>
        </p:sp>
      </p:grpSp>
      <p:sp>
        <p:nvSpPr>
          <p:cNvPr id="6" name="Oval 5">
            <a:extLst>
              <a:ext uri="{FF2B5EF4-FFF2-40B4-BE49-F238E27FC236}">
                <a16:creationId xmlns:a16="http://schemas.microsoft.com/office/drawing/2014/main" id="{D3D22288-4496-4729-83F8-9BB0601A965A}"/>
              </a:ext>
            </a:extLst>
          </p:cNvPr>
          <p:cNvSpPr/>
          <p:nvPr/>
        </p:nvSpPr>
        <p:spPr>
          <a:xfrm>
            <a:off x="5219771" y="1566267"/>
            <a:ext cx="324036" cy="324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lumMod val="75000"/>
                  <a:lumOff val="25000"/>
                </a:prstClr>
              </a:solidFill>
            </a:endParaRPr>
          </a:p>
        </p:txBody>
      </p:sp>
      <p:sp>
        <p:nvSpPr>
          <p:cNvPr id="7" name="TextBox 6">
            <a:extLst>
              <a:ext uri="{FF2B5EF4-FFF2-40B4-BE49-F238E27FC236}">
                <a16:creationId xmlns:a16="http://schemas.microsoft.com/office/drawing/2014/main" id="{C96BA503-C7E2-458D-86CE-14E2BFB22F64}"/>
              </a:ext>
            </a:extLst>
          </p:cNvPr>
          <p:cNvSpPr txBox="1"/>
          <p:nvPr/>
        </p:nvSpPr>
        <p:spPr>
          <a:xfrm>
            <a:off x="5612942" y="1740521"/>
            <a:ext cx="2712287" cy="900246"/>
          </a:xfrm>
          <a:prstGeom prst="rect">
            <a:avLst/>
          </a:prstGeom>
          <a:noFill/>
        </p:spPr>
        <p:txBody>
          <a:bodyPr wrap="square" rtlCol="0">
            <a:spAutoFit/>
          </a:bodyPr>
          <a:lstStyle/>
          <a:p>
            <a:r>
              <a:rPr lang="en-US" sz="1050" dirty="0"/>
              <a:t>This kind of errors is the easiest to discover and fix</a:t>
            </a:r>
            <a:r>
              <a:rPr lang="en-US" sz="1050" dirty="0"/>
              <a:t>.</a:t>
            </a:r>
          </a:p>
          <a:p>
            <a:endParaRPr lang="en-US" sz="1050" dirty="0"/>
          </a:p>
          <a:p>
            <a:r>
              <a:rPr lang="en-US" sz="1050" dirty="0"/>
              <a:t>As we will discover these errors in the beginning before even going to the war.</a:t>
            </a:r>
          </a:p>
        </p:txBody>
      </p:sp>
      <p:sp>
        <p:nvSpPr>
          <p:cNvPr id="8" name="TextBox 7">
            <a:extLst>
              <a:ext uri="{FF2B5EF4-FFF2-40B4-BE49-F238E27FC236}">
                <a16:creationId xmlns:a16="http://schemas.microsoft.com/office/drawing/2014/main" id="{7F90A295-1094-4995-B9C5-214558A28872}"/>
              </a:ext>
            </a:extLst>
          </p:cNvPr>
          <p:cNvSpPr txBox="1"/>
          <p:nvPr/>
        </p:nvSpPr>
        <p:spPr>
          <a:xfrm>
            <a:off x="5605478" y="1502815"/>
            <a:ext cx="2538000" cy="276999"/>
          </a:xfrm>
          <a:prstGeom prst="rect">
            <a:avLst/>
          </a:prstGeom>
          <a:noFill/>
        </p:spPr>
        <p:txBody>
          <a:bodyPr wrap="square" rtlCol="0">
            <a:spAutoFit/>
          </a:bodyPr>
          <a:lstStyle/>
          <a:p>
            <a:pPr lvl="0"/>
            <a:r>
              <a:rPr lang="en-US" sz="1200" b="1" dirty="0">
                <a:solidFill>
                  <a:schemeClr val="accent3"/>
                </a:solidFill>
              </a:rPr>
              <a:t>Software errors:</a:t>
            </a:r>
          </a:p>
        </p:txBody>
      </p:sp>
      <p:cxnSp>
        <p:nvCxnSpPr>
          <p:cNvPr id="9" name="Straight Connector 8">
            <a:extLst>
              <a:ext uri="{FF2B5EF4-FFF2-40B4-BE49-F238E27FC236}">
                <a16:creationId xmlns:a16="http://schemas.microsoft.com/office/drawing/2014/main" id="{78BC12CD-A055-4D23-AE11-A40AA534A162}"/>
              </a:ext>
            </a:extLst>
          </p:cNvPr>
          <p:cNvCxnSpPr>
            <a:stCxn id="6" idx="6"/>
          </p:cNvCxnSpPr>
          <p:nvPr/>
        </p:nvCxnSpPr>
        <p:spPr>
          <a:xfrm>
            <a:off x="5543807" y="1728285"/>
            <a:ext cx="2700000" cy="1959"/>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B7A4A55-1731-4D29-AF0D-30D677A2F55C}"/>
              </a:ext>
            </a:extLst>
          </p:cNvPr>
          <p:cNvSpPr/>
          <p:nvPr/>
        </p:nvSpPr>
        <p:spPr>
          <a:xfrm>
            <a:off x="2963774" y="2815517"/>
            <a:ext cx="324036" cy="324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lumMod val="75000"/>
                  <a:lumOff val="25000"/>
                </a:prstClr>
              </a:solidFill>
            </a:endParaRPr>
          </a:p>
        </p:txBody>
      </p:sp>
      <p:sp>
        <p:nvSpPr>
          <p:cNvPr id="19" name="TextBox 18">
            <a:extLst>
              <a:ext uri="{FF2B5EF4-FFF2-40B4-BE49-F238E27FC236}">
                <a16:creationId xmlns:a16="http://schemas.microsoft.com/office/drawing/2014/main" id="{72234AAD-AC05-4A1A-A6E4-ECE64F301D6D}"/>
              </a:ext>
            </a:extLst>
          </p:cNvPr>
          <p:cNvSpPr txBox="1"/>
          <p:nvPr/>
        </p:nvSpPr>
        <p:spPr>
          <a:xfrm>
            <a:off x="382249" y="2990599"/>
            <a:ext cx="2538000" cy="1061829"/>
          </a:xfrm>
          <a:prstGeom prst="rect">
            <a:avLst/>
          </a:prstGeom>
          <a:noFill/>
        </p:spPr>
        <p:txBody>
          <a:bodyPr wrap="square" rtlCol="0">
            <a:spAutoFit/>
          </a:bodyPr>
          <a:lstStyle/>
          <a:p>
            <a:pPr marL="84534" algn="r"/>
            <a:r>
              <a:rPr lang="en-US" sz="1050"/>
              <a:t>Errors in finishing the robots in their hardware which will require further investigation and will unfortunately require Dismantling and regrouping</a:t>
            </a:r>
            <a:r>
              <a:rPr lang="en-US" sz="1050"/>
              <a:t>.</a:t>
            </a:r>
          </a:p>
          <a:p>
            <a:pPr marL="84534" algn="r"/>
            <a:endParaRPr lang="en-US" sz="1050"/>
          </a:p>
          <a:p>
            <a:pPr marL="84534" algn="r"/>
            <a:r>
              <a:rPr lang="en-US" sz="1050"/>
              <a:t>This kind of errors is time consuming.</a:t>
            </a:r>
            <a:endParaRPr lang="en-US" sz="1050" dirty="0"/>
          </a:p>
        </p:txBody>
      </p:sp>
      <p:sp>
        <p:nvSpPr>
          <p:cNvPr id="20" name="TextBox 19">
            <a:extLst>
              <a:ext uri="{FF2B5EF4-FFF2-40B4-BE49-F238E27FC236}">
                <a16:creationId xmlns:a16="http://schemas.microsoft.com/office/drawing/2014/main" id="{15B38D09-A0FD-4C37-A6F8-5F450BA01968}"/>
              </a:ext>
            </a:extLst>
          </p:cNvPr>
          <p:cNvSpPr txBox="1"/>
          <p:nvPr/>
        </p:nvSpPr>
        <p:spPr>
          <a:xfrm>
            <a:off x="382249" y="2750191"/>
            <a:ext cx="2538000" cy="276999"/>
          </a:xfrm>
          <a:prstGeom prst="rect">
            <a:avLst/>
          </a:prstGeom>
          <a:noFill/>
        </p:spPr>
        <p:txBody>
          <a:bodyPr wrap="square" rtlCol="0">
            <a:spAutoFit/>
          </a:bodyPr>
          <a:lstStyle/>
          <a:p>
            <a:pPr marL="214313" algn="r"/>
            <a:r>
              <a:rPr lang="en-US" sz="1200" b="1" dirty="0">
                <a:solidFill>
                  <a:schemeClr val="accent2"/>
                </a:solidFill>
              </a:rPr>
              <a:t>Technical </a:t>
            </a:r>
            <a:r>
              <a:rPr lang="en-US" sz="1200" b="1" dirty="0">
                <a:solidFill>
                  <a:schemeClr val="accent2"/>
                </a:solidFill>
              </a:rPr>
              <a:t>errors:</a:t>
            </a:r>
            <a:endParaRPr lang="en-US" sz="1200" b="1" dirty="0">
              <a:solidFill>
                <a:schemeClr val="accent2"/>
              </a:solidFill>
            </a:endParaRPr>
          </a:p>
        </p:txBody>
      </p:sp>
      <p:cxnSp>
        <p:nvCxnSpPr>
          <p:cNvPr id="21" name="Straight Connector 20">
            <a:extLst>
              <a:ext uri="{FF2B5EF4-FFF2-40B4-BE49-F238E27FC236}">
                <a16:creationId xmlns:a16="http://schemas.microsoft.com/office/drawing/2014/main" id="{693117A4-19C3-4167-8B4E-317B7B602005}"/>
              </a:ext>
            </a:extLst>
          </p:cNvPr>
          <p:cNvCxnSpPr>
            <a:cxnSpLocks/>
          </p:cNvCxnSpPr>
          <p:nvPr/>
        </p:nvCxnSpPr>
        <p:spPr>
          <a:xfrm>
            <a:off x="274897" y="2977535"/>
            <a:ext cx="2700000" cy="0"/>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5B877E8-FF49-4E36-AC07-6D866E7F9A06}"/>
              </a:ext>
            </a:extLst>
          </p:cNvPr>
          <p:cNvGrpSpPr/>
          <p:nvPr/>
        </p:nvGrpSpPr>
        <p:grpSpPr>
          <a:xfrm>
            <a:off x="3588271" y="1700129"/>
            <a:ext cx="1390452" cy="2243162"/>
            <a:chOff x="2411760" y="2977902"/>
            <a:chExt cx="1752575" cy="2827362"/>
          </a:xfrm>
        </p:grpSpPr>
        <p:sp>
          <p:nvSpPr>
            <p:cNvPr id="25" name="Rectangle 24">
              <a:extLst>
                <a:ext uri="{FF2B5EF4-FFF2-40B4-BE49-F238E27FC236}">
                  <a16:creationId xmlns:a16="http://schemas.microsoft.com/office/drawing/2014/main" id="{FF8AA8EA-3F81-4B6B-B558-41B6AC1AE61D}"/>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26" name="Rectangle 25">
              <a:extLst>
                <a:ext uri="{FF2B5EF4-FFF2-40B4-BE49-F238E27FC236}">
                  <a16:creationId xmlns:a16="http://schemas.microsoft.com/office/drawing/2014/main" id="{E9354458-87E2-4B01-AD84-7568ECA2B475}"/>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sp>
          <p:nvSpPr>
            <p:cNvPr id="27" name="Rectangle 26">
              <a:extLst>
                <a:ext uri="{FF2B5EF4-FFF2-40B4-BE49-F238E27FC236}">
                  <a16:creationId xmlns:a16="http://schemas.microsoft.com/office/drawing/2014/main" id="{5D3C5BDB-988A-4982-9C86-9D61840FDE39}"/>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5">
                <a:solidFill>
                  <a:prstClr val="white"/>
                </a:solidFill>
              </a:endParaRPr>
            </a:p>
          </p:txBody>
        </p:sp>
      </p:grpSp>
      <p:sp>
        <p:nvSpPr>
          <p:cNvPr id="28" name="Oval 27">
            <a:extLst>
              <a:ext uri="{FF2B5EF4-FFF2-40B4-BE49-F238E27FC236}">
                <a16:creationId xmlns:a16="http://schemas.microsoft.com/office/drawing/2014/main" id="{3BAFD40D-82F5-4CCC-985D-95FE5B3D8B02}"/>
              </a:ext>
            </a:extLst>
          </p:cNvPr>
          <p:cNvSpPr/>
          <p:nvPr/>
        </p:nvSpPr>
        <p:spPr>
          <a:xfrm>
            <a:off x="5160985" y="3552606"/>
            <a:ext cx="324036" cy="324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lumMod val="75000"/>
                  <a:lumOff val="25000"/>
                </a:prstClr>
              </a:solidFill>
            </a:endParaRPr>
          </a:p>
        </p:txBody>
      </p:sp>
      <p:sp>
        <p:nvSpPr>
          <p:cNvPr id="29" name="TextBox 28">
            <a:extLst>
              <a:ext uri="{FF2B5EF4-FFF2-40B4-BE49-F238E27FC236}">
                <a16:creationId xmlns:a16="http://schemas.microsoft.com/office/drawing/2014/main" id="{24C5E7C0-B6FE-4E2A-9714-601376BF3B97}"/>
              </a:ext>
            </a:extLst>
          </p:cNvPr>
          <p:cNvSpPr txBox="1"/>
          <p:nvPr/>
        </p:nvSpPr>
        <p:spPr>
          <a:xfrm>
            <a:off x="5554156" y="3700734"/>
            <a:ext cx="3293584" cy="1384995"/>
          </a:xfrm>
          <a:prstGeom prst="rect">
            <a:avLst/>
          </a:prstGeom>
          <a:noFill/>
        </p:spPr>
        <p:txBody>
          <a:bodyPr wrap="square" rtlCol="0">
            <a:spAutoFit/>
          </a:bodyPr>
          <a:lstStyle/>
          <a:p>
            <a:r>
              <a:rPr lang="en-US" sz="1050"/>
              <a:t>This particular type of errors happens in the field during the war where the human resources lose their connections with the robots in the war and they become unable to hear, see or even act</a:t>
            </a:r>
            <a:r>
              <a:rPr lang="en-US" sz="1050"/>
              <a:t>.</a:t>
            </a:r>
          </a:p>
          <a:p>
            <a:endParaRPr lang="en-US" sz="1050"/>
          </a:p>
          <a:p>
            <a:r>
              <a:rPr lang="en-US" sz="1050"/>
              <a:t>One of the solutions to such an error is to send a backup or connecting to a satellite which will give us the full vision and then we can act according to the situation.</a:t>
            </a:r>
            <a:endParaRPr lang="en-US" sz="1050" dirty="0"/>
          </a:p>
        </p:txBody>
      </p:sp>
      <p:sp>
        <p:nvSpPr>
          <p:cNvPr id="30" name="TextBox 29">
            <a:extLst>
              <a:ext uri="{FF2B5EF4-FFF2-40B4-BE49-F238E27FC236}">
                <a16:creationId xmlns:a16="http://schemas.microsoft.com/office/drawing/2014/main" id="{8A4391DF-8494-44C1-B1E8-45D011C26DE3}"/>
              </a:ext>
            </a:extLst>
          </p:cNvPr>
          <p:cNvSpPr txBox="1"/>
          <p:nvPr/>
        </p:nvSpPr>
        <p:spPr>
          <a:xfrm>
            <a:off x="5546693" y="3476090"/>
            <a:ext cx="2538000" cy="276999"/>
          </a:xfrm>
          <a:prstGeom prst="rect">
            <a:avLst/>
          </a:prstGeom>
          <a:noFill/>
        </p:spPr>
        <p:txBody>
          <a:bodyPr wrap="square" rtlCol="0">
            <a:spAutoFit/>
          </a:bodyPr>
          <a:lstStyle/>
          <a:p>
            <a:pPr lvl="0"/>
            <a:r>
              <a:rPr lang="en-US" sz="1200" b="1" dirty="0">
                <a:solidFill>
                  <a:schemeClr val="accent1"/>
                </a:solidFill>
              </a:rPr>
              <a:t>Connection errors:</a:t>
            </a:r>
          </a:p>
        </p:txBody>
      </p:sp>
      <p:cxnSp>
        <p:nvCxnSpPr>
          <p:cNvPr id="31" name="Straight Connector 30">
            <a:extLst>
              <a:ext uri="{FF2B5EF4-FFF2-40B4-BE49-F238E27FC236}">
                <a16:creationId xmlns:a16="http://schemas.microsoft.com/office/drawing/2014/main" id="{4C6DD1DF-FF4C-4A36-8B2A-7B3EC9489E53}"/>
              </a:ext>
            </a:extLst>
          </p:cNvPr>
          <p:cNvCxnSpPr/>
          <p:nvPr/>
        </p:nvCxnSpPr>
        <p:spPr>
          <a:xfrm>
            <a:off x="5485021" y="3695029"/>
            <a:ext cx="3297408"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16">
            <a:extLst>
              <a:ext uri="{FF2B5EF4-FFF2-40B4-BE49-F238E27FC236}">
                <a16:creationId xmlns:a16="http://schemas.microsoft.com/office/drawing/2014/main" id="{17CA5449-90A0-4C9F-96FB-097077733839}"/>
              </a:ext>
            </a:extLst>
          </p:cNvPr>
          <p:cNvSpPr/>
          <p:nvPr/>
        </p:nvSpPr>
        <p:spPr>
          <a:xfrm rot="2700000">
            <a:off x="3825830" y="1867422"/>
            <a:ext cx="250989" cy="44997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
        <p:nvSpPr>
          <p:cNvPr id="36" name="Oval 21">
            <a:extLst>
              <a:ext uri="{FF2B5EF4-FFF2-40B4-BE49-F238E27FC236}">
                <a16:creationId xmlns:a16="http://schemas.microsoft.com/office/drawing/2014/main" id="{1085D00E-9B2E-4F54-9A92-F1B45A952252}"/>
              </a:ext>
            </a:extLst>
          </p:cNvPr>
          <p:cNvSpPr>
            <a:spLocks noChangeAspect="1"/>
          </p:cNvSpPr>
          <p:nvPr/>
        </p:nvSpPr>
        <p:spPr>
          <a:xfrm>
            <a:off x="4494361" y="2670024"/>
            <a:ext cx="323490" cy="32619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
        <p:nvSpPr>
          <p:cNvPr id="41" name="Oval 21">
            <a:extLst>
              <a:ext uri="{FF2B5EF4-FFF2-40B4-BE49-F238E27FC236}">
                <a16:creationId xmlns:a16="http://schemas.microsoft.com/office/drawing/2014/main" id="{0D7F3BC7-EB6D-4495-98E4-941ADE8D96AD}"/>
              </a:ext>
            </a:extLst>
          </p:cNvPr>
          <p:cNvSpPr>
            <a:spLocks noChangeAspect="1"/>
          </p:cNvSpPr>
          <p:nvPr/>
        </p:nvSpPr>
        <p:spPr>
          <a:xfrm>
            <a:off x="3043669" y="2892352"/>
            <a:ext cx="167142" cy="1685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
        <p:nvSpPr>
          <p:cNvPr id="46" name="Oval 50">
            <a:extLst>
              <a:ext uri="{FF2B5EF4-FFF2-40B4-BE49-F238E27FC236}">
                <a16:creationId xmlns:a16="http://schemas.microsoft.com/office/drawing/2014/main" id="{91CDD124-ED61-4ED3-81C2-B526853B9B84}"/>
              </a:ext>
            </a:extLst>
          </p:cNvPr>
          <p:cNvSpPr>
            <a:spLocks noChangeAspect="1"/>
          </p:cNvSpPr>
          <p:nvPr/>
        </p:nvSpPr>
        <p:spPr>
          <a:xfrm>
            <a:off x="3789864" y="3383337"/>
            <a:ext cx="351821" cy="397359"/>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bg1"/>
              </a:solidFill>
            </a:endParaRPr>
          </a:p>
        </p:txBody>
      </p:sp>
      <p:sp>
        <p:nvSpPr>
          <p:cNvPr id="47" name="Oval 50">
            <a:extLst>
              <a:ext uri="{FF2B5EF4-FFF2-40B4-BE49-F238E27FC236}">
                <a16:creationId xmlns:a16="http://schemas.microsoft.com/office/drawing/2014/main" id="{91CDD124-ED61-4ED3-81C2-B526853B9B84}"/>
              </a:ext>
            </a:extLst>
          </p:cNvPr>
          <p:cNvSpPr>
            <a:spLocks noChangeAspect="1"/>
          </p:cNvSpPr>
          <p:nvPr/>
        </p:nvSpPr>
        <p:spPr>
          <a:xfrm>
            <a:off x="5232714" y="3619177"/>
            <a:ext cx="178612" cy="201731"/>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bg1"/>
              </a:solidFill>
            </a:endParaRPr>
          </a:p>
        </p:txBody>
      </p:sp>
      <p:sp>
        <p:nvSpPr>
          <p:cNvPr id="48" name="Rectangle 16">
            <a:extLst>
              <a:ext uri="{FF2B5EF4-FFF2-40B4-BE49-F238E27FC236}">
                <a16:creationId xmlns:a16="http://schemas.microsoft.com/office/drawing/2014/main" id="{17CA5449-90A0-4C9F-96FB-097077733839}"/>
              </a:ext>
            </a:extLst>
          </p:cNvPr>
          <p:cNvSpPr/>
          <p:nvPr/>
        </p:nvSpPr>
        <p:spPr>
          <a:xfrm rot="2700000">
            <a:off x="5308348" y="1586390"/>
            <a:ext cx="149335" cy="2677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prstClr val="white"/>
              </a:solidFill>
            </a:endParaRPr>
          </a:p>
        </p:txBody>
      </p:sp>
    </p:spTree>
    <p:extLst>
      <p:ext uri="{BB962C8B-B14F-4D97-AF65-F5344CB8AC3E}">
        <p14:creationId xmlns:p14="http://schemas.microsoft.com/office/powerpoint/2010/main" val="4276602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1000"/>
                                        <p:tgtEl>
                                          <p:spTgt spid="3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10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1000"/>
                                        <p:tgtEl>
                                          <p:spTgt spid="32"/>
                                        </p:tgtEl>
                                      </p:cBhvr>
                                    </p:animEffect>
                                  </p:childTnLst>
                                </p:cTn>
                              </p:par>
                              <p:par>
                                <p:cTn id="17" presetID="2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1000"/>
                                        <p:tgtEl>
                                          <p:spTgt spid="22"/>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3000"/>
                            </p:stCondLst>
                            <p:childTnLst>
                              <p:par>
                                <p:cTn id="43" presetID="22" presetClass="entr" presetSubtype="2"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right)">
                                      <p:cBhvr>
                                        <p:cTn id="45" dur="500"/>
                                        <p:tgtEl>
                                          <p:spTgt spid="18"/>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right)">
                                      <p:cBhvr>
                                        <p:cTn id="48" dur="500"/>
                                        <p:tgtEl>
                                          <p:spTgt spid="41"/>
                                        </p:tgtEl>
                                      </p:cBhvr>
                                    </p:animEffect>
                                  </p:childTnLst>
                                </p:cTn>
                              </p:par>
                            </p:childTnLst>
                          </p:cTn>
                        </p:par>
                        <p:par>
                          <p:cTn id="49" fill="hold">
                            <p:stCondLst>
                              <p:cond delay="3500"/>
                            </p:stCondLst>
                            <p:childTnLst>
                              <p:par>
                                <p:cTn id="50" presetID="22" presetClass="entr" presetSubtype="2"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left)">
                                      <p:cBhvr>
                                        <p:cTn id="66" dur="500"/>
                                        <p:tgtEl>
                                          <p:spTgt spid="47"/>
                                        </p:tgtEl>
                                      </p:cBhvr>
                                    </p:animEffect>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par>
                          <p:cTn id="71" fill="hold">
                            <p:stCondLst>
                              <p:cond delay="5500"/>
                            </p:stCondLst>
                            <p:childTnLst>
                              <p:par>
                                <p:cTn id="72" presetID="10"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7" grpId="0"/>
      <p:bldP spid="8" grpId="0"/>
      <p:bldP spid="18" grpId="0" animBg="1"/>
      <p:bldP spid="19" grpId="0"/>
      <p:bldP spid="20" grpId="0"/>
      <p:bldP spid="28" grpId="0" animBg="1"/>
      <p:bldP spid="29" grpId="0"/>
      <p:bldP spid="30" grpId="0"/>
      <p:bldP spid="32" grpId="0" animBg="1"/>
      <p:bldP spid="36" grpId="0" animBg="1"/>
      <p:bldP spid="41" grpId="0" animBg="1"/>
      <p:bldP spid="46" grpId="0" animBg="1"/>
      <p:bldP spid="47" grpId="0" animBg="1"/>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627" y="2387084"/>
            <a:ext cx="6668749" cy="1077218"/>
          </a:xfrm>
          <a:prstGeom prst="rect">
            <a:avLst/>
          </a:prstGeom>
        </p:spPr>
        <p:txBody>
          <a:bodyPr wrap="none">
            <a:spAutoFit/>
          </a:bodyPr>
          <a:lstStyle/>
          <a:p>
            <a:pPr algn="ctr"/>
            <a:r>
              <a:rPr lang="en-US" sz="4000" b="1" dirty="0">
                <a:solidFill>
                  <a:srgbClr val="120E97"/>
                </a:solidFill>
                <a:effectLst>
                  <a:outerShdw blurRad="38100" dist="38100" dir="2700000" algn="tl">
                    <a:srgbClr val="000000">
                      <a:alpha val="43137"/>
                    </a:srgbClr>
                  </a:outerShdw>
                </a:effectLst>
              </a:rPr>
              <a:t>Thank you for reaching this </a:t>
            </a:r>
            <a:r>
              <a:rPr lang="en-US" sz="4000" b="1" dirty="0" smtClean="0">
                <a:solidFill>
                  <a:srgbClr val="120E97"/>
                </a:solidFill>
                <a:effectLst>
                  <a:outerShdw blurRad="38100" dist="38100" dir="2700000" algn="tl">
                    <a:srgbClr val="000000">
                      <a:alpha val="43137"/>
                    </a:srgbClr>
                  </a:outerShdw>
                </a:effectLst>
              </a:rPr>
              <a:t>far</a:t>
            </a:r>
          </a:p>
          <a:p>
            <a:pPr algn="ctr"/>
            <a:r>
              <a:rPr lang="en-GB" altLang="ko-KR" sz="2400" b="1" dirty="0">
                <a:solidFill>
                  <a:schemeClr val="accent1">
                    <a:lumMod val="50000"/>
                  </a:schemeClr>
                </a:solidFill>
                <a:effectLst>
                  <a:outerShdw blurRad="38100" dist="38100" dir="2700000" algn="tl">
                    <a:srgbClr val="000000">
                      <a:alpha val="43137"/>
                    </a:srgbClr>
                  </a:outerShdw>
                </a:effectLst>
                <a:cs typeface="Arial" pitchFamily="34" charset="0"/>
              </a:rPr>
              <a:t>WIN IN PEACE</a:t>
            </a:r>
            <a:r>
              <a:rPr lang="en-GB" altLang="ko-KR" sz="2400" b="1" dirty="0" smtClean="0">
                <a:solidFill>
                  <a:schemeClr val="accent1">
                    <a:lumMod val="50000"/>
                  </a:schemeClr>
                </a:solidFill>
                <a:effectLst>
                  <a:outerShdw blurRad="38100" dist="38100" dir="2700000" algn="tl">
                    <a:srgbClr val="000000">
                      <a:alpha val="43137"/>
                    </a:srgbClr>
                  </a:outerShdw>
                </a:effectLst>
                <a:cs typeface="Arial" pitchFamily="34" charset="0"/>
              </a:rPr>
              <a:t>…</a:t>
            </a:r>
            <a:endParaRPr lang="ko-KR" altLang="en-US" sz="2400" b="1" dirty="0">
              <a:solidFill>
                <a:schemeClr val="accent1">
                  <a:lumMod val="50000"/>
                </a:schemeClr>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0910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266340"/>
            <a:ext cx="8094242" cy="1400423"/>
          </a:xfrm>
        </p:spPr>
        <p:txBody>
          <a:bodyPr>
            <a:normAutofit/>
          </a:bodyPr>
          <a:lstStyle/>
          <a:p>
            <a:r>
              <a:rPr lang="en-US" altLang="ko-KR" sz="6000" b="1" dirty="0">
                <a:solidFill>
                  <a:srgbClr val="120E97"/>
                </a:solidFill>
                <a:effectLst>
                  <a:outerShdw blurRad="38100" dist="38100" dir="2700000" algn="tl">
                    <a:srgbClr val="000000">
                      <a:alpha val="43137"/>
                    </a:srgbClr>
                  </a:outerShdw>
                </a:effectLst>
                <a:cs typeface="Arial" pitchFamily="34" charset="0"/>
              </a:rPr>
              <a:t>Introduction</a:t>
            </a:r>
            <a:endParaRPr lang="ko-KR" altLang="en-US" sz="6000" b="1" dirty="0">
              <a:solidFill>
                <a:srgbClr val="120E9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3279799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962375-4251-483A-8505-849A0197F623}"/>
              </a:ext>
            </a:extLst>
          </p:cNvPr>
          <p:cNvSpPr txBox="1"/>
          <p:nvPr/>
        </p:nvSpPr>
        <p:spPr>
          <a:xfrm>
            <a:off x="296260" y="2305413"/>
            <a:ext cx="5769852" cy="286232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The project is to make robots to help armies in </a:t>
            </a:r>
            <a:r>
              <a:rPr lang="en-US" sz="2000" dirty="0" smtClean="0">
                <a:latin typeface="Calibri" pitchFamily="34" charset="0"/>
                <a:cs typeface="Calibri" pitchFamily="34" charset="0"/>
              </a:rPr>
              <a:t>wars.</a:t>
            </a:r>
          </a:p>
          <a:p>
            <a:pPr marL="342900" indent="-342900">
              <a:buFont typeface="Arial" pitchFamily="34" charset="0"/>
              <a:buChar char="•"/>
            </a:pPr>
            <a:r>
              <a:rPr lang="en-US" sz="2000" dirty="0">
                <a:latin typeface="Calibri" pitchFamily="34" charset="0"/>
                <a:cs typeface="Calibri" pitchFamily="34" charset="0"/>
              </a:rPr>
              <a:t>T</a:t>
            </a:r>
            <a:r>
              <a:rPr lang="en-US" sz="2000" dirty="0" smtClean="0">
                <a:latin typeface="Calibri" pitchFamily="34" charset="0"/>
                <a:cs typeface="Calibri" pitchFamily="34" charset="0"/>
              </a:rPr>
              <a:t>hey </a:t>
            </a:r>
            <a:r>
              <a:rPr lang="en-US" sz="2000" dirty="0">
                <a:latin typeface="Calibri" pitchFamily="34" charset="0"/>
                <a:cs typeface="Calibri" pitchFamily="34" charset="0"/>
              </a:rPr>
              <a:t>will be armed with all possible weapons </a:t>
            </a:r>
            <a:r>
              <a:rPr lang="en-US" sz="2000" dirty="0" smtClean="0">
                <a:latin typeface="Calibri" pitchFamily="34" charset="0"/>
                <a:cs typeface="Calibri" pitchFamily="34" charset="0"/>
              </a:rPr>
              <a:t>.</a:t>
            </a:r>
          </a:p>
          <a:p>
            <a:pPr marL="342900" indent="-342900">
              <a:buFont typeface="Arial" pitchFamily="34" charset="0"/>
              <a:buChar char="•"/>
            </a:pPr>
            <a:r>
              <a:rPr lang="en-US" sz="2000" dirty="0" smtClean="0">
                <a:latin typeface="Calibri" pitchFamily="34" charset="0"/>
                <a:cs typeface="Calibri" pitchFamily="34" charset="0"/>
              </a:rPr>
              <a:t>They </a:t>
            </a:r>
            <a:r>
              <a:rPr lang="en-US" sz="2000" dirty="0">
                <a:latin typeface="Calibri" pitchFamily="34" charset="0"/>
                <a:cs typeface="Calibri" pitchFamily="34" charset="0"/>
              </a:rPr>
              <a:t>will be programmed to use these weapons well and when to use </a:t>
            </a:r>
            <a:r>
              <a:rPr lang="en-US" sz="2000" dirty="0" smtClean="0">
                <a:latin typeface="Calibri" pitchFamily="34" charset="0"/>
                <a:cs typeface="Calibri" pitchFamily="34" charset="0"/>
              </a:rPr>
              <a:t>them.</a:t>
            </a:r>
          </a:p>
          <a:p>
            <a:pPr marL="342900" indent="-342900">
              <a:buFont typeface="Arial" pitchFamily="34" charset="0"/>
              <a:buChar char="•"/>
            </a:pPr>
            <a:r>
              <a:rPr lang="en-US" sz="2000" dirty="0" smtClean="0">
                <a:latin typeface="Calibri" pitchFamily="34" charset="0"/>
                <a:cs typeface="Calibri" pitchFamily="34" charset="0"/>
              </a:rPr>
              <a:t>This </a:t>
            </a:r>
            <a:r>
              <a:rPr lang="en-US" sz="2000" dirty="0">
                <a:latin typeface="Calibri" pitchFamily="34" charset="0"/>
                <a:cs typeface="Calibri" pitchFamily="34" charset="0"/>
              </a:rPr>
              <a:t>project will help to reduce human losses. </a:t>
            </a:r>
          </a:p>
          <a:p>
            <a:pPr marL="342900" indent="-342900">
              <a:buFont typeface="Arial" pitchFamily="34" charset="0"/>
              <a:buChar char="•"/>
            </a:pPr>
            <a:r>
              <a:rPr lang="en-US" sz="2000" dirty="0">
                <a:latin typeface="Calibri" pitchFamily="34" charset="0"/>
                <a:cs typeface="Calibri" pitchFamily="34" charset="0"/>
              </a:rPr>
              <a:t>By these robots i</a:t>
            </a:r>
            <a:r>
              <a:rPr lang="en-US" sz="2000" dirty="0" smtClean="0">
                <a:latin typeface="Calibri" pitchFamily="34" charset="0"/>
                <a:cs typeface="Calibri" pitchFamily="34" charset="0"/>
              </a:rPr>
              <a:t>t </a:t>
            </a:r>
            <a:r>
              <a:rPr lang="en-US" sz="2000" dirty="0">
                <a:latin typeface="Calibri" pitchFamily="34" charset="0"/>
                <a:cs typeface="Calibri" pitchFamily="34" charset="0"/>
              </a:rPr>
              <a:t>will be the guerrilla soldiers who can attack the enemy’s camp.                  </a:t>
            </a:r>
          </a:p>
          <a:p>
            <a:endParaRPr lang="ko-KR" altLang="en-US" sz="2000" dirty="0">
              <a:solidFill>
                <a:schemeClr val="tx1">
                  <a:lumMod val="75000"/>
                  <a:lumOff val="25000"/>
                </a:schemeClr>
              </a:solidFill>
              <a:latin typeface="Calibri" pitchFamily="34" charset="0"/>
              <a:cs typeface="Calibri" pitchFamily="34" charset="0"/>
            </a:endParaRPr>
          </a:p>
        </p:txBody>
      </p:sp>
      <p:sp>
        <p:nvSpPr>
          <p:cNvPr id="7" name="TextBox 6"/>
          <p:cNvSpPr txBox="1"/>
          <p:nvPr/>
        </p:nvSpPr>
        <p:spPr>
          <a:xfrm>
            <a:off x="296260" y="1065214"/>
            <a:ext cx="3773341" cy="923330"/>
          </a:xfrm>
          <a:prstGeom prst="rect">
            <a:avLst/>
          </a:prstGeom>
          <a:noFill/>
        </p:spPr>
        <p:txBody>
          <a:bodyPr wrap="none" rtlCol="0">
            <a:spAutoFit/>
          </a:bodyPr>
          <a:lstStyle/>
          <a:p>
            <a:r>
              <a:rPr lang="en-US" sz="5400" b="1" dirty="0" smtClean="0">
                <a:solidFill>
                  <a:srgbClr val="120E97"/>
                </a:solidFill>
                <a:effectLst>
                  <a:outerShdw blurRad="38100" dist="38100" dir="2700000" algn="tl">
                    <a:srgbClr val="000000">
                      <a:alpha val="43137"/>
                    </a:srgbClr>
                  </a:outerShdw>
                </a:effectLst>
              </a:rPr>
              <a:t>Introduction</a:t>
            </a:r>
            <a:endParaRPr lang="en-US" sz="5400" b="1" dirty="0">
              <a:solidFill>
                <a:srgbClr val="120E97"/>
              </a:solidFill>
              <a:effectLst>
                <a:outerShdw blurRad="38100" dist="38100" dir="2700000" algn="tl">
                  <a:srgbClr val="000000">
                    <a:alpha val="43137"/>
                  </a:srgbClr>
                </a:outerShdw>
              </a:effectLst>
            </a:endParaRPr>
          </a:p>
        </p:txBody>
      </p:sp>
      <p:sp>
        <p:nvSpPr>
          <p:cNvPr id="8" name="TextBox 7"/>
          <p:cNvSpPr txBox="1"/>
          <p:nvPr/>
        </p:nvSpPr>
        <p:spPr>
          <a:xfrm>
            <a:off x="296260" y="210124"/>
            <a:ext cx="5093061" cy="923330"/>
          </a:xfrm>
          <a:prstGeom prst="rect">
            <a:avLst/>
          </a:prstGeom>
          <a:noFill/>
        </p:spPr>
        <p:txBody>
          <a:bodyPr wrap="none" rtlCol="0">
            <a:spAutoFit/>
          </a:bodyPr>
          <a:lstStyle/>
          <a:p>
            <a:r>
              <a:rPr lang="en-US" sz="5400" b="1" dirty="0" smtClean="0">
                <a:solidFill>
                  <a:schemeClr val="bg1"/>
                </a:solidFill>
                <a:effectLst>
                  <a:outerShdw blurRad="38100" dist="38100" dir="2700000" algn="tl">
                    <a:srgbClr val="000000">
                      <a:alpha val="43137"/>
                    </a:srgbClr>
                  </a:outerShdw>
                </a:effectLst>
              </a:rPr>
              <a:t>Warriors Convert</a:t>
            </a:r>
            <a:endParaRPr lang="en-US" sz="5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266340"/>
            <a:ext cx="8094242" cy="1400423"/>
          </a:xfrm>
        </p:spPr>
        <p:txBody>
          <a:bodyPr>
            <a:noAutofit/>
          </a:bodyPr>
          <a:lstStyle/>
          <a:p>
            <a:r>
              <a:rPr lang="en-US" altLang="ko-KR" sz="6600" b="1" dirty="0" smtClean="0">
                <a:solidFill>
                  <a:srgbClr val="120E97"/>
                </a:solidFill>
                <a:effectLst>
                  <a:outerShdw blurRad="38100" dist="38100" dir="2700000" algn="tl">
                    <a:srgbClr val="000000">
                      <a:alpha val="43137"/>
                    </a:srgbClr>
                  </a:outerShdw>
                </a:effectLst>
                <a:cs typeface="Arial" pitchFamily="34" charset="0"/>
              </a:rPr>
              <a:t>Planning</a:t>
            </a:r>
            <a:br>
              <a:rPr lang="en-US" altLang="ko-KR" sz="6600" b="1" dirty="0" smtClean="0">
                <a:solidFill>
                  <a:srgbClr val="120E97"/>
                </a:solidFill>
                <a:effectLst>
                  <a:outerShdw blurRad="38100" dist="38100" dir="2700000" algn="tl">
                    <a:srgbClr val="000000">
                      <a:alpha val="43137"/>
                    </a:srgbClr>
                  </a:outerShdw>
                </a:effectLst>
                <a:cs typeface="Arial" pitchFamily="34" charset="0"/>
              </a:rPr>
            </a:br>
            <a:r>
              <a:rPr lang="en-US" altLang="ko-KR" sz="2000" dirty="0">
                <a:solidFill>
                  <a:srgbClr val="120E97"/>
                </a:solidFill>
                <a:cs typeface="Arial" pitchFamily="34" charset="0"/>
              </a:rPr>
              <a:t>vision, Mission, Values, </a:t>
            </a:r>
            <a:r>
              <a:rPr lang="en-US" altLang="ko-KR" sz="2000" dirty="0" smtClean="0">
                <a:solidFill>
                  <a:srgbClr val="120E97"/>
                </a:solidFill>
                <a:cs typeface="Arial" pitchFamily="34" charset="0"/>
              </a:rPr>
              <a:t>strategy</a:t>
            </a:r>
            <a:endParaRPr lang="ko-KR" altLang="en-US" sz="6600" b="1" dirty="0">
              <a:solidFill>
                <a:srgbClr val="120E9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2885169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BF31D6-FDEB-4389-9ACC-985E3260EF59}"/>
              </a:ext>
            </a:extLst>
          </p:cNvPr>
          <p:cNvSpPr txBox="1"/>
          <p:nvPr/>
        </p:nvSpPr>
        <p:spPr>
          <a:xfrm>
            <a:off x="296260" y="358421"/>
            <a:ext cx="4413010" cy="584775"/>
          </a:xfrm>
          <a:prstGeom prst="rect">
            <a:avLst/>
          </a:prstGeom>
          <a:noFill/>
        </p:spPr>
        <p:txBody>
          <a:bodyPr wrap="square" rtlCol="0" anchor="ctr">
            <a:spAutoFit/>
          </a:bodyPr>
          <a:lstStyle/>
          <a:p>
            <a:r>
              <a:rPr lang="en-US" altLang="ko-KR" sz="3200" b="1" dirty="0" smtClean="0">
                <a:solidFill>
                  <a:schemeClr val="bg1"/>
                </a:solidFill>
                <a:effectLst>
                  <a:outerShdw blurRad="38100" dist="38100" dir="2700000" algn="tl">
                    <a:srgbClr val="000000">
                      <a:alpha val="43137"/>
                    </a:srgbClr>
                  </a:outerShdw>
                </a:effectLst>
                <a:cs typeface="Arial" pitchFamily="34" charset="0"/>
              </a:rPr>
              <a:t>Vision:</a:t>
            </a:r>
            <a:endParaRPr lang="ko-KR" altLang="en-US" sz="3200" b="1" dirty="0">
              <a:solidFill>
                <a:schemeClr val="bg1"/>
              </a:solidFill>
              <a:effectLst>
                <a:outerShdw blurRad="38100" dist="38100" dir="2700000" algn="tl">
                  <a:srgbClr val="000000">
                    <a:alpha val="43137"/>
                  </a:srgbClr>
                </a:outerShdw>
              </a:effectLst>
              <a:cs typeface="Arial" pitchFamily="34" charset="0"/>
            </a:endParaRPr>
          </a:p>
        </p:txBody>
      </p:sp>
      <p:sp>
        <p:nvSpPr>
          <p:cNvPr id="7" name="TextBox 6">
            <a:extLst>
              <a:ext uri="{FF2B5EF4-FFF2-40B4-BE49-F238E27FC236}">
                <a16:creationId xmlns:a16="http://schemas.microsoft.com/office/drawing/2014/main" id="{A98FBEF2-C195-4497-9F68-862ABDB9360B}"/>
              </a:ext>
            </a:extLst>
          </p:cNvPr>
          <p:cNvSpPr txBox="1"/>
          <p:nvPr/>
        </p:nvSpPr>
        <p:spPr>
          <a:xfrm>
            <a:off x="296260" y="955930"/>
            <a:ext cx="4413010" cy="646331"/>
          </a:xfrm>
          <a:prstGeom prst="rect">
            <a:avLst/>
          </a:prstGeom>
          <a:noFill/>
        </p:spPr>
        <p:txBody>
          <a:bodyPr wrap="square" rtlCol="0">
            <a:spAutoFit/>
          </a:bodyPr>
          <a:lstStyle/>
          <a:p>
            <a:r>
              <a:rPr lang="en-US" dirty="0">
                <a:solidFill>
                  <a:srgbClr val="120E97"/>
                </a:solidFill>
              </a:rPr>
              <a:t>Designing robots to be willing to face wars instead of soldiers.</a:t>
            </a:r>
            <a:endParaRPr lang="en-US" altLang="ko-KR" dirty="0">
              <a:solidFill>
                <a:srgbClr val="120E97"/>
              </a:solidFill>
              <a:cs typeface="Arial" pitchFamily="34" charset="0"/>
            </a:endParaRPr>
          </a:p>
        </p:txBody>
      </p:sp>
      <p:sp>
        <p:nvSpPr>
          <p:cNvPr id="8" name="TextBox 7">
            <a:extLst>
              <a:ext uri="{FF2B5EF4-FFF2-40B4-BE49-F238E27FC236}">
                <a16:creationId xmlns:a16="http://schemas.microsoft.com/office/drawing/2014/main" id="{B3BF31D6-FDEB-4389-9ACC-985E3260EF59}"/>
              </a:ext>
            </a:extLst>
          </p:cNvPr>
          <p:cNvSpPr txBox="1"/>
          <p:nvPr/>
        </p:nvSpPr>
        <p:spPr>
          <a:xfrm>
            <a:off x="296260" y="1663816"/>
            <a:ext cx="4413010" cy="584775"/>
          </a:xfrm>
          <a:prstGeom prst="rect">
            <a:avLst/>
          </a:prstGeom>
          <a:noFill/>
        </p:spPr>
        <p:txBody>
          <a:bodyPr wrap="square" rtlCol="0" anchor="ctr">
            <a:spAutoFit/>
          </a:bodyPr>
          <a:lstStyle/>
          <a:p>
            <a:r>
              <a:rPr lang="en-US" altLang="ko-KR" sz="3200" b="1" dirty="0" smtClean="0">
                <a:solidFill>
                  <a:schemeClr val="bg1"/>
                </a:solidFill>
                <a:effectLst>
                  <a:outerShdw blurRad="38100" dist="38100" dir="2700000" algn="tl">
                    <a:srgbClr val="000000">
                      <a:alpha val="43137"/>
                    </a:srgbClr>
                  </a:outerShdw>
                </a:effectLst>
                <a:cs typeface="Arial" pitchFamily="34" charset="0"/>
              </a:rPr>
              <a:t>Mission:</a:t>
            </a:r>
            <a:endParaRPr lang="ko-KR" altLang="en-US" sz="3200" b="1" dirty="0">
              <a:solidFill>
                <a:schemeClr val="bg1"/>
              </a:solidFill>
              <a:effectLst>
                <a:outerShdw blurRad="38100" dist="38100" dir="2700000" algn="tl">
                  <a:srgbClr val="000000">
                    <a:alpha val="43137"/>
                  </a:srgbClr>
                </a:outerShdw>
              </a:effectLst>
              <a:cs typeface="Arial" pitchFamily="34" charset="0"/>
            </a:endParaRPr>
          </a:p>
        </p:txBody>
      </p:sp>
      <p:sp>
        <p:nvSpPr>
          <p:cNvPr id="9" name="TextBox 8">
            <a:extLst>
              <a:ext uri="{FF2B5EF4-FFF2-40B4-BE49-F238E27FC236}">
                <a16:creationId xmlns:a16="http://schemas.microsoft.com/office/drawing/2014/main" id="{A98FBEF2-C195-4497-9F68-862ABDB9360B}"/>
              </a:ext>
            </a:extLst>
          </p:cNvPr>
          <p:cNvSpPr txBox="1"/>
          <p:nvPr/>
        </p:nvSpPr>
        <p:spPr>
          <a:xfrm>
            <a:off x="296260" y="2248591"/>
            <a:ext cx="4413010" cy="2308324"/>
          </a:xfrm>
          <a:prstGeom prst="rect">
            <a:avLst/>
          </a:prstGeom>
          <a:noFill/>
        </p:spPr>
        <p:txBody>
          <a:bodyPr wrap="square" rtlCol="0">
            <a:spAutoFit/>
          </a:bodyPr>
          <a:lstStyle/>
          <a:p>
            <a:pPr marL="342900" indent="-342900">
              <a:buFont typeface="Arial" pitchFamily="34" charset="0"/>
              <a:buChar char="•"/>
            </a:pPr>
            <a:r>
              <a:rPr lang="en-US" dirty="0">
                <a:solidFill>
                  <a:srgbClr val="120E97"/>
                </a:solidFill>
              </a:rPr>
              <a:t>Designing different kinds of robots with different positions in the </a:t>
            </a:r>
            <a:r>
              <a:rPr lang="en-US" dirty="0" smtClean="0">
                <a:solidFill>
                  <a:srgbClr val="120E97"/>
                </a:solidFill>
              </a:rPr>
              <a:t>war.</a:t>
            </a:r>
          </a:p>
          <a:p>
            <a:pPr marL="342900" indent="-342900">
              <a:buFont typeface="Arial" pitchFamily="34" charset="0"/>
              <a:buChar char="•"/>
            </a:pPr>
            <a:r>
              <a:rPr lang="en-US" dirty="0">
                <a:solidFill>
                  <a:srgbClr val="120E97"/>
                </a:solidFill>
              </a:rPr>
              <a:t>Defining kinds of robots we will need in </a:t>
            </a:r>
            <a:r>
              <a:rPr lang="en-US" dirty="0" smtClean="0">
                <a:solidFill>
                  <a:srgbClr val="120E97"/>
                </a:solidFill>
              </a:rPr>
              <a:t>war.</a:t>
            </a:r>
          </a:p>
          <a:p>
            <a:pPr marL="342900" indent="-342900">
              <a:buFont typeface="Arial" pitchFamily="34" charset="0"/>
              <a:buChar char="•"/>
            </a:pPr>
            <a:r>
              <a:rPr lang="en-US" dirty="0">
                <a:solidFill>
                  <a:srgbClr val="120E97"/>
                </a:solidFill>
              </a:rPr>
              <a:t>Constructing software which will enable the robots to </a:t>
            </a:r>
            <a:r>
              <a:rPr lang="en-US" dirty="0" smtClean="0">
                <a:solidFill>
                  <a:srgbClr val="120E97"/>
                </a:solidFill>
              </a:rPr>
              <a:t>fight.</a:t>
            </a:r>
          </a:p>
          <a:p>
            <a:pPr marL="342900" indent="-342900">
              <a:buFont typeface="Arial" pitchFamily="34" charset="0"/>
              <a:buChar char="•"/>
            </a:pPr>
            <a:r>
              <a:rPr lang="en-US" dirty="0">
                <a:solidFill>
                  <a:srgbClr val="120E97"/>
                </a:solidFill>
              </a:rPr>
              <a:t>Applying a system for the soldiers to control the robots </a:t>
            </a:r>
            <a:r>
              <a:rPr lang="en-US" dirty="0" smtClean="0">
                <a:solidFill>
                  <a:srgbClr val="120E97"/>
                </a:solidFill>
              </a:rPr>
              <a:t>remotely.</a:t>
            </a:r>
            <a:endParaRPr lang="en-US" altLang="ko-KR" dirty="0">
              <a:solidFill>
                <a:srgbClr val="120E97"/>
              </a:solidFill>
              <a:cs typeface="Arial" pitchFamily="34" charset="0"/>
            </a:endParaRPr>
          </a:p>
        </p:txBody>
      </p:sp>
    </p:spTree>
    <p:extLst>
      <p:ext uri="{BB962C8B-B14F-4D97-AF65-F5344CB8AC3E}">
        <p14:creationId xmlns:p14="http://schemas.microsoft.com/office/powerpoint/2010/main" val="1072879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F31D6-FDEB-4389-9ACC-985E3260EF59}"/>
              </a:ext>
            </a:extLst>
          </p:cNvPr>
          <p:cNvSpPr txBox="1"/>
          <p:nvPr/>
        </p:nvSpPr>
        <p:spPr>
          <a:xfrm>
            <a:off x="601670" y="525325"/>
            <a:ext cx="4413010" cy="584775"/>
          </a:xfrm>
          <a:prstGeom prst="rect">
            <a:avLst/>
          </a:prstGeom>
          <a:noFill/>
        </p:spPr>
        <p:txBody>
          <a:bodyPr wrap="square" rtlCol="0" anchor="ctr">
            <a:spAutoFit/>
          </a:bodyPr>
          <a:lstStyle/>
          <a:p>
            <a:r>
              <a:rPr lang="en-US" altLang="ko-KR" sz="3200" b="1" dirty="0" smtClean="0">
                <a:solidFill>
                  <a:schemeClr val="bg1"/>
                </a:solidFill>
                <a:effectLst>
                  <a:outerShdw blurRad="38100" dist="38100" dir="2700000" algn="tl">
                    <a:srgbClr val="000000">
                      <a:alpha val="43137"/>
                    </a:srgbClr>
                  </a:outerShdw>
                </a:effectLst>
                <a:cs typeface="Arial" pitchFamily="34" charset="0"/>
              </a:rPr>
              <a:t>Values:</a:t>
            </a:r>
            <a:endParaRPr lang="ko-KR" altLang="en-US" sz="3200" b="1" dirty="0">
              <a:solidFill>
                <a:schemeClr val="bg1"/>
              </a:solidFill>
              <a:effectLst>
                <a:outerShdw blurRad="38100" dist="38100" dir="2700000" algn="tl">
                  <a:srgbClr val="000000">
                    <a:alpha val="43137"/>
                  </a:srgbClr>
                </a:outerShdw>
              </a:effectLst>
              <a:cs typeface="Arial" pitchFamily="34" charset="0"/>
            </a:endParaRPr>
          </a:p>
        </p:txBody>
      </p:sp>
      <p:sp>
        <p:nvSpPr>
          <p:cNvPr id="9" name="TextBox 8">
            <a:extLst>
              <a:ext uri="{FF2B5EF4-FFF2-40B4-BE49-F238E27FC236}">
                <a16:creationId xmlns:a16="http://schemas.microsoft.com/office/drawing/2014/main" id="{A98FBEF2-C195-4497-9F68-862ABDB9360B}"/>
              </a:ext>
            </a:extLst>
          </p:cNvPr>
          <p:cNvSpPr txBox="1"/>
          <p:nvPr/>
        </p:nvSpPr>
        <p:spPr>
          <a:xfrm>
            <a:off x="601670" y="1122834"/>
            <a:ext cx="4413010" cy="1754326"/>
          </a:xfrm>
          <a:prstGeom prst="rect">
            <a:avLst/>
          </a:prstGeom>
          <a:noFill/>
        </p:spPr>
        <p:txBody>
          <a:bodyPr wrap="square" rtlCol="0">
            <a:spAutoFit/>
          </a:bodyPr>
          <a:lstStyle/>
          <a:p>
            <a:pPr marL="285750" indent="-285750">
              <a:buFont typeface="Arial" pitchFamily="34" charset="0"/>
              <a:buChar char="•"/>
            </a:pPr>
            <a:r>
              <a:rPr lang="en-US" dirty="0">
                <a:solidFill>
                  <a:srgbClr val="120E97"/>
                </a:solidFill>
              </a:rPr>
              <a:t>Reducing the human loss due to the wars </a:t>
            </a:r>
            <a:r>
              <a:rPr lang="en-US" dirty="0" smtClean="0">
                <a:solidFill>
                  <a:srgbClr val="120E97"/>
                </a:solidFill>
              </a:rPr>
              <a:t>deaths.</a:t>
            </a:r>
          </a:p>
          <a:p>
            <a:pPr marL="285750" indent="-285750">
              <a:buFont typeface="Arial" pitchFamily="34" charset="0"/>
              <a:buChar char="•"/>
            </a:pPr>
            <a:r>
              <a:rPr lang="en-US" dirty="0">
                <a:solidFill>
                  <a:srgbClr val="120E97"/>
                </a:solidFill>
              </a:rPr>
              <a:t>investing the human resources in planning, organizing, monitoring and controlling rather than </a:t>
            </a:r>
            <a:r>
              <a:rPr lang="en-US" dirty="0" smtClean="0">
                <a:solidFill>
                  <a:srgbClr val="120E97"/>
                </a:solidFill>
              </a:rPr>
              <a:t>fighting.</a:t>
            </a:r>
          </a:p>
          <a:p>
            <a:pPr marL="285750" indent="-285750">
              <a:buFont typeface="Arial" pitchFamily="34" charset="0"/>
              <a:buChar char="•"/>
            </a:pPr>
            <a:r>
              <a:rPr lang="en-US" dirty="0">
                <a:solidFill>
                  <a:srgbClr val="120E97"/>
                </a:solidFill>
              </a:rPr>
              <a:t>promoting for the inner peace.</a:t>
            </a:r>
            <a:endParaRPr lang="en-US" altLang="ko-KR" dirty="0">
              <a:solidFill>
                <a:srgbClr val="120E97"/>
              </a:solidFill>
              <a:cs typeface="Arial" pitchFamily="34" charset="0"/>
            </a:endParaRPr>
          </a:p>
        </p:txBody>
      </p:sp>
    </p:spTree>
    <p:extLst>
      <p:ext uri="{BB962C8B-B14F-4D97-AF65-F5344CB8AC3E}">
        <p14:creationId xmlns:p14="http://schemas.microsoft.com/office/powerpoint/2010/main" val="1697805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8307B847-D64D-456B-B216-57562E2DCC63}"/>
              </a:ext>
            </a:extLst>
          </p:cNvPr>
          <p:cNvSpPr txBox="1">
            <a:spLocks/>
          </p:cNvSpPr>
          <p:nvPr/>
        </p:nvSpPr>
        <p:spPr>
          <a:xfrm>
            <a:off x="-424048" y="-701568"/>
            <a:ext cx="3059832"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pPr algn="r"/>
            <a:r>
              <a:rPr lang="en-US" altLang="ko-KR" b="1" dirty="0" smtClean="0">
                <a:solidFill>
                  <a:schemeClr val="bg1"/>
                </a:solidFill>
                <a:effectLst>
                  <a:outerShdw blurRad="38100" dist="38100" dir="2700000" algn="tl">
                    <a:srgbClr val="000000">
                      <a:alpha val="43137"/>
                    </a:srgbClr>
                  </a:outerShdw>
                </a:effectLst>
                <a:latin typeface="+mj-lt"/>
              </a:rPr>
              <a:t>Strategy:</a:t>
            </a:r>
            <a:endParaRPr lang="ko-KR" altLang="en-US" b="1" dirty="0">
              <a:solidFill>
                <a:schemeClr val="bg1"/>
              </a:solidFill>
              <a:effectLst>
                <a:outerShdw blurRad="38100" dist="38100" dir="2700000" algn="tl">
                  <a:srgbClr val="000000">
                    <a:alpha val="43137"/>
                  </a:srgbClr>
                </a:outerShdw>
              </a:effectLst>
              <a:latin typeface="+mj-lt"/>
            </a:endParaRPr>
          </a:p>
        </p:txBody>
      </p:sp>
      <p:sp>
        <p:nvSpPr>
          <p:cNvPr id="31" name="Oval 30">
            <a:extLst>
              <a:ext uri="{FF2B5EF4-FFF2-40B4-BE49-F238E27FC236}">
                <a16:creationId xmlns:a16="http://schemas.microsoft.com/office/drawing/2014/main" id="{008EE5BB-5597-42A7-B779-55DD856373AD}"/>
              </a:ext>
            </a:extLst>
          </p:cNvPr>
          <p:cNvSpPr/>
          <p:nvPr/>
        </p:nvSpPr>
        <p:spPr>
          <a:xfrm>
            <a:off x="324075" y="2937656"/>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32" name="Oval 31">
            <a:extLst>
              <a:ext uri="{FF2B5EF4-FFF2-40B4-BE49-F238E27FC236}">
                <a16:creationId xmlns:a16="http://schemas.microsoft.com/office/drawing/2014/main" id="{D85723C1-76F5-4331-8E3A-8365EA8526B4}"/>
              </a:ext>
            </a:extLst>
          </p:cNvPr>
          <p:cNvSpPr/>
          <p:nvPr/>
        </p:nvSpPr>
        <p:spPr>
          <a:xfrm>
            <a:off x="324075" y="14729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120E97"/>
              </a:solidFill>
            </a:endParaRPr>
          </a:p>
        </p:txBody>
      </p:sp>
      <p:sp>
        <p:nvSpPr>
          <p:cNvPr id="33" name="TextBox 32">
            <a:extLst>
              <a:ext uri="{FF2B5EF4-FFF2-40B4-BE49-F238E27FC236}">
                <a16:creationId xmlns:a16="http://schemas.microsoft.com/office/drawing/2014/main" id="{A7DD8224-2304-4152-A710-1168E3C3A14A}"/>
              </a:ext>
            </a:extLst>
          </p:cNvPr>
          <p:cNvSpPr txBox="1"/>
          <p:nvPr/>
        </p:nvSpPr>
        <p:spPr>
          <a:xfrm>
            <a:off x="448965" y="1655520"/>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01</a:t>
            </a:r>
            <a:endParaRPr lang="ko-KR" altLang="en-US" sz="2000" b="1" dirty="0">
              <a:ln w="12700">
                <a:solidFill>
                  <a:schemeClr val="bg1"/>
                </a:solidFill>
              </a:ln>
              <a:solidFill>
                <a:srgbClr val="120E97"/>
              </a:solidFill>
              <a:cs typeface="Arial" pitchFamily="34" charset="0"/>
            </a:endParaRPr>
          </a:p>
        </p:txBody>
      </p:sp>
      <p:sp>
        <p:nvSpPr>
          <p:cNvPr id="34" name="TextBox 33">
            <a:extLst>
              <a:ext uri="{FF2B5EF4-FFF2-40B4-BE49-F238E27FC236}">
                <a16:creationId xmlns:a16="http://schemas.microsoft.com/office/drawing/2014/main" id="{C46B6D6F-4CCD-43EE-B038-6F454358295B}"/>
              </a:ext>
            </a:extLst>
          </p:cNvPr>
          <p:cNvSpPr txBox="1"/>
          <p:nvPr/>
        </p:nvSpPr>
        <p:spPr>
          <a:xfrm>
            <a:off x="448965" y="3097641"/>
            <a:ext cx="470305" cy="400110"/>
          </a:xfrm>
          <a:prstGeom prst="rect">
            <a:avLst/>
          </a:prstGeom>
          <a:noFill/>
        </p:spPr>
        <p:txBody>
          <a:bodyPr wrap="square" rtlCol="0">
            <a:spAutoFit/>
          </a:bodyPr>
          <a:lstStyle/>
          <a:p>
            <a:pPr algn="ctr"/>
            <a:r>
              <a:rPr lang="en-US" altLang="ko-KR" sz="2000" b="1" dirty="0" smtClean="0">
                <a:ln w="12700">
                  <a:solidFill>
                    <a:schemeClr val="bg1"/>
                  </a:solidFill>
                </a:ln>
                <a:solidFill>
                  <a:srgbClr val="120E97"/>
                </a:solidFill>
                <a:cs typeface="Arial" pitchFamily="34" charset="0"/>
              </a:rPr>
              <a:t>02</a:t>
            </a:r>
            <a:endParaRPr lang="ko-KR" altLang="en-US" sz="2000" b="1" dirty="0">
              <a:ln w="12700">
                <a:solidFill>
                  <a:schemeClr val="bg1"/>
                </a:solidFill>
              </a:ln>
              <a:solidFill>
                <a:srgbClr val="120E97"/>
              </a:solidFill>
              <a:cs typeface="Arial" pitchFamily="34" charset="0"/>
            </a:endParaRPr>
          </a:p>
        </p:txBody>
      </p:sp>
      <p:sp>
        <p:nvSpPr>
          <p:cNvPr id="37" name="TextBox 36">
            <a:extLst>
              <a:ext uri="{FF2B5EF4-FFF2-40B4-BE49-F238E27FC236}">
                <a16:creationId xmlns:a16="http://schemas.microsoft.com/office/drawing/2014/main" id="{DF28F15A-5134-4C50-B54D-6321575EB007}"/>
              </a:ext>
            </a:extLst>
          </p:cNvPr>
          <p:cNvSpPr txBox="1"/>
          <p:nvPr/>
        </p:nvSpPr>
        <p:spPr>
          <a:xfrm>
            <a:off x="1123282" y="1655520"/>
            <a:ext cx="4688776" cy="1015663"/>
          </a:xfrm>
          <a:prstGeom prst="rect">
            <a:avLst/>
          </a:prstGeom>
          <a:noFill/>
        </p:spPr>
        <p:txBody>
          <a:bodyPr wrap="square" rtlCol="0">
            <a:spAutoFit/>
          </a:bodyPr>
          <a:lstStyle/>
          <a:p>
            <a:pPr lvl="0"/>
            <a:r>
              <a:rPr lang="en-US" sz="2000" dirty="0">
                <a:solidFill>
                  <a:srgbClr val="120E97"/>
                </a:solidFill>
              </a:rPr>
              <a:t>Initiating a team consisting of different specialists for making the outlines and setting up the software for the robots.</a:t>
            </a:r>
          </a:p>
        </p:txBody>
      </p:sp>
      <p:sp>
        <p:nvSpPr>
          <p:cNvPr id="38" name="TextBox 37">
            <a:extLst>
              <a:ext uri="{FF2B5EF4-FFF2-40B4-BE49-F238E27FC236}">
                <a16:creationId xmlns:a16="http://schemas.microsoft.com/office/drawing/2014/main" id="{7FA9681D-19BB-41AB-AB1B-4FAD42C15FF6}"/>
              </a:ext>
            </a:extLst>
          </p:cNvPr>
          <p:cNvSpPr txBox="1"/>
          <p:nvPr/>
        </p:nvSpPr>
        <p:spPr>
          <a:xfrm>
            <a:off x="1123282" y="3291853"/>
            <a:ext cx="4688776" cy="707886"/>
          </a:xfrm>
          <a:prstGeom prst="rect">
            <a:avLst/>
          </a:prstGeom>
          <a:noFill/>
        </p:spPr>
        <p:txBody>
          <a:bodyPr wrap="square" rtlCol="0">
            <a:spAutoFit/>
          </a:bodyPr>
          <a:lstStyle/>
          <a:p>
            <a:pPr lvl="0"/>
            <a:r>
              <a:rPr lang="en-US" sz="2000" dirty="0">
                <a:solidFill>
                  <a:srgbClr val="120E97"/>
                </a:solidFill>
              </a:rPr>
              <a:t>Communicating with the official authorities to approve the software.</a:t>
            </a:r>
          </a:p>
        </p:txBody>
      </p:sp>
    </p:spTree>
    <p:extLst>
      <p:ext uri="{BB962C8B-B14F-4D97-AF65-F5344CB8AC3E}">
        <p14:creationId xmlns:p14="http://schemas.microsoft.com/office/powerpoint/2010/main" val="4170783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500"/>
                                        <p:tgtEl>
                                          <p:spTgt spid="3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animBg="1"/>
      <p:bldP spid="33" grpId="0"/>
      <p:bldP spid="34"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aphic 421">
            <a:extLst>
              <a:ext uri="{FF2B5EF4-FFF2-40B4-BE49-F238E27FC236}">
                <a16:creationId xmlns:a16="http://schemas.microsoft.com/office/drawing/2014/main" id="{930C0FE5-EBA7-4085-9348-7D37245CF211}"/>
              </a:ext>
            </a:extLst>
          </p:cNvPr>
          <p:cNvGrpSpPr/>
          <p:nvPr/>
        </p:nvGrpSpPr>
        <p:grpSpPr>
          <a:xfrm>
            <a:off x="4131302" y="1454057"/>
            <a:ext cx="1705074" cy="3351496"/>
            <a:chOff x="4351496" y="0"/>
            <a:chExt cx="3489008" cy="6858000"/>
          </a:xfrm>
          <a:solidFill>
            <a:schemeClr val="bg1"/>
          </a:solidFill>
        </p:grpSpPr>
        <p:sp>
          <p:nvSpPr>
            <p:cNvPr id="23" name="Freeform: Shape 22">
              <a:extLst>
                <a:ext uri="{FF2B5EF4-FFF2-40B4-BE49-F238E27FC236}">
                  <a16:creationId xmlns:a16="http://schemas.microsoft.com/office/drawing/2014/main" id="{78678AA3-F244-4022-8E22-53FDC585211A}"/>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A800AA0A-34F0-47B9-9D0E-9254B35D260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06CE2B7-ED4E-48BA-92D9-D64730B741C9}"/>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8CA4EAA-E423-4D83-B56B-2F763DD032DF}"/>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E6EA5E29-9CBC-4AA4-BC3C-D28380FC2FBD}"/>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9821D1-67FB-4CC7-808A-4DD7A1C84E08}"/>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D0262897-0685-43D9-A2B4-3672D3812EB3}"/>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57BED248-66DD-4054-BCD1-6B52F494FF1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A996F310-DDF8-4362-A547-49E3C95FCFFB}"/>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0C8679D5-35ED-492F-A940-C7FC8F83BB90}"/>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A9AE02FB-4E02-45D0-B365-9AD223515B9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40F4684D-47E0-4F3A-8F5D-A0F3CDEBD61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DE4392DF-DF68-40BA-95CD-6F1827745EA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3FCCE48A-556B-4BFB-A035-84D12BA6B454}"/>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sz="1350"/>
            </a:p>
          </p:txBody>
        </p:sp>
        <p:sp>
          <p:nvSpPr>
            <p:cNvPr id="37" name="Freeform: Shape 36">
              <a:extLst>
                <a:ext uri="{FF2B5EF4-FFF2-40B4-BE49-F238E27FC236}">
                  <a16:creationId xmlns:a16="http://schemas.microsoft.com/office/drawing/2014/main" id="{5B8DD469-F67D-4334-98E4-D64E0145F37A}"/>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BCF294F5-AE27-49C1-B722-0A39FA400A3C}"/>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55954EC0-76B8-48D2-8569-5C1088C2384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4F22AA80-CFFF-4CDD-9942-D23DBD37C2F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D93F14CE-3475-4CC9-BB39-BC06CCDF9950}"/>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7A725F08-B0E4-4D5A-926B-205AFA964E14}"/>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4189E0C6-A54A-4FAC-9987-092C52286B04}"/>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sz="1350"/>
            </a:p>
          </p:txBody>
        </p:sp>
        <p:sp>
          <p:nvSpPr>
            <p:cNvPr id="44" name="Freeform: Shape 43">
              <a:extLst>
                <a:ext uri="{FF2B5EF4-FFF2-40B4-BE49-F238E27FC236}">
                  <a16:creationId xmlns:a16="http://schemas.microsoft.com/office/drawing/2014/main" id="{4A63796B-ABC1-4E79-B171-B0055FCA2DC0}"/>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46359D40-91AC-4A37-850A-6BC49CA5BD2A}"/>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19C074D2-8DCA-4894-89FB-1403A3C0B7F0}"/>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3F462915-A78A-46EE-A67A-EFB678F49846}"/>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123A2662-3570-4054-9ECF-231C2676EC86}"/>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E0479868-7938-47AC-AA2F-779E4E3D19F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F0DA86E8-43E5-4DD8-BE8D-306F4326C847}"/>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A26BB36F-00D1-44EB-9638-AB4F2A00AFC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6E54D55B-0B7B-48B8-8CEA-28CC48EAFD8E}"/>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sz="1350"/>
            </a:p>
          </p:txBody>
        </p:sp>
        <p:sp>
          <p:nvSpPr>
            <p:cNvPr id="53" name="Freeform: Shape 52">
              <a:extLst>
                <a:ext uri="{FF2B5EF4-FFF2-40B4-BE49-F238E27FC236}">
                  <a16:creationId xmlns:a16="http://schemas.microsoft.com/office/drawing/2014/main" id="{5DAF1759-A9BF-4A99-8AB0-4CD5CAB516FC}"/>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53BE4B6D-91F9-40CB-A371-C160CDA6F810}"/>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10E6DDA4-1C08-440B-B6CE-0336FBA07F1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6CE66B36-D373-46BF-89A8-582A473044F0}"/>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sz="1350"/>
            </a:p>
          </p:txBody>
        </p:sp>
        <p:sp>
          <p:nvSpPr>
            <p:cNvPr id="57" name="Freeform: Shape 56">
              <a:extLst>
                <a:ext uri="{FF2B5EF4-FFF2-40B4-BE49-F238E27FC236}">
                  <a16:creationId xmlns:a16="http://schemas.microsoft.com/office/drawing/2014/main" id="{38CCE93C-417A-4B5A-8873-C537CB4B8E82}"/>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sz="1350"/>
            </a:p>
          </p:txBody>
        </p:sp>
        <p:sp>
          <p:nvSpPr>
            <p:cNvPr id="58" name="Freeform: Shape 57">
              <a:extLst>
                <a:ext uri="{FF2B5EF4-FFF2-40B4-BE49-F238E27FC236}">
                  <a16:creationId xmlns:a16="http://schemas.microsoft.com/office/drawing/2014/main" id="{6F74194C-C742-44C2-97A0-D92544B09C7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sz="1350"/>
            </a:p>
          </p:txBody>
        </p:sp>
        <p:sp>
          <p:nvSpPr>
            <p:cNvPr id="59" name="Freeform: Shape 58">
              <a:extLst>
                <a:ext uri="{FF2B5EF4-FFF2-40B4-BE49-F238E27FC236}">
                  <a16:creationId xmlns:a16="http://schemas.microsoft.com/office/drawing/2014/main" id="{DA1AC24F-E013-4698-882C-C8C35B69EF72}"/>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sz="1350"/>
            </a:p>
          </p:txBody>
        </p:sp>
        <p:sp>
          <p:nvSpPr>
            <p:cNvPr id="60" name="Freeform: Shape 59">
              <a:extLst>
                <a:ext uri="{FF2B5EF4-FFF2-40B4-BE49-F238E27FC236}">
                  <a16:creationId xmlns:a16="http://schemas.microsoft.com/office/drawing/2014/main" id="{5DAFE216-E1D1-4A28-97E8-D48E8DB6F527}"/>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FDD9C0FD-179A-4444-87C6-F3827345442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DB457E09-8BC2-402B-B59C-1752C9E08E7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F3B8FB36-8C17-4726-BEB4-AD78B18FD8C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sz="1350"/>
            </a:p>
          </p:txBody>
        </p:sp>
        <p:sp>
          <p:nvSpPr>
            <p:cNvPr id="64" name="Freeform: Shape 63">
              <a:extLst>
                <a:ext uri="{FF2B5EF4-FFF2-40B4-BE49-F238E27FC236}">
                  <a16:creationId xmlns:a16="http://schemas.microsoft.com/office/drawing/2014/main" id="{BEE2CB37-E86C-4067-9323-82B4E35ACD97}"/>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A493D1F5-DD63-4B20-8D15-B84B22D9A499}"/>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70C35BC4-3C70-4254-915D-CF4046282F5E}"/>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36852D7D-1F6A-4285-8F9C-29E95883D0D8}"/>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B01D45A1-5429-49AC-B470-6C7EBD9714DF}"/>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E7EDD02C-537F-46D8-AF79-B8DE01911A61}"/>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895F0B47-494F-4F03-95C2-E8FB59BB85DC}"/>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F102F81E-1FCF-464C-8C5E-0210F1B59F0B}"/>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C447462C-DF60-484C-BDB6-82B807B368FD}"/>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6D36B89F-C426-4BDF-978F-A10D7799B00A}"/>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9B8C9C73-BD3D-4F6A-B168-B9D53B9C088D}"/>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sz="1350"/>
            </a:p>
          </p:txBody>
        </p:sp>
        <p:sp>
          <p:nvSpPr>
            <p:cNvPr id="75" name="Freeform: Shape 74">
              <a:extLst>
                <a:ext uri="{FF2B5EF4-FFF2-40B4-BE49-F238E27FC236}">
                  <a16:creationId xmlns:a16="http://schemas.microsoft.com/office/drawing/2014/main" id="{BF43C758-76D6-48AF-A297-3D6521F9783C}"/>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sz="1350"/>
            </a:p>
          </p:txBody>
        </p:sp>
        <p:sp>
          <p:nvSpPr>
            <p:cNvPr id="76" name="Freeform: Shape 75">
              <a:extLst>
                <a:ext uri="{FF2B5EF4-FFF2-40B4-BE49-F238E27FC236}">
                  <a16:creationId xmlns:a16="http://schemas.microsoft.com/office/drawing/2014/main" id="{7CDAA282-D152-4E61-99FE-4DBFAC185C4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F0044310-8F71-4B2A-AE1F-E099E1F4277B}"/>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C7C362DE-18A2-48C4-BA8E-F258FDDF851B}"/>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sz="1350"/>
            </a:p>
          </p:txBody>
        </p:sp>
        <p:sp>
          <p:nvSpPr>
            <p:cNvPr id="79" name="Freeform: Shape 78">
              <a:extLst>
                <a:ext uri="{FF2B5EF4-FFF2-40B4-BE49-F238E27FC236}">
                  <a16:creationId xmlns:a16="http://schemas.microsoft.com/office/drawing/2014/main" id="{CCA2081A-DE20-4535-9AC4-335BDDA89CA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sz="1350"/>
            </a:p>
          </p:txBody>
        </p:sp>
        <p:sp>
          <p:nvSpPr>
            <p:cNvPr id="80" name="Freeform: Shape 79">
              <a:extLst>
                <a:ext uri="{FF2B5EF4-FFF2-40B4-BE49-F238E27FC236}">
                  <a16:creationId xmlns:a16="http://schemas.microsoft.com/office/drawing/2014/main" id="{182A2D26-DD26-4BF5-A555-D57CF5302671}"/>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F5602F01-5635-407F-9AA8-8A81DCC2CAFC}"/>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323A8F6A-02B5-495D-8D22-22BEFCAF9E9C}"/>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48069F58-2498-431E-B36C-513DD31E24E6}"/>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84" name="Freeform: Shape 83">
              <a:extLst>
                <a:ext uri="{FF2B5EF4-FFF2-40B4-BE49-F238E27FC236}">
                  <a16:creationId xmlns:a16="http://schemas.microsoft.com/office/drawing/2014/main" id="{EA1B7B3F-8D82-4DBA-9D93-97DF9BBD477E}"/>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85" name="Freeform: Shape 84">
              <a:extLst>
                <a:ext uri="{FF2B5EF4-FFF2-40B4-BE49-F238E27FC236}">
                  <a16:creationId xmlns:a16="http://schemas.microsoft.com/office/drawing/2014/main" id="{DF68F0F6-9BC2-43A2-82D9-D2E84D06250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60E88990-E834-44E2-9F96-5753B7336E6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79A3AB77-0CCA-47B9-A337-91A20F9F258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sz="1350" dirty="0"/>
            </a:p>
          </p:txBody>
        </p:sp>
        <p:sp>
          <p:nvSpPr>
            <p:cNvPr id="88" name="Freeform: Shape 87">
              <a:extLst>
                <a:ext uri="{FF2B5EF4-FFF2-40B4-BE49-F238E27FC236}">
                  <a16:creationId xmlns:a16="http://schemas.microsoft.com/office/drawing/2014/main" id="{2E9A609B-4CB1-472E-9210-6CDC31FBD52A}"/>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679A3451-86E9-45D1-85F5-9A8A6EB7C41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F87034FB-F9E9-4703-BDE8-7B5FB678E58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C29F122-428B-44FF-8F10-96B233DA0E44}"/>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086C9415-2755-412D-A3F4-52FB6D9A5832}"/>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BBB7D501-017D-425B-83A1-ACD1D48D7566}"/>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sz="1350"/>
            </a:p>
          </p:txBody>
        </p:sp>
        <p:sp>
          <p:nvSpPr>
            <p:cNvPr id="94" name="Freeform: Shape 93">
              <a:extLst>
                <a:ext uri="{FF2B5EF4-FFF2-40B4-BE49-F238E27FC236}">
                  <a16:creationId xmlns:a16="http://schemas.microsoft.com/office/drawing/2014/main" id="{D84D5C8B-25A0-4E6E-89B7-24362E9BE409}"/>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BC619619-DEDD-4A29-94C4-F9199FE3EFA4}"/>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9275BF65-90D7-42D6-B758-A55236552B7F}"/>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sz="1350"/>
            </a:p>
          </p:txBody>
        </p:sp>
        <p:sp>
          <p:nvSpPr>
            <p:cNvPr id="97" name="Freeform: Shape 96">
              <a:extLst>
                <a:ext uri="{FF2B5EF4-FFF2-40B4-BE49-F238E27FC236}">
                  <a16:creationId xmlns:a16="http://schemas.microsoft.com/office/drawing/2014/main" id="{EFD01B05-CA4F-4BCA-8409-FC9A5C15CFE0}"/>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E066BEC7-FD7E-4443-9032-A894D87F5F8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F35A52AF-4A2A-4123-B9DD-EB28F0076DE7}"/>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796F0BC9-954A-44CF-BD7A-3521E98A1DF4}"/>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sz="1350"/>
            </a:p>
          </p:txBody>
        </p:sp>
        <p:sp>
          <p:nvSpPr>
            <p:cNvPr id="101" name="Freeform: Shape 100">
              <a:extLst>
                <a:ext uri="{FF2B5EF4-FFF2-40B4-BE49-F238E27FC236}">
                  <a16:creationId xmlns:a16="http://schemas.microsoft.com/office/drawing/2014/main" id="{474E6454-FD08-4FCB-B7F8-D255BDAADFC2}"/>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sz="1350"/>
            </a:p>
          </p:txBody>
        </p:sp>
        <p:sp>
          <p:nvSpPr>
            <p:cNvPr id="102" name="Freeform: Shape 101">
              <a:extLst>
                <a:ext uri="{FF2B5EF4-FFF2-40B4-BE49-F238E27FC236}">
                  <a16:creationId xmlns:a16="http://schemas.microsoft.com/office/drawing/2014/main" id="{D9C65BBC-2EE7-44A5-BF3E-EA2F74730C3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sz="1350"/>
            </a:p>
          </p:txBody>
        </p:sp>
        <p:sp>
          <p:nvSpPr>
            <p:cNvPr id="103" name="Freeform: Shape 102">
              <a:extLst>
                <a:ext uri="{FF2B5EF4-FFF2-40B4-BE49-F238E27FC236}">
                  <a16:creationId xmlns:a16="http://schemas.microsoft.com/office/drawing/2014/main" id="{7E5F0D2A-98FB-43C2-8D6B-158247AF87C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sz="1350"/>
            </a:p>
          </p:txBody>
        </p:sp>
        <p:sp>
          <p:nvSpPr>
            <p:cNvPr id="104" name="Freeform: Shape 103">
              <a:extLst>
                <a:ext uri="{FF2B5EF4-FFF2-40B4-BE49-F238E27FC236}">
                  <a16:creationId xmlns:a16="http://schemas.microsoft.com/office/drawing/2014/main" id="{1014853F-16B5-485E-9799-3B67C923C360}"/>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05" name="Freeform: Shape 104">
              <a:extLst>
                <a:ext uri="{FF2B5EF4-FFF2-40B4-BE49-F238E27FC236}">
                  <a16:creationId xmlns:a16="http://schemas.microsoft.com/office/drawing/2014/main" id="{29CCD7D8-2CBD-40A1-A580-3208064F670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sz="1350"/>
            </a:p>
          </p:txBody>
        </p:sp>
        <p:sp>
          <p:nvSpPr>
            <p:cNvPr id="106" name="Freeform: Shape 105">
              <a:extLst>
                <a:ext uri="{FF2B5EF4-FFF2-40B4-BE49-F238E27FC236}">
                  <a16:creationId xmlns:a16="http://schemas.microsoft.com/office/drawing/2014/main" id="{CAEA8501-3219-42A8-AD56-E5899CC78D0A}"/>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sz="1350"/>
            </a:p>
          </p:txBody>
        </p:sp>
        <p:sp>
          <p:nvSpPr>
            <p:cNvPr id="107" name="Freeform: Shape 106">
              <a:extLst>
                <a:ext uri="{FF2B5EF4-FFF2-40B4-BE49-F238E27FC236}">
                  <a16:creationId xmlns:a16="http://schemas.microsoft.com/office/drawing/2014/main" id="{01F8963B-4058-431E-9C12-BF7A3072D341}"/>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sz="1350"/>
            </a:p>
          </p:txBody>
        </p:sp>
        <p:sp>
          <p:nvSpPr>
            <p:cNvPr id="108" name="Freeform: Shape 107">
              <a:extLst>
                <a:ext uri="{FF2B5EF4-FFF2-40B4-BE49-F238E27FC236}">
                  <a16:creationId xmlns:a16="http://schemas.microsoft.com/office/drawing/2014/main" id="{9A91896B-1E01-4405-890D-1B113B996441}"/>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sz="1350"/>
            </a:p>
          </p:txBody>
        </p:sp>
        <p:sp>
          <p:nvSpPr>
            <p:cNvPr id="109" name="Freeform: Shape 108">
              <a:extLst>
                <a:ext uri="{FF2B5EF4-FFF2-40B4-BE49-F238E27FC236}">
                  <a16:creationId xmlns:a16="http://schemas.microsoft.com/office/drawing/2014/main" id="{B48AB565-03AD-40EE-ADDA-46797FDCF491}"/>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ECC9F640-D034-4145-B4BD-D217D4A98F38}"/>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EA391CC9-87D7-4EA1-B0C4-62031EF93F5F}"/>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012ADE79-E7F6-4BE7-97BE-3BD730703FB2}"/>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13" name="Freeform: Shape 112">
              <a:extLst>
                <a:ext uri="{FF2B5EF4-FFF2-40B4-BE49-F238E27FC236}">
                  <a16:creationId xmlns:a16="http://schemas.microsoft.com/office/drawing/2014/main" id="{94A023B1-25CF-487C-A72D-953239A00A38}"/>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sz="1350"/>
            </a:p>
          </p:txBody>
        </p:sp>
        <p:sp>
          <p:nvSpPr>
            <p:cNvPr id="114" name="Freeform: Shape 113">
              <a:extLst>
                <a:ext uri="{FF2B5EF4-FFF2-40B4-BE49-F238E27FC236}">
                  <a16:creationId xmlns:a16="http://schemas.microsoft.com/office/drawing/2014/main" id="{291ABAA8-7F52-4853-B65E-0D979708E95B}"/>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C58443D6-2889-451E-AF48-5F09FC4CEF8F}"/>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97186A99-87F1-46DB-BB32-2FF6A56FEAF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sz="1350"/>
            </a:p>
          </p:txBody>
        </p:sp>
        <p:sp>
          <p:nvSpPr>
            <p:cNvPr id="117" name="Freeform: Shape 116">
              <a:extLst>
                <a:ext uri="{FF2B5EF4-FFF2-40B4-BE49-F238E27FC236}">
                  <a16:creationId xmlns:a16="http://schemas.microsoft.com/office/drawing/2014/main" id="{13010C06-FF1C-4DEF-8446-A7851CDC8FA0}"/>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sz="1350"/>
            </a:p>
          </p:txBody>
        </p:sp>
        <p:sp>
          <p:nvSpPr>
            <p:cNvPr id="118" name="Freeform: Shape 117">
              <a:extLst>
                <a:ext uri="{FF2B5EF4-FFF2-40B4-BE49-F238E27FC236}">
                  <a16:creationId xmlns:a16="http://schemas.microsoft.com/office/drawing/2014/main" id="{3249BCCF-DD99-445D-AF28-A5A9B9C0638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sz="1350"/>
            </a:p>
          </p:txBody>
        </p:sp>
        <p:sp>
          <p:nvSpPr>
            <p:cNvPr id="119" name="Freeform: Shape 118">
              <a:extLst>
                <a:ext uri="{FF2B5EF4-FFF2-40B4-BE49-F238E27FC236}">
                  <a16:creationId xmlns:a16="http://schemas.microsoft.com/office/drawing/2014/main" id="{16E8E2AF-A21E-46C8-B5C8-2D5ACD2386DB}"/>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sz="1350"/>
            </a:p>
          </p:txBody>
        </p:sp>
        <p:sp>
          <p:nvSpPr>
            <p:cNvPr id="120" name="Freeform: Shape 119">
              <a:extLst>
                <a:ext uri="{FF2B5EF4-FFF2-40B4-BE49-F238E27FC236}">
                  <a16:creationId xmlns:a16="http://schemas.microsoft.com/office/drawing/2014/main" id="{558DEFBD-64AC-4D71-A29D-4A54CD1F1B03}"/>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558B4648-F3B1-4A38-AA1C-53BDB653CF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BBDD2501-9E05-4751-BF38-3A787061599F}"/>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8EDE381C-21E1-4A9F-A441-5C49B45D9751}"/>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15D72CC-91F9-4B9D-9E92-254052658DB3}"/>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05D20DA1-1BD3-4452-B67C-5208DC0F4CC4}"/>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7D67DC86-6CFC-4E42-B9BE-29AFD38A977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726C374B-E32C-46B8-869C-1FAA853DDB7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sz="1350"/>
            </a:p>
          </p:txBody>
        </p:sp>
        <p:sp>
          <p:nvSpPr>
            <p:cNvPr id="128" name="Freeform: Shape 127">
              <a:extLst>
                <a:ext uri="{FF2B5EF4-FFF2-40B4-BE49-F238E27FC236}">
                  <a16:creationId xmlns:a16="http://schemas.microsoft.com/office/drawing/2014/main" id="{5793B7A4-E3F0-4FD0-8673-FC2D2C45F8E6}"/>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sz="1350"/>
            </a:p>
          </p:txBody>
        </p:sp>
        <p:sp>
          <p:nvSpPr>
            <p:cNvPr id="129" name="Freeform: Shape 128">
              <a:extLst>
                <a:ext uri="{FF2B5EF4-FFF2-40B4-BE49-F238E27FC236}">
                  <a16:creationId xmlns:a16="http://schemas.microsoft.com/office/drawing/2014/main" id="{2E6D140B-5B1D-41BF-BDDC-7003FEE8C71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sz="1350"/>
            </a:p>
          </p:txBody>
        </p:sp>
        <p:sp>
          <p:nvSpPr>
            <p:cNvPr id="130" name="Freeform: Shape 129">
              <a:extLst>
                <a:ext uri="{FF2B5EF4-FFF2-40B4-BE49-F238E27FC236}">
                  <a16:creationId xmlns:a16="http://schemas.microsoft.com/office/drawing/2014/main" id="{3488A958-8F00-48E9-BD35-D426B2647EAA}"/>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sz="1350"/>
            </a:p>
          </p:txBody>
        </p:sp>
        <p:sp>
          <p:nvSpPr>
            <p:cNvPr id="131" name="Freeform: Shape 130">
              <a:extLst>
                <a:ext uri="{FF2B5EF4-FFF2-40B4-BE49-F238E27FC236}">
                  <a16:creationId xmlns:a16="http://schemas.microsoft.com/office/drawing/2014/main" id="{D027EBBB-16D8-4AEE-A88C-6ED64D0D224E}"/>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sz="1350"/>
            </a:p>
          </p:txBody>
        </p:sp>
        <p:sp>
          <p:nvSpPr>
            <p:cNvPr id="132" name="Freeform: Shape 131">
              <a:extLst>
                <a:ext uri="{FF2B5EF4-FFF2-40B4-BE49-F238E27FC236}">
                  <a16:creationId xmlns:a16="http://schemas.microsoft.com/office/drawing/2014/main" id="{D4FCCFDF-6561-412F-A3DC-B68835649741}"/>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sz="1350"/>
            </a:p>
          </p:txBody>
        </p:sp>
        <p:sp>
          <p:nvSpPr>
            <p:cNvPr id="133" name="Freeform: Shape 132">
              <a:extLst>
                <a:ext uri="{FF2B5EF4-FFF2-40B4-BE49-F238E27FC236}">
                  <a16:creationId xmlns:a16="http://schemas.microsoft.com/office/drawing/2014/main" id="{DE45D8B3-092C-4059-9E3F-476CE54EFFB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sz="1350"/>
            </a:p>
          </p:txBody>
        </p:sp>
        <p:sp>
          <p:nvSpPr>
            <p:cNvPr id="134" name="Freeform: Shape 133">
              <a:extLst>
                <a:ext uri="{FF2B5EF4-FFF2-40B4-BE49-F238E27FC236}">
                  <a16:creationId xmlns:a16="http://schemas.microsoft.com/office/drawing/2014/main" id="{D68F5F49-DBFA-42FA-A1A3-00D515F720D5}"/>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sz="1350"/>
            </a:p>
          </p:txBody>
        </p:sp>
        <p:sp>
          <p:nvSpPr>
            <p:cNvPr id="135" name="Freeform: Shape 134">
              <a:extLst>
                <a:ext uri="{FF2B5EF4-FFF2-40B4-BE49-F238E27FC236}">
                  <a16:creationId xmlns:a16="http://schemas.microsoft.com/office/drawing/2014/main" id="{A307694E-F1B7-4583-8BA5-C4701E07E10D}"/>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sz="1350"/>
            </a:p>
          </p:txBody>
        </p:sp>
        <p:sp>
          <p:nvSpPr>
            <p:cNvPr id="136" name="Freeform: Shape 135">
              <a:extLst>
                <a:ext uri="{FF2B5EF4-FFF2-40B4-BE49-F238E27FC236}">
                  <a16:creationId xmlns:a16="http://schemas.microsoft.com/office/drawing/2014/main" id="{F945A5A8-4579-41AB-8BA3-CD78C98BFE72}"/>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sz="1350"/>
            </a:p>
          </p:txBody>
        </p:sp>
        <p:sp>
          <p:nvSpPr>
            <p:cNvPr id="137" name="Freeform: Shape 136">
              <a:extLst>
                <a:ext uri="{FF2B5EF4-FFF2-40B4-BE49-F238E27FC236}">
                  <a16:creationId xmlns:a16="http://schemas.microsoft.com/office/drawing/2014/main" id="{EBB6DCEC-B1D5-425C-815D-D9DE468D0F0A}"/>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38" name="Freeform: Shape 137">
              <a:extLst>
                <a:ext uri="{FF2B5EF4-FFF2-40B4-BE49-F238E27FC236}">
                  <a16:creationId xmlns:a16="http://schemas.microsoft.com/office/drawing/2014/main" id="{272878B4-DD75-4362-AECB-3580BDE74780}"/>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sz="1350"/>
            </a:p>
          </p:txBody>
        </p:sp>
        <p:sp>
          <p:nvSpPr>
            <p:cNvPr id="139" name="Freeform: Shape 138">
              <a:extLst>
                <a:ext uri="{FF2B5EF4-FFF2-40B4-BE49-F238E27FC236}">
                  <a16:creationId xmlns:a16="http://schemas.microsoft.com/office/drawing/2014/main" id="{8660D579-5813-4DAD-BAF1-ACC9C4E1FF44}"/>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sz="1350"/>
            </a:p>
          </p:txBody>
        </p:sp>
        <p:sp>
          <p:nvSpPr>
            <p:cNvPr id="140" name="Freeform: Shape 139">
              <a:extLst>
                <a:ext uri="{FF2B5EF4-FFF2-40B4-BE49-F238E27FC236}">
                  <a16:creationId xmlns:a16="http://schemas.microsoft.com/office/drawing/2014/main" id="{2D4AAFFD-D5FB-49C4-85EB-17B541D83CE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41" name="Freeform: Shape 140">
              <a:extLst>
                <a:ext uri="{FF2B5EF4-FFF2-40B4-BE49-F238E27FC236}">
                  <a16:creationId xmlns:a16="http://schemas.microsoft.com/office/drawing/2014/main" id="{BDCA7C6C-BE13-4E4F-9282-55EC5650143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sz="1350"/>
            </a:p>
          </p:txBody>
        </p:sp>
        <p:sp>
          <p:nvSpPr>
            <p:cNvPr id="142" name="Freeform: Shape 141">
              <a:extLst>
                <a:ext uri="{FF2B5EF4-FFF2-40B4-BE49-F238E27FC236}">
                  <a16:creationId xmlns:a16="http://schemas.microsoft.com/office/drawing/2014/main" id="{CE493DA1-E34C-4ED4-BA4B-4C6CA731B05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46E747D9-B054-4130-B4DE-89FADAE85201}"/>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70CB8312-F832-4600-AA76-4571F30056C9}"/>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D016EA57-D340-450E-89D6-BB43F58C2FE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E787214D-1F68-4D09-AC80-6201183D05C6}"/>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73933E10-B753-443E-B584-EBE3F81E05E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7C1B6ED6-E40C-423C-9DCA-0514170E4F1F}"/>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BF305F8C-06FC-473D-A45F-3520D35FB81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sz="1350"/>
            </a:p>
          </p:txBody>
        </p:sp>
        <p:sp>
          <p:nvSpPr>
            <p:cNvPr id="150" name="Freeform: Shape 149">
              <a:extLst>
                <a:ext uri="{FF2B5EF4-FFF2-40B4-BE49-F238E27FC236}">
                  <a16:creationId xmlns:a16="http://schemas.microsoft.com/office/drawing/2014/main" id="{BB79F6A7-B7C6-4580-8B00-9FBCF3A0CFB0}"/>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sz="1350"/>
            </a:p>
          </p:txBody>
        </p:sp>
        <p:sp>
          <p:nvSpPr>
            <p:cNvPr id="151" name="Freeform: Shape 150">
              <a:extLst>
                <a:ext uri="{FF2B5EF4-FFF2-40B4-BE49-F238E27FC236}">
                  <a16:creationId xmlns:a16="http://schemas.microsoft.com/office/drawing/2014/main" id="{F3EA39C1-FA2F-4E61-85FD-7FEA6A51BF61}"/>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52" name="Freeform: Shape 151">
              <a:extLst>
                <a:ext uri="{FF2B5EF4-FFF2-40B4-BE49-F238E27FC236}">
                  <a16:creationId xmlns:a16="http://schemas.microsoft.com/office/drawing/2014/main" id="{AFD33746-BBD5-4A6F-AFBE-1143FA87074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sz="1350"/>
            </a:p>
          </p:txBody>
        </p:sp>
        <p:sp>
          <p:nvSpPr>
            <p:cNvPr id="153" name="Freeform: Shape 152">
              <a:extLst>
                <a:ext uri="{FF2B5EF4-FFF2-40B4-BE49-F238E27FC236}">
                  <a16:creationId xmlns:a16="http://schemas.microsoft.com/office/drawing/2014/main" id="{BE389B80-E9C2-4E8D-B0EB-22A3794CAB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DBE25D2-BB6E-47DC-8A72-4D4621973E97}"/>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CCA7431E-97A0-4CE0-93DC-24A4BE7A9D11}"/>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C90B0ACB-F5CB-477E-B3DC-1A476A83357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F6AAD2BD-F5BD-494D-864A-00488E1D511F}"/>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1170F38A-188D-4385-B3DA-27439098CF5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FD087505-2327-453D-920F-08F4D403479E}"/>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BF07912B-50A4-48C4-9DBC-408A6AF3E26B}"/>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sz="1350"/>
            </a:p>
          </p:txBody>
        </p:sp>
        <p:sp>
          <p:nvSpPr>
            <p:cNvPr id="161" name="Freeform: Shape 160">
              <a:extLst>
                <a:ext uri="{FF2B5EF4-FFF2-40B4-BE49-F238E27FC236}">
                  <a16:creationId xmlns:a16="http://schemas.microsoft.com/office/drawing/2014/main" id="{F8C06F03-B107-4680-ACB7-A6E7BA80527F}"/>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sz="1350"/>
            </a:p>
          </p:txBody>
        </p:sp>
        <p:sp>
          <p:nvSpPr>
            <p:cNvPr id="162" name="Freeform: Shape 161">
              <a:extLst>
                <a:ext uri="{FF2B5EF4-FFF2-40B4-BE49-F238E27FC236}">
                  <a16:creationId xmlns:a16="http://schemas.microsoft.com/office/drawing/2014/main" id="{BE5B4585-0A21-4A6C-9E67-6F1E7053F64C}"/>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sz="1350"/>
            </a:p>
          </p:txBody>
        </p:sp>
        <p:sp>
          <p:nvSpPr>
            <p:cNvPr id="163" name="Freeform: Shape 162">
              <a:extLst>
                <a:ext uri="{FF2B5EF4-FFF2-40B4-BE49-F238E27FC236}">
                  <a16:creationId xmlns:a16="http://schemas.microsoft.com/office/drawing/2014/main" id="{103FF7BE-D4F4-4FAB-9D76-FE40728D1CB2}"/>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sz="1350"/>
            </a:p>
          </p:txBody>
        </p:sp>
        <p:sp>
          <p:nvSpPr>
            <p:cNvPr id="164" name="Freeform: Shape 163">
              <a:extLst>
                <a:ext uri="{FF2B5EF4-FFF2-40B4-BE49-F238E27FC236}">
                  <a16:creationId xmlns:a16="http://schemas.microsoft.com/office/drawing/2014/main" id="{F2E025EE-DD3D-4F9B-8815-E4873D70979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sz="1350"/>
            </a:p>
          </p:txBody>
        </p:sp>
        <p:sp>
          <p:nvSpPr>
            <p:cNvPr id="165" name="Freeform: Shape 164">
              <a:extLst>
                <a:ext uri="{FF2B5EF4-FFF2-40B4-BE49-F238E27FC236}">
                  <a16:creationId xmlns:a16="http://schemas.microsoft.com/office/drawing/2014/main" id="{26DD9961-4D44-4B5D-AB89-659DCFEE0C83}"/>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sz="1350"/>
            </a:p>
          </p:txBody>
        </p:sp>
        <p:sp>
          <p:nvSpPr>
            <p:cNvPr id="166" name="Freeform: Shape 165">
              <a:extLst>
                <a:ext uri="{FF2B5EF4-FFF2-40B4-BE49-F238E27FC236}">
                  <a16:creationId xmlns:a16="http://schemas.microsoft.com/office/drawing/2014/main" id="{0B09BC68-DF03-4584-9180-9792D4DD68AA}"/>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sz="1350"/>
            </a:p>
          </p:txBody>
        </p:sp>
        <p:sp>
          <p:nvSpPr>
            <p:cNvPr id="167" name="Freeform: Shape 166">
              <a:extLst>
                <a:ext uri="{FF2B5EF4-FFF2-40B4-BE49-F238E27FC236}">
                  <a16:creationId xmlns:a16="http://schemas.microsoft.com/office/drawing/2014/main" id="{5669BAB2-401B-4545-9411-20FC1F910DA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sz="1350"/>
            </a:p>
          </p:txBody>
        </p:sp>
      </p:grpSp>
      <p:cxnSp>
        <p:nvCxnSpPr>
          <p:cNvPr id="168" name="Straight Connector 167">
            <a:extLst>
              <a:ext uri="{FF2B5EF4-FFF2-40B4-BE49-F238E27FC236}">
                <a16:creationId xmlns:a16="http://schemas.microsoft.com/office/drawing/2014/main" id="{7657443C-47A6-4074-B400-4267F2E6A19D}"/>
              </a:ext>
            </a:extLst>
          </p:cNvPr>
          <p:cNvCxnSpPr>
            <a:cxnSpLocks/>
          </p:cNvCxnSpPr>
          <p:nvPr/>
        </p:nvCxnSpPr>
        <p:spPr>
          <a:xfrm>
            <a:off x="1105011" y="3191852"/>
            <a:ext cx="2338288" cy="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76EAA6B-59F8-4EFA-8068-F7C63C6750BD}"/>
              </a:ext>
            </a:extLst>
          </p:cNvPr>
          <p:cNvCxnSpPr>
            <a:cxnSpLocks/>
          </p:cNvCxnSpPr>
          <p:nvPr/>
        </p:nvCxnSpPr>
        <p:spPr>
          <a:xfrm>
            <a:off x="3437852" y="3191852"/>
            <a:ext cx="1205811" cy="136401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Donut 11">
            <a:extLst>
              <a:ext uri="{FF2B5EF4-FFF2-40B4-BE49-F238E27FC236}">
                <a16:creationId xmlns:a16="http://schemas.microsoft.com/office/drawing/2014/main" id="{BCA9F2A7-9BF7-477C-9935-4694102506BE}"/>
              </a:ext>
            </a:extLst>
          </p:cNvPr>
          <p:cNvSpPr/>
          <p:nvPr/>
        </p:nvSpPr>
        <p:spPr>
          <a:xfrm>
            <a:off x="8349927" y="1514641"/>
            <a:ext cx="525773" cy="525773"/>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cxnSp>
        <p:nvCxnSpPr>
          <p:cNvPr id="171" name="Straight Connector 170">
            <a:extLst>
              <a:ext uri="{FF2B5EF4-FFF2-40B4-BE49-F238E27FC236}">
                <a16:creationId xmlns:a16="http://schemas.microsoft.com/office/drawing/2014/main" id="{FD6BC5D5-FEE2-4DC8-AA6E-232BA1A92F0B}"/>
              </a:ext>
            </a:extLst>
          </p:cNvPr>
          <p:cNvCxnSpPr>
            <a:cxnSpLocks/>
          </p:cNvCxnSpPr>
          <p:nvPr/>
        </p:nvCxnSpPr>
        <p:spPr>
          <a:xfrm>
            <a:off x="6428430" y="1373608"/>
            <a:ext cx="2447270"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A3D173-22D8-45BE-8E80-B2F289A42BF8}"/>
              </a:ext>
            </a:extLst>
          </p:cNvPr>
          <p:cNvCxnSpPr>
            <a:cxnSpLocks/>
          </p:cNvCxnSpPr>
          <p:nvPr/>
        </p:nvCxnSpPr>
        <p:spPr>
          <a:xfrm flipH="1">
            <a:off x="1105012" y="1373608"/>
            <a:ext cx="2528528"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CD87A01-229B-478E-B72C-F31260A34D81}"/>
              </a:ext>
            </a:extLst>
          </p:cNvPr>
          <p:cNvCxnSpPr>
            <a:cxnSpLocks/>
          </p:cNvCxnSpPr>
          <p:nvPr/>
        </p:nvCxnSpPr>
        <p:spPr>
          <a:xfrm>
            <a:off x="6545163" y="3191852"/>
            <a:ext cx="2330537"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74" name="Donut 15">
            <a:extLst>
              <a:ext uri="{FF2B5EF4-FFF2-40B4-BE49-F238E27FC236}">
                <a16:creationId xmlns:a16="http://schemas.microsoft.com/office/drawing/2014/main" id="{86D9E9AA-034D-4070-A0FC-E522F9345F32}"/>
              </a:ext>
            </a:extLst>
          </p:cNvPr>
          <p:cNvSpPr/>
          <p:nvPr/>
        </p:nvSpPr>
        <p:spPr>
          <a:xfrm>
            <a:off x="8349927" y="3263598"/>
            <a:ext cx="525773" cy="525773"/>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75" name="Donut 16">
            <a:extLst>
              <a:ext uri="{FF2B5EF4-FFF2-40B4-BE49-F238E27FC236}">
                <a16:creationId xmlns:a16="http://schemas.microsoft.com/office/drawing/2014/main" id="{38DD8FF9-5440-4330-A846-2C0FB7E713F4}"/>
              </a:ext>
            </a:extLst>
          </p:cNvPr>
          <p:cNvSpPr/>
          <p:nvPr/>
        </p:nvSpPr>
        <p:spPr>
          <a:xfrm>
            <a:off x="1105009" y="1514641"/>
            <a:ext cx="525773" cy="525773"/>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76" name="Donut 17">
            <a:extLst>
              <a:ext uri="{FF2B5EF4-FFF2-40B4-BE49-F238E27FC236}">
                <a16:creationId xmlns:a16="http://schemas.microsoft.com/office/drawing/2014/main" id="{9893D04F-C4B3-44CA-B750-71465B74EA74}"/>
              </a:ext>
            </a:extLst>
          </p:cNvPr>
          <p:cNvSpPr/>
          <p:nvPr/>
        </p:nvSpPr>
        <p:spPr>
          <a:xfrm>
            <a:off x="1105009" y="3260146"/>
            <a:ext cx="525773" cy="525773"/>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cxnSp>
        <p:nvCxnSpPr>
          <p:cNvPr id="177" name="Straight Connector 176">
            <a:extLst>
              <a:ext uri="{FF2B5EF4-FFF2-40B4-BE49-F238E27FC236}">
                <a16:creationId xmlns:a16="http://schemas.microsoft.com/office/drawing/2014/main" id="{A8162E3B-B540-4FDB-9561-E16D6AC0DE73}"/>
              </a:ext>
            </a:extLst>
          </p:cNvPr>
          <p:cNvCxnSpPr>
            <a:cxnSpLocks/>
          </p:cNvCxnSpPr>
          <p:nvPr/>
        </p:nvCxnSpPr>
        <p:spPr>
          <a:xfrm>
            <a:off x="3635938" y="1373609"/>
            <a:ext cx="1115392" cy="22959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9605C62-61C9-4AD4-BD3F-9DD130824E65}"/>
              </a:ext>
            </a:extLst>
          </p:cNvPr>
          <p:cNvCxnSpPr>
            <a:cxnSpLocks/>
          </p:cNvCxnSpPr>
          <p:nvPr/>
        </p:nvCxnSpPr>
        <p:spPr>
          <a:xfrm flipH="1">
            <a:off x="5388846" y="1373608"/>
            <a:ext cx="1048233" cy="1028608"/>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19268363-7970-4FFE-BFD4-27DA0BFE96DF}"/>
              </a:ext>
            </a:extLst>
          </p:cNvPr>
          <p:cNvSpPr txBox="1"/>
          <p:nvPr/>
        </p:nvSpPr>
        <p:spPr>
          <a:xfrm>
            <a:off x="1694608" y="3326802"/>
            <a:ext cx="1361210" cy="1754326"/>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In their feet we will put small wheels which will enable the robots not only to walk and run but to drive like a car for long distances.</a:t>
            </a:r>
            <a:endParaRPr lang="ko-KR" altLang="en-US" sz="1200" dirty="0">
              <a:solidFill>
                <a:schemeClr val="bg1"/>
              </a:solidFill>
              <a:latin typeface="Arial" pitchFamily="34" charset="0"/>
              <a:cs typeface="Arial" pitchFamily="34" charset="0"/>
            </a:endParaRPr>
          </a:p>
        </p:txBody>
      </p:sp>
      <p:sp>
        <p:nvSpPr>
          <p:cNvPr id="184" name="TextBox 183">
            <a:extLst>
              <a:ext uri="{FF2B5EF4-FFF2-40B4-BE49-F238E27FC236}">
                <a16:creationId xmlns:a16="http://schemas.microsoft.com/office/drawing/2014/main" id="{FB1E78D8-C334-4750-8D08-B01A15B9CE96}"/>
              </a:ext>
            </a:extLst>
          </p:cNvPr>
          <p:cNvSpPr txBox="1"/>
          <p:nvPr/>
        </p:nvSpPr>
        <p:spPr>
          <a:xfrm>
            <a:off x="1694608" y="1514643"/>
            <a:ext cx="1632034" cy="1384995"/>
          </a:xfrm>
          <a:prstGeom prst="rect">
            <a:avLst/>
          </a:prstGeom>
          <a:noFill/>
        </p:spPr>
        <p:txBody>
          <a:bodyPr wrap="square" rtlCol="0">
            <a:spAutoFit/>
          </a:bodyPr>
          <a:lstStyle/>
          <a:p>
            <a:pPr lvl="0"/>
            <a:r>
              <a:rPr lang="en-US" sz="1200" dirty="0">
                <a:solidFill>
                  <a:schemeClr val="bg1"/>
                </a:solidFill>
              </a:rPr>
              <a:t>We will insert cameras in their heads to remotely send a live full vision to the war where the human resources will control the situation.</a:t>
            </a:r>
          </a:p>
        </p:txBody>
      </p:sp>
      <p:cxnSp>
        <p:nvCxnSpPr>
          <p:cNvPr id="185" name="Straight Connector 184">
            <a:extLst>
              <a:ext uri="{FF2B5EF4-FFF2-40B4-BE49-F238E27FC236}">
                <a16:creationId xmlns:a16="http://schemas.microsoft.com/office/drawing/2014/main" id="{A84824C4-0175-4016-8F25-0A66FD64C052}"/>
              </a:ext>
            </a:extLst>
          </p:cNvPr>
          <p:cNvCxnSpPr>
            <a:cxnSpLocks/>
          </p:cNvCxnSpPr>
          <p:nvPr/>
        </p:nvCxnSpPr>
        <p:spPr>
          <a:xfrm flipV="1">
            <a:off x="5244732" y="3191853"/>
            <a:ext cx="1302829" cy="265876"/>
          </a:xfrm>
          <a:prstGeom prst="line">
            <a:avLst/>
          </a:prstGeom>
          <a:ln w="158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13CDF09F-66D8-460A-B760-0C1D9AB62442}"/>
              </a:ext>
            </a:extLst>
          </p:cNvPr>
          <p:cNvSpPr txBox="1"/>
          <p:nvPr/>
        </p:nvSpPr>
        <p:spPr>
          <a:xfrm>
            <a:off x="6859048" y="3326802"/>
            <a:ext cx="1392137" cy="1200329"/>
          </a:xfrm>
          <a:prstGeom prst="rect">
            <a:avLst/>
          </a:prstGeom>
          <a:noFill/>
        </p:spPr>
        <p:txBody>
          <a:bodyPr wrap="square" rtlCol="0">
            <a:spAutoFit/>
          </a:bodyPr>
          <a:lstStyle/>
          <a:p>
            <a:pPr lvl="0"/>
            <a:r>
              <a:rPr lang="en-US" sz="1200" dirty="0">
                <a:solidFill>
                  <a:schemeClr val="bg1"/>
                </a:solidFill>
              </a:rPr>
              <a:t>We will use the best steel, iron and other machinery metals to be powerful enough to fight in the war.</a:t>
            </a:r>
          </a:p>
        </p:txBody>
      </p:sp>
      <p:sp>
        <p:nvSpPr>
          <p:cNvPr id="191" name="TextBox 190">
            <a:extLst>
              <a:ext uri="{FF2B5EF4-FFF2-40B4-BE49-F238E27FC236}">
                <a16:creationId xmlns:a16="http://schemas.microsoft.com/office/drawing/2014/main" id="{0E3AAD32-41B7-4185-8FB9-6951E61CA772}"/>
              </a:ext>
            </a:extLst>
          </p:cNvPr>
          <p:cNvSpPr txBox="1"/>
          <p:nvPr/>
        </p:nvSpPr>
        <p:spPr>
          <a:xfrm>
            <a:off x="6859048" y="1514643"/>
            <a:ext cx="1392137" cy="1384995"/>
          </a:xfrm>
          <a:prstGeom prst="rect">
            <a:avLst/>
          </a:prstGeom>
          <a:noFill/>
        </p:spPr>
        <p:txBody>
          <a:bodyPr wrap="square" rtlCol="0">
            <a:spAutoFit/>
          </a:bodyPr>
          <a:lstStyle/>
          <a:p>
            <a:r>
              <a:rPr lang="en-US" sz="1200" dirty="0">
                <a:solidFill>
                  <a:schemeClr val="bg1"/>
                </a:solidFill>
              </a:rPr>
              <a:t>In their hands, legs, knees will be inserted gun like machines which will be used to be multi shooting weapons. </a:t>
            </a:r>
            <a:endParaRPr lang="ko-KR" altLang="en-US" sz="1200" b="1" dirty="0">
              <a:solidFill>
                <a:schemeClr val="bg1"/>
              </a:solidFill>
              <a:latin typeface="Arial" pitchFamily="34" charset="0"/>
              <a:cs typeface="Arial" pitchFamily="34" charset="0"/>
            </a:endParaRPr>
          </a:p>
        </p:txBody>
      </p:sp>
      <p:sp>
        <p:nvSpPr>
          <p:cNvPr id="202" name="Oval 201">
            <a:extLst>
              <a:ext uri="{FF2B5EF4-FFF2-40B4-BE49-F238E27FC236}">
                <a16:creationId xmlns:a16="http://schemas.microsoft.com/office/drawing/2014/main" id="{9D0E3DA7-1A72-4F2D-A464-ACEE8BC9AFBB}"/>
              </a:ext>
            </a:extLst>
          </p:cNvPr>
          <p:cNvSpPr/>
          <p:nvPr/>
        </p:nvSpPr>
        <p:spPr>
          <a:xfrm>
            <a:off x="4729545" y="1461222"/>
            <a:ext cx="337244" cy="33724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Oval 202">
            <a:extLst>
              <a:ext uri="{FF2B5EF4-FFF2-40B4-BE49-F238E27FC236}">
                <a16:creationId xmlns:a16="http://schemas.microsoft.com/office/drawing/2014/main" id="{8F534659-A279-4BE2-A512-0CF8449D3BDE}"/>
              </a:ext>
            </a:extLst>
          </p:cNvPr>
          <p:cNvSpPr/>
          <p:nvPr/>
        </p:nvSpPr>
        <p:spPr>
          <a:xfrm>
            <a:off x="5180146" y="2327435"/>
            <a:ext cx="337244" cy="33724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4" name="Oval 203">
            <a:extLst>
              <a:ext uri="{FF2B5EF4-FFF2-40B4-BE49-F238E27FC236}">
                <a16:creationId xmlns:a16="http://schemas.microsoft.com/office/drawing/2014/main" id="{D3DBD966-BFF0-46E2-B94B-E99D00F4C165}"/>
              </a:ext>
            </a:extLst>
          </p:cNvPr>
          <p:cNvSpPr/>
          <p:nvPr/>
        </p:nvSpPr>
        <p:spPr>
          <a:xfrm>
            <a:off x="5024161" y="3317280"/>
            <a:ext cx="337244" cy="33724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Oval 204">
            <a:extLst>
              <a:ext uri="{FF2B5EF4-FFF2-40B4-BE49-F238E27FC236}">
                <a16:creationId xmlns:a16="http://schemas.microsoft.com/office/drawing/2014/main" id="{62C332BE-22E3-4BE5-AEC5-B84563974C26}"/>
              </a:ext>
            </a:extLst>
          </p:cNvPr>
          <p:cNvSpPr/>
          <p:nvPr/>
        </p:nvSpPr>
        <p:spPr>
          <a:xfrm>
            <a:off x="4518505" y="4434524"/>
            <a:ext cx="337244" cy="33724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6" name="Oval 195">
            <a:extLst>
              <a:ext uri="{FF2B5EF4-FFF2-40B4-BE49-F238E27FC236}">
                <a16:creationId xmlns:a16="http://schemas.microsoft.com/office/drawing/2014/main" id="{D85723C1-76F5-4331-8E3A-8365EA8526B4}"/>
              </a:ext>
            </a:extLst>
          </p:cNvPr>
          <p:cNvSpPr/>
          <p:nvPr/>
        </p:nvSpPr>
        <p:spPr>
          <a:xfrm>
            <a:off x="287647" y="270572"/>
            <a:ext cx="540060" cy="5400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97" name="TextBox 196">
            <a:extLst>
              <a:ext uri="{FF2B5EF4-FFF2-40B4-BE49-F238E27FC236}">
                <a16:creationId xmlns:a16="http://schemas.microsoft.com/office/drawing/2014/main" id="{A7DD8224-2304-4152-A710-1168E3C3A14A}"/>
              </a:ext>
            </a:extLst>
          </p:cNvPr>
          <p:cNvSpPr txBox="1"/>
          <p:nvPr/>
        </p:nvSpPr>
        <p:spPr>
          <a:xfrm>
            <a:off x="240134" y="402102"/>
            <a:ext cx="635085" cy="307777"/>
          </a:xfrm>
          <a:prstGeom prst="rect">
            <a:avLst/>
          </a:prstGeom>
          <a:noFill/>
        </p:spPr>
        <p:txBody>
          <a:bodyPr wrap="square" rtlCol="0">
            <a:spAutoFit/>
          </a:bodyPr>
          <a:lstStyle/>
          <a:p>
            <a:pPr algn="ctr"/>
            <a:r>
              <a:rPr lang="en-US" altLang="ko-KR" sz="1400" b="1" dirty="0" smtClean="0">
                <a:ln w="12700">
                  <a:solidFill>
                    <a:schemeClr val="bg1"/>
                  </a:solidFill>
                </a:ln>
                <a:solidFill>
                  <a:schemeClr val="accent1"/>
                </a:solidFill>
                <a:cs typeface="Arial" pitchFamily="34" charset="0"/>
              </a:rPr>
              <a:t>03</a:t>
            </a:r>
            <a:endParaRPr lang="ko-KR" altLang="en-US" sz="1400" b="1" dirty="0">
              <a:ln w="12700">
                <a:solidFill>
                  <a:schemeClr val="bg1"/>
                </a:solidFill>
              </a:ln>
              <a:solidFill>
                <a:schemeClr val="accent1"/>
              </a:solidFill>
              <a:cs typeface="Arial" pitchFamily="34" charset="0"/>
            </a:endParaRPr>
          </a:p>
        </p:txBody>
      </p:sp>
      <p:sp>
        <p:nvSpPr>
          <p:cNvPr id="198" name="Rectangle 197">
            <a:extLst>
              <a:ext uri="{FF2B5EF4-FFF2-40B4-BE49-F238E27FC236}">
                <a16:creationId xmlns:a16="http://schemas.microsoft.com/office/drawing/2014/main" id="{832E4299-BCC8-4DB9-A855-2C48A446F951}"/>
              </a:ext>
            </a:extLst>
          </p:cNvPr>
          <p:cNvSpPr/>
          <p:nvPr/>
        </p:nvSpPr>
        <p:spPr>
          <a:xfrm>
            <a:off x="540532" y="905596"/>
            <a:ext cx="37934" cy="3900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99" name="TextBox 198">
            <a:extLst>
              <a:ext uri="{FF2B5EF4-FFF2-40B4-BE49-F238E27FC236}">
                <a16:creationId xmlns:a16="http://schemas.microsoft.com/office/drawing/2014/main" id="{DF28F15A-5134-4C50-B54D-6321575EB007}"/>
              </a:ext>
            </a:extLst>
          </p:cNvPr>
          <p:cNvSpPr txBox="1"/>
          <p:nvPr/>
        </p:nvSpPr>
        <p:spPr>
          <a:xfrm>
            <a:off x="1016395" y="390561"/>
            <a:ext cx="8127605" cy="784830"/>
          </a:xfrm>
          <a:prstGeom prst="rect">
            <a:avLst/>
          </a:prstGeom>
          <a:noFill/>
        </p:spPr>
        <p:txBody>
          <a:bodyPr wrap="square" rtlCol="0">
            <a:spAutoFit/>
          </a:bodyPr>
          <a:lstStyle/>
          <a:p>
            <a:pPr lvl="0">
              <a:lnSpc>
                <a:spcPct val="150000"/>
              </a:lnSpc>
            </a:pPr>
            <a:r>
              <a:rPr lang="en-US" sz="1500" dirty="0">
                <a:solidFill>
                  <a:schemeClr val="bg1"/>
                </a:solidFill>
              </a:rPr>
              <a:t>Designing the different shapes and the structure of the robots: </a:t>
            </a:r>
            <a:endParaRPr lang="en-US" sz="1500" dirty="0">
              <a:solidFill>
                <a:schemeClr val="bg1"/>
              </a:solidFill>
            </a:endParaRPr>
          </a:p>
          <a:p>
            <a:pPr marL="257175" indent="-257175">
              <a:lnSpc>
                <a:spcPct val="150000"/>
              </a:lnSpc>
              <a:buFont typeface="Arial" pitchFamily="34" charset="0"/>
              <a:buChar char="•"/>
            </a:pPr>
            <a:r>
              <a:rPr lang="en-US" sz="1350" dirty="0">
                <a:solidFill>
                  <a:schemeClr val="bg1"/>
                </a:solidFill>
              </a:rPr>
              <a:t>We will use the best steel, iron and other machinery metals to </a:t>
            </a:r>
            <a:r>
              <a:rPr lang="en-US" sz="1350" dirty="0">
                <a:solidFill>
                  <a:schemeClr val="bg1"/>
                </a:solidFill>
              </a:rPr>
              <a:t>be powerful </a:t>
            </a:r>
            <a:r>
              <a:rPr lang="en-US" sz="1350" dirty="0">
                <a:solidFill>
                  <a:schemeClr val="bg1"/>
                </a:solidFill>
              </a:rPr>
              <a:t>enough to fight in the </a:t>
            </a:r>
            <a:r>
              <a:rPr lang="en-US" sz="1350" dirty="0">
                <a:solidFill>
                  <a:schemeClr val="bg1"/>
                </a:solidFill>
              </a:rPr>
              <a:t>war</a:t>
            </a:r>
            <a:r>
              <a:rPr lang="en-US" sz="1500" dirty="0">
                <a:solidFill>
                  <a:schemeClr val="bg1"/>
                </a:solidFill>
              </a:rPr>
              <a:t>.</a:t>
            </a:r>
            <a:endParaRPr lang="en-US" sz="1500" dirty="0">
              <a:solidFill>
                <a:schemeClr val="bg1"/>
              </a:solidFill>
            </a:endParaRPr>
          </a:p>
        </p:txBody>
      </p:sp>
      <p:sp>
        <p:nvSpPr>
          <p:cNvPr id="200" name="Oval 7">
            <a:extLst>
              <a:ext uri="{FF2B5EF4-FFF2-40B4-BE49-F238E27FC236}">
                <a16:creationId xmlns:a16="http://schemas.microsoft.com/office/drawing/2014/main" id="{5B3365E1-0E4A-4E37-8487-402BEAEC4C18}"/>
              </a:ext>
            </a:extLst>
          </p:cNvPr>
          <p:cNvSpPr/>
          <p:nvPr/>
        </p:nvSpPr>
        <p:spPr>
          <a:xfrm>
            <a:off x="1219763" y="3388146"/>
            <a:ext cx="296265" cy="29626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201" name="Freeform 20">
            <a:extLst>
              <a:ext uri="{FF2B5EF4-FFF2-40B4-BE49-F238E27FC236}">
                <a16:creationId xmlns:a16="http://schemas.microsoft.com/office/drawing/2014/main" id="{E674EC10-6DF4-4D79-8C68-8E0E302F4814}"/>
              </a:ext>
            </a:extLst>
          </p:cNvPr>
          <p:cNvSpPr/>
          <p:nvPr/>
        </p:nvSpPr>
        <p:spPr>
          <a:xfrm>
            <a:off x="8458369" y="1590062"/>
            <a:ext cx="308888" cy="33011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206" name="Rounded Rectangle 7">
            <a:extLst>
              <a:ext uri="{FF2B5EF4-FFF2-40B4-BE49-F238E27FC236}">
                <a16:creationId xmlns:a16="http://schemas.microsoft.com/office/drawing/2014/main" id="{7D6C3C70-FD86-419A-8B89-365FC328FB88}"/>
              </a:ext>
            </a:extLst>
          </p:cNvPr>
          <p:cNvSpPr/>
          <p:nvPr/>
        </p:nvSpPr>
        <p:spPr>
          <a:xfrm>
            <a:off x="1190709" y="1603199"/>
            <a:ext cx="354373" cy="30582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207" name="Donut 24">
            <a:extLst>
              <a:ext uri="{FF2B5EF4-FFF2-40B4-BE49-F238E27FC236}">
                <a16:creationId xmlns:a16="http://schemas.microsoft.com/office/drawing/2014/main" id="{2358F6B7-5407-478C-BBCE-24DB33354B70}"/>
              </a:ext>
            </a:extLst>
          </p:cNvPr>
          <p:cNvSpPr/>
          <p:nvPr/>
        </p:nvSpPr>
        <p:spPr>
          <a:xfrm>
            <a:off x="8435025" y="3341715"/>
            <a:ext cx="355577" cy="3584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Tree>
    <p:extLst>
      <p:ext uri="{BB962C8B-B14F-4D97-AF65-F5344CB8AC3E}">
        <p14:creationId xmlns:p14="http://schemas.microsoft.com/office/powerpoint/2010/main" val="3154750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up)">
                                      <p:cBhvr>
                                        <p:cTn id="7" dur="500"/>
                                        <p:tgtEl>
                                          <p:spTgt spid="19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wipe(up)">
                                      <p:cBhvr>
                                        <p:cTn id="10" dur="500"/>
                                        <p:tgtEl>
                                          <p:spTgt spid="19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98"/>
                                        </p:tgtEl>
                                        <p:attrNameLst>
                                          <p:attrName>style.visibility</p:attrName>
                                        </p:attrNameLst>
                                      </p:cBhvr>
                                      <p:to>
                                        <p:strVal val="visible"/>
                                      </p:to>
                                    </p:set>
                                    <p:animEffect transition="in" filter="wipe(up)">
                                      <p:cBhvr>
                                        <p:cTn id="14" dur="500"/>
                                        <p:tgtEl>
                                          <p:spTgt spid="19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99"/>
                                        </p:tgtEl>
                                        <p:attrNameLst>
                                          <p:attrName>style.visibility</p:attrName>
                                        </p:attrNameLst>
                                      </p:cBhvr>
                                      <p:to>
                                        <p:strVal val="visible"/>
                                      </p:to>
                                    </p:set>
                                    <p:animEffect transition="in" filter="wipe(left)">
                                      <p:cBhvr>
                                        <p:cTn id="18" dur="500"/>
                                        <p:tgtEl>
                                          <p:spTgt spid="19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02"/>
                                        </p:tgtEl>
                                        <p:attrNameLst>
                                          <p:attrName>style.visibility</p:attrName>
                                        </p:attrNameLst>
                                      </p:cBhvr>
                                      <p:to>
                                        <p:strVal val="visible"/>
                                      </p:to>
                                    </p:set>
                                    <p:animEffect transition="in" filter="fade">
                                      <p:cBhvr>
                                        <p:cTn id="26" dur="500"/>
                                        <p:tgtEl>
                                          <p:spTgt spid="20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animEffect transition="in" filter="fade">
                                      <p:cBhvr>
                                        <p:cTn id="29" dur="500"/>
                                        <p:tgtEl>
                                          <p:spTgt spid="20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4"/>
                                        </p:tgtEl>
                                        <p:attrNameLst>
                                          <p:attrName>style.visibility</p:attrName>
                                        </p:attrNameLst>
                                      </p:cBhvr>
                                      <p:to>
                                        <p:strVal val="visible"/>
                                      </p:to>
                                    </p:set>
                                    <p:animEffect transition="in" filter="fade">
                                      <p:cBhvr>
                                        <p:cTn id="32" dur="500"/>
                                        <p:tgtEl>
                                          <p:spTgt spid="20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5"/>
                                        </p:tgtEl>
                                        <p:attrNameLst>
                                          <p:attrName>style.visibility</p:attrName>
                                        </p:attrNameLst>
                                      </p:cBhvr>
                                      <p:to>
                                        <p:strVal val="visible"/>
                                      </p:to>
                                    </p:set>
                                    <p:animEffect transition="in" filter="fade">
                                      <p:cBhvr>
                                        <p:cTn id="35" dur="500"/>
                                        <p:tgtEl>
                                          <p:spTgt spid="205"/>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177"/>
                                        </p:tgtEl>
                                        <p:attrNameLst>
                                          <p:attrName>style.visibility</p:attrName>
                                        </p:attrNameLst>
                                      </p:cBhvr>
                                      <p:to>
                                        <p:strVal val="visible"/>
                                      </p:to>
                                    </p:set>
                                    <p:animEffect transition="in" filter="fade">
                                      <p:cBhvr>
                                        <p:cTn id="39" dur="500"/>
                                        <p:tgtEl>
                                          <p:spTgt spid="177"/>
                                        </p:tgtEl>
                                      </p:cBhvr>
                                    </p:animEffect>
                                  </p:childTnLst>
                                </p:cTn>
                              </p:par>
                              <p:par>
                                <p:cTn id="40" presetID="10" presetClass="entr" presetSubtype="0" fill="hold" nodeType="with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fade">
                                      <p:cBhvr>
                                        <p:cTn id="42" dur="500"/>
                                        <p:tgtEl>
                                          <p:spTgt spid="172"/>
                                        </p:tgtEl>
                                      </p:cBhvr>
                                    </p:animEffect>
                                  </p:childTnLst>
                                </p:cTn>
                              </p:par>
                              <p:par>
                                <p:cTn id="43" presetID="10" presetClass="entr" presetSubtype="0" fill="hold" nodeType="withEffect">
                                  <p:stCondLst>
                                    <p:cond delay="0"/>
                                  </p:stCondLst>
                                  <p:childTnLst>
                                    <p:set>
                                      <p:cBhvr>
                                        <p:cTn id="44" dur="1" fill="hold">
                                          <p:stCondLst>
                                            <p:cond delay="0"/>
                                          </p:stCondLst>
                                        </p:cTn>
                                        <p:tgtEl>
                                          <p:spTgt spid="178"/>
                                        </p:tgtEl>
                                        <p:attrNameLst>
                                          <p:attrName>style.visibility</p:attrName>
                                        </p:attrNameLst>
                                      </p:cBhvr>
                                      <p:to>
                                        <p:strVal val="visible"/>
                                      </p:to>
                                    </p:set>
                                    <p:animEffect transition="in" filter="fade">
                                      <p:cBhvr>
                                        <p:cTn id="45" dur="500"/>
                                        <p:tgtEl>
                                          <p:spTgt spid="178"/>
                                        </p:tgtEl>
                                      </p:cBhvr>
                                    </p:animEffect>
                                  </p:childTnLst>
                                </p:cTn>
                              </p:par>
                              <p:par>
                                <p:cTn id="46" presetID="10" presetClass="entr" presetSubtype="0" fill="hold" nodeType="withEffect">
                                  <p:stCondLst>
                                    <p:cond delay="0"/>
                                  </p:stCondLst>
                                  <p:childTnLst>
                                    <p:set>
                                      <p:cBhvr>
                                        <p:cTn id="47" dur="1" fill="hold">
                                          <p:stCondLst>
                                            <p:cond delay="0"/>
                                          </p:stCondLst>
                                        </p:cTn>
                                        <p:tgtEl>
                                          <p:spTgt spid="171"/>
                                        </p:tgtEl>
                                        <p:attrNameLst>
                                          <p:attrName>style.visibility</p:attrName>
                                        </p:attrNameLst>
                                      </p:cBhvr>
                                      <p:to>
                                        <p:strVal val="visible"/>
                                      </p:to>
                                    </p:set>
                                    <p:animEffect transition="in" filter="fade">
                                      <p:cBhvr>
                                        <p:cTn id="48" dur="500"/>
                                        <p:tgtEl>
                                          <p:spTgt spid="171"/>
                                        </p:tgtEl>
                                      </p:cBhvr>
                                    </p:animEffect>
                                  </p:childTnLst>
                                </p:cTn>
                              </p:par>
                              <p:par>
                                <p:cTn id="49" presetID="10" presetClass="entr" presetSubtype="0" fill="hold" nodeType="withEffect">
                                  <p:stCondLst>
                                    <p:cond delay="0"/>
                                  </p:stCondLst>
                                  <p:childTnLst>
                                    <p:set>
                                      <p:cBhvr>
                                        <p:cTn id="50" dur="1" fill="hold">
                                          <p:stCondLst>
                                            <p:cond delay="0"/>
                                          </p:stCondLst>
                                        </p:cTn>
                                        <p:tgtEl>
                                          <p:spTgt spid="169"/>
                                        </p:tgtEl>
                                        <p:attrNameLst>
                                          <p:attrName>style.visibility</p:attrName>
                                        </p:attrNameLst>
                                      </p:cBhvr>
                                      <p:to>
                                        <p:strVal val="visible"/>
                                      </p:to>
                                    </p:set>
                                    <p:animEffect transition="in" filter="fade">
                                      <p:cBhvr>
                                        <p:cTn id="51" dur="500"/>
                                        <p:tgtEl>
                                          <p:spTgt spid="169"/>
                                        </p:tgtEl>
                                      </p:cBhvr>
                                    </p:animEffect>
                                  </p:childTnLst>
                                </p:cTn>
                              </p:par>
                              <p:par>
                                <p:cTn id="52" presetID="10" presetClass="entr" presetSubtype="0" fill="hold" nodeType="withEffect">
                                  <p:stCondLst>
                                    <p:cond delay="0"/>
                                  </p:stCondLst>
                                  <p:childTnLst>
                                    <p:set>
                                      <p:cBhvr>
                                        <p:cTn id="53" dur="1" fill="hold">
                                          <p:stCondLst>
                                            <p:cond delay="0"/>
                                          </p:stCondLst>
                                        </p:cTn>
                                        <p:tgtEl>
                                          <p:spTgt spid="168"/>
                                        </p:tgtEl>
                                        <p:attrNameLst>
                                          <p:attrName>style.visibility</p:attrName>
                                        </p:attrNameLst>
                                      </p:cBhvr>
                                      <p:to>
                                        <p:strVal val="visible"/>
                                      </p:to>
                                    </p:set>
                                    <p:animEffect transition="in" filter="fade">
                                      <p:cBhvr>
                                        <p:cTn id="54" dur="500"/>
                                        <p:tgtEl>
                                          <p:spTgt spid="168"/>
                                        </p:tgtEl>
                                      </p:cBhvr>
                                    </p:animEffect>
                                  </p:childTnLst>
                                </p:cTn>
                              </p:par>
                              <p:par>
                                <p:cTn id="55" presetID="10" presetClass="entr" presetSubtype="0" fill="hold" nodeType="withEffect">
                                  <p:stCondLst>
                                    <p:cond delay="0"/>
                                  </p:stCondLst>
                                  <p:childTnLst>
                                    <p:set>
                                      <p:cBhvr>
                                        <p:cTn id="56" dur="1" fill="hold">
                                          <p:stCondLst>
                                            <p:cond delay="0"/>
                                          </p:stCondLst>
                                        </p:cTn>
                                        <p:tgtEl>
                                          <p:spTgt spid="185"/>
                                        </p:tgtEl>
                                        <p:attrNameLst>
                                          <p:attrName>style.visibility</p:attrName>
                                        </p:attrNameLst>
                                      </p:cBhvr>
                                      <p:to>
                                        <p:strVal val="visible"/>
                                      </p:to>
                                    </p:set>
                                    <p:animEffect transition="in" filter="fade">
                                      <p:cBhvr>
                                        <p:cTn id="57" dur="500"/>
                                        <p:tgtEl>
                                          <p:spTgt spid="185"/>
                                        </p:tgtEl>
                                      </p:cBhvr>
                                    </p:animEffect>
                                  </p:childTnLst>
                                </p:cTn>
                              </p:par>
                              <p:par>
                                <p:cTn id="58" presetID="10" presetClass="entr" presetSubtype="0" fill="hold" nodeType="withEffect">
                                  <p:stCondLst>
                                    <p:cond delay="0"/>
                                  </p:stCondLst>
                                  <p:childTnLst>
                                    <p:set>
                                      <p:cBhvr>
                                        <p:cTn id="59" dur="1" fill="hold">
                                          <p:stCondLst>
                                            <p:cond delay="0"/>
                                          </p:stCondLst>
                                        </p:cTn>
                                        <p:tgtEl>
                                          <p:spTgt spid="173"/>
                                        </p:tgtEl>
                                        <p:attrNameLst>
                                          <p:attrName>style.visibility</p:attrName>
                                        </p:attrNameLst>
                                      </p:cBhvr>
                                      <p:to>
                                        <p:strVal val="visible"/>
                                      </p:to>
                                    </p:set>
                                    <p:animEffect transition="in" filter="fade">
                                      <p:cBhvr>
                                        <p:cTn id="60" dur="500"/>
                                        <p:tgtEl>
                                          <p:spTgt spid="173"/>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5"/>
                                        </p:tgtEl>
                                        <p:attrNameLst>
                                          <p:attrName>style.visibility</p:attrName>
                                        </p:attrNameLst>
                                      </p:cBhvr>
                                      <p:to>
                                        <p:strVal val="visible"/>
                                      </p:to>
                                    </p:set>
                                    <p:animEffect transition="in" filter="fade">
                                      <p:cBhvr>
                                        <p:cTn id="64" dur="500"/>
                                        <p:tgtEl>
                                          <p:spTgt spid="1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6"/>
                                        </p:tgtEl>
                                        <p:attrNameLst>
                                          <p:attrName>style.visibility</p:attrName>
                                        </p:attrNameLst>
                                      </p:cBhvr>
                                      <p:to>
                                        <p:strVal val="visible"/>
                                      </p:to>
                                    </p:set>
                                    <p:animEffect transition="in" filter="fade">
                                      <p:cBhvr>
                                        <p:cTn id="67" dur="500"/>
                                        <p:tgtEl>
                                          <p:spTgt spid="20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84"/>
                                        </p:tgtEl>
                                        <p:attrNameLst>
                                          <p:attrName>style.visibility</p:attrName>
                                        </p:attrNameLst>
                                      </p:cBhvr>
                                      <p:to>
                                        <p:strVal val="visible"/>
                                      </p:to>
                                    </p:set>
                                    <p:animEffect transition="in" filter="wipe(left)">
                                      <p:cBhvr>
                                        <p:cTn id="70" dur="500"/>
                                        <p:tgtEl>
                                          <p:spTgt spid="184"/>
                                        </p:tgtEl>
                                      </p:cBhvr>
                                    </p:animEffect>
                                  </p:childTnLst>
                                </p:cTn>
                              </p:par>
                            </p:childTnLst>
                          </p:cTn>
                        </p:par>
                        <p:par>
                          <p:cTn id="71" fill="hold">
                            <p:stCondLst>
                              <p:cond delay="3500"/>
                            </p:stCondLst>
                            <p:childTnLst>
                              <p:par>
                                <p:cTn id="72" presetID="10" presetClass="entr" presetSubtype="0" fill="hold" grpId="0" nodeType="afterEffect">
                                  <p:stCondLst>
                                    <p:cond delay="0"/>
                                  </p:stCondLst>
                                  <p:childTnLst>
                                    <p:set>
                                      <p:cBhvr>
                                        <p:cTn id="73" dur="1" fill="hold">
                                          <p:stCondLst>
                                            <p:cond delay="0"/>
                                          </p:stCondLst>
                                        </p:cTn>
                                        <p:tgtEl>
                                          <p:spTgt spid="176"/>
                                        </p:tgtEl>
                                        <p:attrNameLst>
                                          <p:attrName>style.visibility</p:attrName>
                                        </p:attrNameLst>
                                      </p:cBhvr>
                                      <p:to>
                                        <p:strVal val="visible"/>
                                      </p:to>
                                    </p:set>
                                    <p:animEffect transition="in" filter="fade">
                                      <p:cBhvr>
                                        <p:cTn id="74" dur="500"/>
                                        <p:tgtEl>
                                          <p:spTgt spid="17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0"/>
                                        </p:tgtEl>
                                        <p:attrNameLst>
                                          <p:attrName>style.visibility</p:attrName>
                                        </p:attrNameLst>
                                      </p:cBhvr>
                                      <p:to>
                                        <p:strVal val="visible"/>
                                      </p:to>
                                    </p:set>
                                    <p:animEffect transition="in" filter="fade">
                                      <p:cBhvr>
                                        <p:cTn id="77" dur="500"/>
                                        <p:tgtEl>
                                          <p:spTgt spid="20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81"/>
                                        </p:tgtEl>
                                        <p:attrNameLst>
                                          <p:attrName>style.visibility</p:attrName>
                                        </p:attrNameLst>
                                      </p:cBhvr>
                                      <p:to>
                                        <p:strVal val="visible"/>
                                      </p:to>
                                    </p:set>
                                    <p:animEffect transition="in" filter="wipe(left)">
                                      <p:cBhvr>
                                        <p:cTn id="80" dur="500"/>
                                        <p:tgtEl>
                                          <p:spTgt spid="181"/>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170"/>
                                        </p:tgtEl>
                                        <p:attrNameLst>
                                          <p:attrName>style.visibility</p:attrName>
                                        </p:attrNameLst>
                                      </p:cBhvr>
                                      <p:to>
                                        <p:strVal val="visible"/>
                                      </p:to>
                                    </p:set>
                                    <p:animEffect transition="in" filter="fade">
                                      <p:cBhvr>
                                        <p:cTn id="84" dur="500"/>
                                        <p:tgtEl>
                                          <p:spTgt spid="17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1"/>
                                        </p:tgtEl>
                                        <p:attrNameLst>
                                          <p:attrName>style.visibility</p:attrName>
                                        </p:attrNameLst>
                                      </p:cBhvr>
                                      <p:to>
                                        <p:strVal val="visible"/>
                                      </p:to>
                                    </p:set>
                                    <p:animEffect transition="in" filter="fade">
                                      <p:cBhvr>
                                        <p:cTn id="87" dur="500"/>
                                        <p:tgtEl>
                                          <p:spTgt spid="20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191"/>
                                        </p:tgtEl>
                                        <p:attrNameLst>
                                          <p:attrName>style.visibility</p:attrName>
                                        </p:attrNameLst>
                                      </p:cBhvr>
                                      <p:to>
                                        <p:strVal val="visible"/>
                                      </p:to>
                                    </p:set>
                                    <p:animEffect transition="in" filter="wipe(right)">
                                      <p:cBhvr>
                                        <p:cTn id="90" dur="500"/>
                                        <p:tgtEl>
                                          <p:spTgt spid="191"/>
                                        </p:tgtEl>
                                      </p:cBhvr>
                                    </p:animEffect>
                                  </p:childTnLst>
                                </p:cTn>
                              </p:par>
                            </p:childTnLst>
                          </p:cTn>
                        </p:par>
                        <p:par>
                          <p:cTn id="91" fill="hold">
                            <p:stCondLst>
                              <p:cond delay="4500"/>
                            </p:stCondLst>
                            <p:childTnLst>
                              <p:par>
                                <p:cTn id="92" presetID="10" presetClass="entr" presetSubtype="0" fill="hold" grpId="0" nodeType="afterEffect">
                                  <p:stCondLst>
                                    <p:cond delay="0"/>
                                  </p:stCondLst>
                                  <p:childTnLst>
                                    <p:set>
                                      <p:cBhvr>
                                        <p:cTn id="93" dur="1" fill="hold">
                                          <p:stCondLst>
                                            <p:cond delay="0"/>
                                          </p:stCondLst>
                                        </p:cTn>
                                        <p:tgtEl>
                                          <p:spTgt spid="174"/>
                                        </p:tgtEl>
                                        <p:attrNameLst>
                                          <p:attrName>style.visibility</p:attrName>
                                        </p:attrNameLst>
                                      </p:cBhvr>
                                      <p:to>
                                        <p:strVal val="visible"/>
                                      </p:to>
                                    </p:set>
                                    <p:animEffect transition="in" filter="fade">
                                      <p:cBhvr>
                                        <p:cTn id="94" dur="500"/>
                                        <p:tgtEl>
                                          <p:spTgt spid="17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fade">
                                      <p:cBhvr>
                                        <p:cTn id="97" dur="500"/>
                                        <p:tgtEl>
                                          <p:spTgt spid="207"/>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188"/>
                                        </p:tgtEl>
                                        <p:attrNameLst>
                                          <p:attrName>style.visibility</p:attrName>
                                        </p:attrNameLst>
                                      </p:cBhvr>
                                      <p:to>
                                        <p:strVal val="visible"/>
                                      </p:to>
                                    </p:set>
                                    <p:animEffect transition="in" filter="wipe(right)">
                                      <p:cBhvr>
                                        <p:cTn id="10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4" grpId="0" animBg="1"/>
      <p:bldP spid="175" grpId="0" animBg="1"/>
      <p:bldP spid="176" grpId="0" animBg="1"/>
      <p:bldP spid="181" grpId="0"/>
      <p:bldP spid="184" grpId="0"/>
      <p:bldP spid="188" grpId="0"/>
      <p:bldP spid="191" grpId="0"/>
      <p:bldP spid="202" grpId="0" animBg="1"/>
      <p:bldP spid="203" grpId="0" animBg="1"/>
      <p:bldP spid="204" grpId="0" animBg="1"/>
      <p:bldP spid="205" grpId="0" animBg="1"/>
      <p:bldP spid="196" grpId="0" animBg="1"/>
      <p:bldP spid="197" grpId="0"/>
      <p:bldP spid="198" grpId="0" animBg="1"/>
      <p:bldP spid="199" grpId="0"/>
      <p:bldP spid="200" grpId="0" animBg="1"/>
      <p:bldP spid="201" grpId="0" animBg="1"/>
      <p:bldP spid="206" grpId="0" animBg="1"/>
      <p:bldP spid="20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1064</Words>
  <Application>Microsoft Office PowerPoint</Application>
  <PresentationFormat>On-screen Show (16:9)</PresentationFormat>
  <Paragraphs>117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맑은 고딕</vt:lpstr>
      <vt:lpstr>Arial</vt:lpstr>
      <vt:lpstr>Calibri</vt:lpstr>
      <vt:lpstr>FZShuTi</vt:lpstr>
      <vt:lpstr>Office Theme</vt:lpstr>
      <vt:lpstr>warriors Convert</vt:lpstr>
      <vt:lpstr>Outlines:</vt:lpstr>
      <vt:lpstr>Introduction</vt:lpstr>
      <vt:lpstr>PowerPoint Presentation</vt:lpstr>
      <vt:lpstr>Planning vision, Mission, Values,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Organizing</vt:lpstr>
      <vt:lpstr>PowerPoint Presentation</vt:lpstr>
      <vt:lpstr>Influencing</vt:lpstr>
      <vt:lpstr>PowerPoint Presentation</vt:lpstr>
      <vt:lpstr>Controlling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2021-06-04T15:55:21Z</dcterms:modified>
</cp:coreProperties>
</file>