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3"/>
  </p:notesMasterIdLst>
  <p:handoutMasterIdLst>
    <p:handoutMasterId r:id="rId14"/>
  </p:handoutMasterIdLst>
  <p:sldIdLst>
    <p:sldId id="350" r:id="rId5"/>
    <p:sldId id="352" r:id="rId6"/>
    <p:sldId id="361" r:id="rId7"/>
    <p:sldId id="365" r:id="rId8"/>
    <p:sldId id="367" r:id="rId9"/>
    <p:sldId id="356" r:id="rId10"/>
    <p:sldId id="364" r:id="rId11"/>
    <p:sldId id="368" r:id="rId1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E6D449A-0CB1-4650-81B3-27C02FDC0DD0}">
          <p14:sldIdLst>
            <p14:sldId id="350"/>
            <p14:sldId id="352"/>
            <p14:sldId id="361"/>
            <p14:sldId id="365"/>
            <p14:sldId id="367"/>
          </p14:sldIdLst>
        </p14:section>
        <p14:section name="Section sans titre" id="{251690FD-53BC-4FA7-87F2-794ECDD069BA}">
          <p14:sldIdLst>
            <p14:sldId id="356"/>
            <p14:sldId id="364"/>
            <p14:sldId id="3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 id="4" name="HASNAA" initials="H" lastIdx="2" clrIdx="3">
    <p:extLst>
      <p:ext uri="{19B8F6BF-5375-455C-9EA6-DF929625EA0E}">
        <p15:presenceInfo xmlns:p15="http://schemas.microsoft.com/office/powerpoint/2012/main" userId="HASN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26" autoAdjust="0"/>
  </p:normalViewPr>
  <p:slideViewPr>
    <p:cSldViewPr snapToGrid="0">
      <p:cViewPr>
        <p:scale>
          <a:sx n="95" d="100"/>
          <a:sy n="95" d="100"/>
        </p:scale>
        <p:origin x="115" y="149"/>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28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4" name="Espace réservé du pied de page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fr-FR" smtClean="0"/>
              <a:t>‹N°›</a:t>
            </a:fld>
            <a:endParaRPr lang="fr-F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ECA55-825B-40C4-AA80-03964DC4EE0C}" type="datetime1">
              <a:rPr lang="fr-FR" noProof="0" smtClean="0"/>
              <a:t>05/06/2023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t>‹N°›</a:t>
            </a:fld>
            <a:endParaRPr lang="fr-F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a:t>
            </a:fld>
            <a:endParaRPr lang="fr-FR"/>
          </a:p>
        </p:txBody>
      </p:sp>
    </p:spTree>
    <p:extLst>
      <p:ext uri="{BB962C8B-B14F-4D97-AF65-F5344CB8AC3E}">
        <p14:creationId xmlns:p14="http://schemas.microsoft.com/office/powerpoint/2010/main" val="304449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a:t>
            </a:fld>
            <a:endParaRPr lang="fr-FR"/>
          </a:p>
        </p:txBody>
      </p:sp>
    </p:spTree>
    <p:extLst>
      <p:ext uri="{BB962C8B-B14F-4D97-AF65-F5344CB8AC3E}">
        <p14:creationId xmlns:p14="http://schemas.microsoft.com/office/powerpoint/2010/main" val="22517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a:t>
            </a:fld>
            <a:endParaRPr lang="fr-FR"/>
          </a:p>
        </p:txBody>
      </p:sp>
    </p:spTree>
    <p:extLst>
      <p:ext uri="{BB962C8B-B14F-4D97-AF65-F5344CB8AC3E}">
        <p14:creationId xmlns:p14="http://schemas.microsoft.com/office/powerpoint/2010/main" val="136814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4</a:t>
            </a:fld>
            <a:endParaRPr lang="fr-FR"/>
          </a:p>
        </p:txBody>
      </p:sp>
    </p:spTree>
    <p:extLst>
      <p:ext uri="{BB962C8B-B14F-4D97-AF65-F5344CB8AC3E}">
        <p14:creationId xmlns:p14="http://schemas.microsoft.com/office/powerpoint/2010/main" val="295271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5</a:t>
            </a:fld>
            <a:endParaRPr lang="fr-FR"/>
          </a:p>
        </p:txBody>
      </p:sp>
    </p:spTree>
    <p:extLst>
      <p:ext uri="{BB962C8B-B14F-4D97-AF65-F5344CB8AC3E}">
        <p14:creationId xmlns:p14="http://schemas.microsoft.com/office/powerpoint/2010/main" val="2791859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6</a:t>
            </a:fld>
            <a:endParaRPr lang="fr-FR"/>
          </a:p>
        </p:txBody>
      </p:sp>
    </p:spTree>
    <p:extLst>
      <p:ext uri="{BB962C8B-B14F-4D97-AF65-F5344CB8AC3E}">
        <p14:creationId xmlns:p14="http://schemas.microsoft.com/office/powerpoint/2010/main" val="986581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7</a:t>
            </a:fld>
            <a:endParaRPr lang="fr-FR"/>
          </a:p>
        </p:txBody>
      </p:sp>
    </p:spTree>
    <p:extLst>
      <p:ext uri="{BB962C8B-B14F-4D97-AF65-F5344CB8AC3E}">
        <p14:creationId xmlns:p14="http://schemas.microsoft.com/office/powerpoint/2010/main" val="7363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8</a:t>
            </a:fld>
            <a:endParaRPr lang="fr-FR"/>
          </a:p>
        </p:txBody>
      </p:sp>
    </p:spTree>
    <p:extLst>
      <p:ext uri="{BB962C8B-B14F-4D97-AF65-F5344CB8AC3E}">
        <p14:creationId xmlns:p14="http://schemas.microsoft.com/office/powerpoint/2010/main" val="3882804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fr-FR" noProof="0"/>
              <a:t>Modifiez le style du titre</a:t>
            </a:r>
            <a:endParaRPr lang="fr-FR" noProof="0" dirty="0"/>
          </a:p>
        </p:txBody>
      </p:sp>
      <p:grpSp>
        <p:nvGrpSpPr>
          <p:cNvPr id="9" name="Groupe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3" name="Connecteur droit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8" name="Espace réservé du contenu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15" name="Connecteur droit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645359A-0831-4F53-9B76-98B4927FDA58}" type="datetime4">
              <a:rPr lang="fr-FR" noProof="0" smtClean="0">
                <a:latin typeface="+mn-lt"/>
              </a:rPr>
              <a:t>5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e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9" name="Forme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40" name="Forme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Espace réservé du texte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1" name="Espace réservé du contenu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4" name="Espace réservé du contenu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C6288466-8D88-4E34-AAEC-DD4F94D8780C}" type="datetime4">
              <a:rPr lang="fr-FR" noProof="0" smtClean="0">
                <a:latin typeface="+mn-lt"/>
              </a:rPr>
              <a:t>5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capitulatif ">
    <p:bg>
      <p:bgPr>
        <a:solidFill>
          <a:schemeClr val="tx1"/>
        </a:solidFill>
        <a:effectLst/>
      </p:bgPr>
    </p:bg>
    <p:spTree>
      <p:nvGrpSpPr>
        <p:cNvPr id="1" name=""/>
        <p:cNvGrpSpPr/>
        <p:nvPr/>
      </p:nvGrpSpPr>
      <p:grpSpPr>
        <a:xfrm>
          <a:off x="0" y="0"/>
          <a:ext cx="0" cy="0"/>
          <a:chOff x="0" y="0"/>
          <a:chExt cx="0" cy="0"/>
        </a:xfrm>
      </p:grpSpPr>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ce réservé du texte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grpSp>
        <p:nvGrpSpPr>
          <p:cNvPr id="15" name="Groupe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e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7" name="Forme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8" name="Forme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4" name="Espace réservé du texte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1" name="Espace réservé du texte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2" name="Espace réservé du texte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4" name="Espace réservé du texte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6" name="Espace réservé du texte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7" name="Espace réservé du texte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8" name="Espace réservé du texte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C51EE2EC-99B5-4773-BA40-B855AAF653DA}" type="datetime4">
              <a:rPr lang="fr-FR" noProof="0" smtClean="0">
                <a:latin typeface="+mn-lt"/>
              </a:rPr>
              <a:t>5 juin 2023</a:t>
            </a:fld>
            <a:endParaRPr lang="fr-FR" noProof="0" dirty="0">
              <a:latin typeface="+mn-lt"/>
            </a:endParaRPr>
          </a:p>
        </p:txBody>
      </p:sp>
      <p:sp>
        <p:nvSpPr>
          <p:cNvPr id="5" name="Espace réservé du pied de page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fr-FR" noProof="0" dirty="0"/>
              <a:t>Rapport annuel</a:t>
            </a:r>
            <a:endParaRPr lang="fr-FR" b="0" noProof="0" dirty="0"/>
          </a:p>
        </p:txBody>
      </p:sp>
      <p:sp>
        <p:nvSpPr>
          <p:cNvPr id="6" name="Espace réservé du numéro de diapositiv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tx1"/>
        </a:solidFill>
        <a:effectLst/>
      </p:bgPr>
    </p:bg>
    <p:spTree>
      <p:nvGrpSpPr>
        <p:cNvPr id="1" name=""/>
        <p:cNvGrpSpPr/>
        <p:nvPr/>
      </p:nvGrpSpPr>
      <p:grpSpPr>
        <a:xfrm>
          <a:off x="0" y="0"/>
          <a:ext cx="0" cy="0"/>
          <a:chOff x="0" y="0"/>
          <a:chExt cx="0" cy="0"/>
        </a:xfrm>
      </p:grpSpPr>
      <p:sp>
        <p:nvSpPr>
          <p:cNvPr id="16" name="Espace réservé du texte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7" name="Sous-titr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6" name="Titr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27" name="Connecteur droit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ce réservé d’imag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fr-FR" noProof="0"/>
              <a:t>Cliquez sur l'icône pour ajouter une image</a:t>
            </a:r>
            <a:endParaRPr lang="fr-FR" noProof="0" dirty="0"/>
          </a:p>
        </p:txBody>
      </p:sp>
      <p:grpSp>
        <p:nvGrpSpPr>
          <p:cNvPr id="30" name="Groupe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e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3" name="Forme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fr-FR" noProof="0"/>
              <a:t>Modifiez le style du titre</a:t>
            </a:r>
            <a:endParaRPr lang="fr-FR" noProof="0" dirty="0"/>
          </a:p>
        </p:txBody>
      </p:sp>
      <p:cxnSp>
        <p:nvCxnSpPr>
          <p:cNvPr id="13" name="Connecteur droit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ce réservé du texte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5" name="Espace réservé du texte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6" name="Connecteur droit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ce réservé du texte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8" name="Espace réservé du texte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0" name="Connecteur droit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ce réservé du texte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2" name="Espace réservé du texte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3" name="Connecteur droit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ce réservé du texte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5" name="Espace réservé du texte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ce réservé du texte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8" name="Espace réservé du texte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69C78329-F967-4CEA-A59F-5F7BBAF0BBEE}" type="datetime4">
              <a:rPr lang="fr-FR" noProof="0" smtClean="0">
                <a:latin typeface="+mn-lt"/>
              </a:rPr>
              <a:t>5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fr-FR" noProof="0" smtClean="0"/>
              <a:pPr rtl="0"/>
              <a:t>‹N°›</a:t>
            </a:fld>
            <a:endParaRPr lang="fr-FR"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e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6" name="Forme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9" name="Forme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4" name="Espace réservé d’imag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fr-FR" noProof="0"/>
              <a:t>Cliquez sur l'icône pour ajouter une image</a:t>
            </a:r>
            <a:endParaRPr lang="fr-FR" noProof="0" dirty="0"/>
          </a:p>
        </p:txBody>
      </p:sp>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17" name="Connecteur droit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131C2904-DF94-4D90-AA4D-36FC60DC9FFF}" type="datetime4">
              <a:rPr lang="fr-FR" noProof="0" smtClean="0">
                <a:latin typeface="+mn-lt"/>
              </a:rPr>
              <a:t>5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Espace réservé d’imag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fr-FR" noProof="0"/>
              <a:t>Cliquez sur l'icône pour ajouter une image</a:t>
            </a:r>
            <a:endParaRPr lang="fr-FR" noProof="0" dirty="0"/>
          </a:p>
        </p:txBody>
      </p:sp>
      <p:sp>
        <p:nvSpPr>
          <p:cNvPr id="18" name="Titr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fr-FR" noProof="0"/>
              <a:t>Modifiez le style du titre</a:t>
            </a:r>
            <a:endParaRPr lang="fr-FR" noProof="0" dirty="0"/>
          </a:p>
        </p:txBody>
      </p:sp>
      <p:cxnSp>
        <p:nvCxnSpPr>
          <p:cNvPr id="20" name="Connecteur droit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e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e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4" name="Forme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5" name="Forme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tx1"/>
        </a:solidFill>
        <a:effectLst/>
      </p:bgPr>
    </p:bg>
    <p:spTree>
      <p:nvGrpSpPr>
        <p:cNvPr id="1" name=""/>
        <p:cNvGrpSpPr/>
        <p:nvPr/>
      </p:nvGrpSpPr>
      <p:grpSpPr>
        <a:xfrm>
          <a:off x="0" y="0"/>
          <a:ext cx="0" cy="0"/>
          <a:chOff x="0" y="0"/>
          <a:chExt cx="0" cy="0"/>
        </a:xfrm>
      </p:grpSpPr>
      <p:sp>
        <p:nvSpPr>
          <p:cNvPr id="6" name="Espace réservé du graphique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fr-FR" noProof="0"/>
              <a:t>Cliquez sur l'icône pour ajouter un graphique</a:t>
            </a:r>
          </a:p>
        </p:txBody>
      </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2" name="Espace réservé de la date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D5D36DBF-28AC-411E-9B0E-58D75FC5605B}" type="datetime4">
              <a:rPr lang="fr-FR" noProof="0" smtClean="0">
                <a:latin typeface="+mn-lt"/>
              </a:rPr>
              <a:t>5 juin 2023</a:t>
            </a:fld>
            <a:endParaRPr lang="fr-FR" noProof="0">
              <a:latin typeface="+mn-lt"/>
            </a:endParaRPr>
          </a:p>
        </p:txBody>
      </p:sp>
      <p:sp>
        <p:nvSpPr>
          <p:cNvPr id="3" name="Espace réservé du pied de page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fr-FR" noProof="0"/>
              <a:t>Cliquez sur l'icône pour ajouter un tableau</a:t>
            </a:r>
          </a:p>
        </p:txBody>
      </p:sp>
      <p:sp>
        <p:nvSpPr>
          <p:cNvPr id="2" name="Espace réservé de la date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AC0E917F-BC7D-4422-A08E-161501F5AE6B}" type="datetime4">
              <a:rPr lang="fr-FR" noProof="0" smtClean="0">
                <a:latin typeface="+mn-lt"/>
              </a:rPr>
              <a:t>5 juin 2023</a:t>
            </a:fld>
            <a:endParaRPr lang="fr-FR" noProof="0">
              <a:latin typeface="+mn-lt"/>
            </a:endParaRPr>
          </a:p>
        </p:txBody>
      </p:sp>
      <p:sp>
        <p:nvSpPr>
          <p:cNvPr id="3" name="Espace réservé du pied de page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tx1"/>
        </a:solidFill>
        <a:effectLst/>
      </p:bgPr>
    </p:bg>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fr-FR" noProof="0"/>
              <a:t>Modifiez le style du titre</a:t>
            </a:r>
            <a:endParaRPr lang="fr-FR" noProof="0" dirty="0"/>
          </a:p>
        </p:txBody>
      </p:sp>
      <p:sp>
        <p:nvSpPr>
          <p:cNvPr id="10" name="Zone de texte 9">
            <a:extLst>
              <a:ext uri="{FF2B5EF4-FFF2-40B4-BE49-F238E27FC236}">
                <a16:creationId xmlns:a16="http://schemas.microsoft.com/office/drawing/2014/main" id="{E902327D-DBD4-7A4E-ABF2-A946A559A8AD}"/>
              </a:ext>
            </a:extLst>
          </p:cNvPr>
          <p:cNvSpPr txBox="1"/>
          <p:nvPr userDrawn="1"/>
        </p:nvSpPr>
        <p:spPr>
          <a:xfrm>
            <a:off x="699948" y="-118985"/>
            <a:ext cx="1589372" cy="6247864"/>
          </a:xfrm>
          <a:prstGeom prst="rect">
            <a:avLst/>
          </a:prstGeom>
          <a:noFill/>
        </p:spPr>
        <p:txBody>
          <a:bodyPr wrap="square" rtlCol="0">
            <a:spAutoFit/>
          </a:bodyPr>
          <a:lstStyle/>
          <a:p>
            <a:pPr rtl="0"/>
            <a:r>
              <a:rPr lang="fr-FR" sz="20000" b="1" noProof="0" dirty="0">
                <a:solidFill>
                  <a:schemeClr val="bg1"/>
                </a:solidFill>
              </a:rPr>
              <a:t>« </a:t>
            </a:r>
          </a:p>
        </p:txBody>
      </p:sp>
      <p:grpSp>
        <p:nvGrpSpPr>
          <p:cNvPr id="18" name="Groupe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e automatiqu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0" name="Forme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23" name="Forme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grpSp>
        <p:nvGrpSpPr>
          <p:cNvPr id="24" name="Groupe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e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6" name="Forme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tx1"/>
        </a:solidFill>
        <a:effectLst/>
      </p:bgPr>
    </p:bg>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e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6" name="Forme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8" name="Espace réservé d’imag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1" name="Titr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fr-FR" noProof="0" dirty="0"/>
          </a:p>
        </p:txBody>
      </p:sp>
      <p:cxnSp>
        <p:nvCxnSpPr>
          <p:cNvPr id="62" name="Connecteur droit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ce réservé d’imag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fr-FR" noProof="0"/>
              <a:t>Cliquez sur l'icône pour ajouter une image</a:t>
            </a:r>
            <a:endParaRPr lang="fr-FR" noProof="0" dirty="0"/>
          </a:p>
        </p:txBody>
      </p:sp>
      <p:sp>
        <p:nvSpPr>
          <p:cNvPr id="72" name="Espace réservé du texte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3" name="Espace réservé du texte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4" name="Espace réservé du texte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5" name="Espace réservé du texte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6" name="Espace réservé du texte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7" name="Espace réservé du texte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8" name="Espace réservé du texte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9" name="Espace réservé du texte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grpSp>
        <p:nvGrpSpPr>
          <p:cNvPr id="23" name="Groupe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e automatiqu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9" name="Forme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0" name="Forme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1" name="Forme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66" name="Espace réservé d’imag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9" name="Espace réservé d’imag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fr-FR" noProof="0"/>
              <a:t>Cliquez sur l'icône pour ajouter une image</a:t>
            </a:r>
            <a:endParaRPr lang="fr-FR" noProof="0" dirty="0"/>
          </a:p>
        </p:txBody>
      </p:sp>
      <p:sp>
        <p:nvSpPr>
          <p:cNvPr id="2" name="Espace réservé de la date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92103E55-A9A3-4D93-B60F-F23594342DEA}" type="datetime4">
              <a:rPr lang="fr-FR" noProof="0" smtClean="0">
                <a:latin typeface="+mn-lt"/>
              </a:rPr>
              <a:t>5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
    <p:bg>
      <p:bgPr>
        <a:solidFill>
          <a:schemeClr val="tx1"/>
        </a:solidFill>
        <a:effectLst/>
      </p:bgPr>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6" name="Espace réservé du texte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97" name="Espace réservé du texte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2" name="Espace réservé du texte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3" name="Espace réservé du texte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6" name="Espace réservé du texte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7" name="Espace réservé du texte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8" name="Espace réservé du texte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9" name="Espace réservé du texte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8" name="Connecteur droit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e la date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A28324AB-2FD4-45BE-AF4D-7383884D3322}" type="datetime4">
              <a:rPr lang="fr-FR" noProof="0" smtClean="0">
                <a:latin typeface="+mn-lt"/>
              </a:rPr>
              <a:t>5 juin 2023</a:t>
            </a:fld>
            <a:endParaRPr lang="fr-FR" noProof="0">
              <a:latin typeface="+mn-lt"/>
            </a:endParaRPr>
          </a:p>
        </p:txBody>
      </p:sp>
      <p:sp>
        <p:nvSpPr>
          <p:cNvPr id="3" name="Espace réservé du pied de page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74A61BF-D000-4F99-B580-8C1CD6096ED3}" type="datetime4">
              <a:rPr lang="fr-FR" noProof="0" smtClean="0">
                <a:latin typeface="+mn-lt"/>
              </a:rPr>
              <a:t>5 juin 2023</a:t>
            </a:fld>
            <a:endParaRPr lang="fr-FR" noProof="0">
              <a:latin typeface="+mn-lt"/>
            </a:endParaRPr>
          </a:p>
        </p:txBody>
      </p:sp>
      <p:sp>
        <p:nvSpPr>
          <p:cNvPr id="31" name="Espace réservé du pied de page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fr-FR" noProof="0"/>
              <a:t>Rapport annuel</a:t>
            </a:r>
            <a:endParaRPr lang="fr-FR" b="0" noProof="0"/>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r>
              <a:rPr lang="fr-FR" dirty="0"/>
              <a:t>Vendre le produit</a:t>
            </a:r>
          </a:p>
        </p:txBody>
      </p:sp>
      <p:sp>
        <p:nvSpPr>
          <p:cNvPr id="3" name="Espace réservé au texte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r>
              <a:rPr lang="fr-FR" dirty="0"/>
              <a:t>Elaborer Par:     </a:t>
            </a:r>
          </a:p>
          <a:p>
            <a:r>
              <a:rPr lang="fr-FR" dirty="0"/>
              <a:t>                      Hasnaa Lemalmi </a:t>
            </a:r>
          </a:p>
          <a:p>
            <a:r>
              <a:rPr lang="fr-FR" dirty="0"/>
              <a:t>                      Soukaina Rebbah</a:t>
            </a:r>
          </a:p>
          <a:p>
            <a:r>
              <a:rPr lang="fr-FR" dirty="0"/>
              <a:t>                      Zineb Essalek</a:t>
            </a:r>
          </a:p>
          <a:p>
            <a:r>
              <a:rPr lang="fr-FR" dirty="0"/>
              <a:t>                      Hamza Britit</a:t>
            </a:r>
          </a:p>
          <a:p>
            <a:endParaRPr lang="fr-FR" dirty="0"/>
          </a:p>
        </p:txBody>
      </p:sp>
      <p:sp>
        <p:nvSpPr>
          <p:cNvPr id="4" name="Espace réservé au texte 2">
            <a:extLst>
              <a:ext uri="{FF2B5EF4-FFF2-40B4-BE49-F238E27FC236}">
                <a16:creationId xmlns:a16="http://schemas.microsoft.com/office/drawing/2014/main" id="{92897476-0319-4746-B40B-1BCAB6B83BF8}"/>
              </a:ext>
            </a:extLst>
          </p:cNvPr>
          <p:cNvSpPr txBox="1">
            <a:spLocks/>
          </p:cNvSpPr>
          <p:nvPr/>
        </p:nvSpPr>
        <p:spPr>
          <a:xfrm>
            <a:off x="9901489" y="4588042"/>
            <a:ext cx="1957137" cy="1423738"/>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p:txBody>
      </p:sp>
      <p:sp>
        <p:nvSpPr>
          <p:cNvPr id="6" name="ZoneTexte 5">
            <a:extLst>
              <a:ext uri="{FF2B5EF4-FFF2-40B4-BE49-F238E27FC236}">
                <a16:creationId xmlns:a16="http://schemas.microsoft.com/office/drawing/2014/main" id="{ADDBD52B-BEE9-4D9F-9C1A-528194CA6C7E}"/>
              </a:ext>
            </a:extLst>
          </p:cNvPr>
          <p:cNvSpPr txBox="1"/>
          <p:nvPr/>
        </p:nvSpPr>
        <p:spPr>
          <a:xfrm>
            <a:off x="9665368" y="4543236"/>
            <a:ext cx="2606842" cy="723275"/>
          </a:xfrm>
          <a:prstGeom prst="rect">
            <a:avLst/>
          </a:prstGeom>
          <a:noFill/>
        </p:spPr>
        <p:txBody>
          <a:bodyPr wrap="square">
            <a:spAutoFit/>
          </a:bodyPr>
          <a:lstStyle/>
          <a:p>
            <a:pPr marL="81915">
              <a:lnSpc>
                <a:spcPct val="100000"/>
              </a:lnSpc>
              <a:spcBef>
                <a:spcPts val="635"/>
              </a:spcBef>
            </a:pPr>
            <a:r>
              <a:rPr lang="pt-BR" sz="1800" spc="70" dirty="0">
                <a:solidFill>
                  <a:schemeClr val="bg1"/>
                </a:solidFill>
                <a:latin typeface="Stencil" panose="040409050D0802020404" pitchFamily="82" charset="0"/>
                <a:cs typeface="Verdana"/>
              </a:rPr>
              <a:t>ENCADREE PAR:</a:t>
            </a:r>
          </a:p>
          <a:p>
            <a:pPr marL="81915">
              <a:lnSpc>
                <a:spcPct val="100000"/>
              </a:lnSpc>
              <a:spcBef>
                <a:spcPts val="635"/>
              </a:spcBef>
            </a:pPr>
            <a:r>
              <a:rPr lang="pt-BR" spc="70" dirty="0">
                <a:solidFill>
                  <a:schemeClr val="bg1"/>
                </a:solidFill>
                <a:latin typeface="Stencil" panose="040409050D0802020404" pitchFamily="82" charset="0"/>
                <a:cs typeface="Verdana"/>
              </a:rPr>
              <a:t>NETTAJ TAOUFIK</a:t>
            </a:r>
            <a:r>
              <a:rPr lang="pt-BR" sz="1800" spc="305" dirty="0">
                <a:latin typeface="Stencil" panose="040409050D0802020404" pitchFamily="82" charset="0"/>
                <a:cs typeface="Verdana"/>
              </a:rPr>
              <a:t>c</a:t>
            </a:r>
            <a:r>
              <a:rPr lang="pt-BR" sz="1800" spc="5" dirty="0">
                <a:latin typeface="Stencil" panose="040409050D0802020404" pitchFamily="82" charset="0"/>
                <a:cs typeface="Verdana"/>
              </a:rPr>
              <a:t>a</a:t>
            </a:r>
            <a:endParaRPr lang="pt-BR" sz="1800" dirty="0">
              <a:latin typeface="Stencil" panose="040409050D0802020404" pitchFamily="82" charset="0"/>
              <a:cs typeface="Verdana"/>
            </a:endParaRPr>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r>
              <a:rPr lang="en-US" sz="4400" spc="880" dirty="0">
                <a:solidFill>
                  <a:srgbClr val="231F20"/>
                </a:solidFill>
                <a:latin typeface="Arial"/>
                <a:cs typeface="Arial"/>
              </a:rPr>
              <a:t>C</a:t>
            </a:r>
            <a:r>
              <a:rPr lang="en-US" sz="4400" spc="675" dirty="0">
                <a:solidFill>
                  <a:srgbClr val="231F20"/>
                </a:solidFill>
                <a:latin typeface="Arial"/>
                <a:cs typeface="Arial"/>
              </a:rPr>
              <a:t>o</a:t>
            </a:r>
            <a:r>
              <a:rPr lang="en-US" sz="4400" spc="844" dirty="0">
                <a:solidFill>
                  <a:srgbClr val="231F20"/>
                </a:solidFill>
                <a:latin typeface="Arial"/>
                <a:cs typeface="Arial"/>
              </a:rPr>
              <a:t>n</a:t>
            </a:r>
            <a:r>
              <a:rPr lang="en-US" sz="4400" spc="1425" dirty="0">
                <a:solidFill>
                  <a:srgbClr val="231F20"/>
                </a:solidFill>
                <a:latin typeface="Arial"/>
                <a:cs typeface="Arial"/>
              </a:rPr>
              <a:t>t</a:t>
            </a:r>
            <a:r>
              <a:rPr lang="en-US" sz="4400" spc="955" dirty="0">
                <a:solidFill>
                  <a:srgbClr val="231F20"/>
                </a:solidFill>
                <a:latin typeface="Arial"/>
                <a:cs typeface="Arial"/>
              </a:rPr>
              <a:t>e</a:t>
            </a:r>
            <a:r>
              <a:rPr lang="en-US" sz="4400" spc="844" dirty="0">
                <a:solidFill>
                  <a:srgbClr val="231F20"/>
                </a:solidFill>
                <a:latin typeface="Arial"/>
                <a:cs typeface="Arial"/>
              </a:rPr>
              <a:t>n</a:t>
            </a:r>
            <a:r>
              <a:rPr lang="en-US" sz="4400" spc="655" dirty="0">
                <a:solidFill>
                  <a:srgbClr val="231F20"/>
                </a:solidFill>
                <a:latin typeface="Arial"/>
                <a:cs typeface="Arial"/>
              </a:rPr>
              <a:t>t</a:t>
            </a:r>
            <a:endParaRPr lang="fr-FR" dirty="0"/>
          </a:p>
        </p:txBody>
      </p:sp>
      <p:sp>
        <p:nvSpPr>
          <p:cNvPr id="4" name="Espace réservé du texte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733926"/>
          </a:xfrm>
        </p:spPr>
        <p:txBody>
          <a:bodyPr rtlCol="0"/>
          <a:lstStyle/>
          <a:p>
            <a:r>
              <a:rPr lang="fr-FR" dirty="0"/>
              <a:t>01. l’objectif du produit</a:t>
            </a:r>
          </a:p>
        </p:txBody>
      </p:sp>
      <p:sp>
        <p:nvSpPr>
          <p:cNvPr id="6" name="Espace réservé du texte 5">
            <a:extLst>
              <a:ext uri="{FF2B5EF4-FFF2-40B4-BE49-F238E27FC236}">
                <a16:creationId xmlns:a16="http://schemas.microsoft.com/office/drawing/2014/main" id="{C0015C52-08ED-464E-B7E8-24892D9C1319}"/>
              </a:ext>
            </a:extLst>
          </p:cNvPr>
          <p:cNvSpPr>
            <a:spLocks noGrp="1"/>
          </p:cNvSpPr>
          <p:nvPr>
            <p:ph type="body" sz="quarter" idx="16"/>
          </p:nvPr>
        </p:nvSpPr>
        <p:spPr>
          <a:xfrm>
            <a:off x="3662363" y="2209800"/>
            <a:ext cx="2128837" cy="525379"/>
          </a:xfrm>
        </p:spPr>
        <p:txBody>
          <a:bodyPr rtlCol="0"/>
          <a:lstStyle/>
          <a:p>
            <a:r>
              <a:rPr lang="fr-FR" dirty="0"/>
              <a:t>02. Les avantages</a:t>
            </a:r>
          </a:p>
        </p:txBody>
      </p:sp>
      <p:sp>
        <p:nvSpPr>
          <p:cNvPr id="8" name="Espace réservé du texte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788"/>
            <a:ext cx="2133600" cy="565234"/>
          </a:xfrm>
        </p:spPr>
        <p:txBody>
          <a:bodyPr rtlCol="0"/>
          <a:lstStyle/>
          <a:p>
            <a:r>
              <a:rPr lang="fr-FR" dirty="0"/>
              <a:t>03. Composants du produit</a:t>
            </a:r>
          </a:p>
        </p:txBody>
      </p:sp>
      <p:sp>
        <p:nvSpPr>
          <p:cNvPr id="10" name="Espace réservé du texte 9">
            <a:extLst>
              <a:ext uri="{FF2B5EF4-FFF2-40B4-BE49-F238E27FC236}">
                <a16:creationId xmlns:a16="http://schemas.microsoft.com/office/drawing/2014/main" id="{69BD3932-D1D0-1045-BD96-8B26F11B8515}"/>
              </a:ext>
            </a:extLst>
          </p:cNvPr>
          <p:cNvSpPr>
            <a:spLocks noGrp="1"/>
          </p:cNvSpPr>
          <p:nvPr>
            <p:ph type="body" sz="quarter" idx="22"/>
          </p:nvPr>
        </p:nvSpPr>
        <p:spPr>
          <a:xfrm>
            <a:off x="3662363" y="4522788"/>
            <a:ext cx="2128837" cy="1228307"/>
          </a:xfrm>
        </p:spPr>
        <p:txBody>
          <a:bodyPr rtlCol="0"/>
          <a:lstStyle/>
          <a:p>
            <a:r>
              <a:rPr lang="fr-FR" dirty="0"/>
              <a:t>04. </a:t>
            </a:r>
            <a:r>
              <a:rPr lang="fr-FR" sz="1800" b="1" dirty="0">
                <a:latin typeface="+mn-lt"/>
              </a:rPr>
              <a:t>Le </a:t>
            </a:r>
            <a:r>
              <a:rPr lang="en-US" b="1" dirty="0">
                <a:latin typeface="+mn-lt"/>
              </a:rPr>
              <a:t>produit</a:t>
            </a:r>
            <a:r>
              <a:rPr lang="fr-FR" sz="1800" b="1" dirty="0">
                <a:latin typeface="+mn-lt"/>
              </a:rPr>
              <a:t> peut être utilisé de plusieurs manières</a:t>
            </a:r>
            <a:endParaRPr lang="fr-FR" b="1" dirty="0"/>
          </a:p>
        </p:txBody>
      </p:sp>
      <p:sp>
        <p:nvSpPr>
          <p:cNvPr id="12" name="Espace réservé du texte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rtlCol="0"/>
          <a:lstStyle/>
          <a:p>
            <a:r>
              <a:rPr lang="fr-FR" dirty="0"/>
              <a:t>05. Une équipe</a:t>
            </a:r>
          </a:p>
        </p:txBody>
      </p:sp>
      <p:sp>
        <p:nvSpPr>
          <p:cNvPr id="15" name="Espace réservé du numéro de diapositive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fld id="{294A09A9-5501-47C1-A89A-A340965A2BE2}" type="slidenum">
              <a:rPr lang="fr-FR" smtClean="0"/>
              <a:pPr/>
              <a:t>2</a:t>
            </a:fld>
            <a:endParaRPr lang="fr-F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fontScale="90000"/>
          </a:bodyPr>
          <a:lstStyle/>
          <a:p>
            <a:pPr rtl="0"/>
            <a:r>
              <a:rPr lang="fr-FR" dirty="0"/>
              <a:t>L'objectif du produit</a:t>
            </a:r>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582779"/>
            <a:ext cx="4572001" cy="1556084"/>
          </a:xfrm>
        </p:spPr>
        <p:txBody>
          <a:bodyPr rtlCol="0"/>
          <a:lstStyle/>
          <a:p>
            <a:pPr rtl="0"/>
            <a:r>
              <a:rPr lang="fr-FR" dirty="0"/>
              <a:t>L'objectif d'un support de téléphone est de fournir aux utilisateurs une solution pratique et fonctionnelle pour fixer leurs smartphones sur leur ordinateur portable pendant leur travail ou leur utilisation</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a:t>3</a:t>
            </a:fld>
            <a:endParaRPr lang="fr-FR"/>
          </a:p>
        </p:txBody>
      </p:sp>
      <p:pic>
        <p:nvPicPr>
          <p:cNvPr id="12" name="Espace réservé pour une image  11">
            <a:extLst>
              <a:ext uri="{FF2B5EF4-FFF2-40B4-BE49-F238E27FC236}">
                <a16:creationId xmlns:a16="http://schemas.microsoft.com/office/drawing/2014/main" id="{56D0EFB1-D2C4-4DF4-944E-C3558C62DB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242" r="2242"/>
          <a:stretch>
            <a:fillRect/>
          </a:stretch>
        </p:blipFill>
        <p:spPr>
          <a:xfrm>
            <a:off x="6286502" y="136358"/>
            <a:ext cx="5905498" cy="6625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4941477" cy="610863"/>
          </a:xfrm>
        </p:spPr>
        <p:txBody>
          <a:bodyPr rtlCol="0"/>
          <a:lstStyle/>
          <a:p>
            <a:r>
              <a:rPr lang="fr-FR" dirty="0"/>
              <a:t>Les avantages</a:t>
            </a:r>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52500" y="2289174"/>
            <a:ext cx="5344026" cy="3105785"/>
          </a:xfrm>
        </p:spPr>
        <p:txBody>
          <a:bodyPr rtlCol="0"/>
          <a:lstStyle/>
          <a:p>
            <a:pPr marL="285750" indent="-285750">
              <a:buFont typeface="Wingdings" panose="05000000000000000000" pitchFamily="2" charset="2"/>
              <a:buChar char="q"/>
            </a:pPr>
            <a:r>
              <a:rPr lang="fr-FR" dirty="0"/>
              <a:t>Permet de visualiser et d'accéder facilement aux notifications du téléphone tout en utilisant l'ordinateur.</a:t>
            </a:r>
          </a:p>
          <a:p>
            <a:pPr marL="285750" indent="-285750">
              <a:buFont typeface="Wingdings" panose="05000000000000000000" pitchFamily="2" charset="2"/>
              <a:buChar char="q"/>
            </a:pPr>
            <a:r>
              <a:rPr lang="fr-FR" dirty="0"/>
              <a:t>Offre une meilleure ergonomie en maintenant le téléphone à un angle de vision confortable.</a:t>
            </a:r>
          </a:p>
          <a:p>
            <a:pPr marL="285750" indent="-285750">
              <a:buFont typeface="Wingdings" panose="05000000000000000000" pitchFamily="2" charset="2"/>
              <a:buChar char="q"/>
            </a:pPr>
            <a:r>
              <a:rPr lang="fr-FR" dirty="0"/>
              <a:t>Permet une utilisation simultanée du téléphone et de l'ordinateur sans avoir à basculer entre les appareils.</a:t>
            </a:r>
          </a:p>
          <a:p>
            <a:pPr marL="285750" indent="-285750">
              <a:buFont typeface="Wingdings" panose="05000000000000000000" pitchFamily="2" charset="2"/>
              <a:buChar char="q"/>
            </a:pPr>
            <a:r>
              <a:rPr lang="fr-FR" dirty="0"/>
              <a:t> Favorise une meilleure organisation de l'espace de travail en évitant d'avoir le téléphone posé à côté de l'ordinateur.</a:t>
            </a:r>
          </a:p>
          <a:p>
            <a:pPr marL="285750" indent="-285750">
              <a:buFont typeface="Wingdings" panose="05000000000000000000" pitchFamily="2" charset="2"/>
              <a:buChar char="q"/>
            </a:pPr>
            <a:r>
              <a:rPr lang="fr-FR" dirty="0"/>
              <a:t> Améliore la productivité en facilitant la réponse aux appels et messages sans interrompre le travail sur l'ordinateur.</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fld id="{294A09A9-5501-47C1-A89A-A340965A2BE2}" type="slidenum">
              <a:rPr lang="fr-FR" smtClean="0"/>
              <a:pPr/>
              <a:t>4</a:t>
            </a:fld>
            <a:endParaRPr lang="fr-FR"/>
          </a:p>
        </p:txBody>
      </p:sp>
      <p:pic>
        <p:nvPicPr>
          <p:cNvPr id="21" name="Espace réservé pour une image  20">
            <a:extLst>
              <a:ext uri="{FF2B5EF4-FFF2-40B4-BE49-F238E27FC236}">
                <a16:creationId xmlns:a16="http://schemas.microsoft.com/office/drawing/2014/main" id="{E6BC96FE-BF11-440B-9F90-9F09CEFC453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842" r="5842"/>
          <a:stretch>
            <a:fillRect/>
          </a:stretch>
        </p:blipFill>
        <p:spPr>
          <a:xfrm>
            <a:off x="6521116" y="72189"/>
            <a:ext cx="5670884" cy="6785811"/>
          </a:xfrm>
        </p:spPr>
      </p:pic>
    </p:spTree>
    <p:extLst>
      <p:ext uri="{BB962C8B-B14F-4D97-AF65-F5344CB8AC3E}">
        <p14:creationId xmlns:p14="http://schemas.microsoft.com/office/powerpoint/2010/main" val="161761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a:xfrm>
            <a:off x="971550" y="879475"/>
            <a:ext cx="5685840" cy="611188"/>
          </a:xfrm>
        </p:spPr>
        <p:txBody>
          <a:bodyPr rtlCol="0">
            <a:normAutofit fontScale="90000"/>
          </a:bodyPr>
          <a:lstStyle/>
          <a:p>
            <a:r>
              <a:rPr lang="fr-FR" dirty="0"/>
              <a:t>Composants du produit</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fld id="{294A09A9-5501-47C1-A89A-A340965A2BE2}" type="slidenum">
              <a:rPr lang="fr-FR" smtClean="0"/>
              <a:pPr/>
              <a:t>5</a:t>
            </a:fld>
            <a:endParaRPr lang="fr-FR"/>
          </a:p>
        </p:txBody>
      </p:sp>
      <p:pic>
        <p:nvPicPr>
          <p:cNvPr id="8" name="Image 7">
            <a:extLst>
              <a:ext uri="{FF2B5EF4-FFF2-40B4-BE49-F238E27FC236}">
                <a16:creationId xmlns:a16="http://schemas.microsoft.com/office/drawing/2014/main" id="{B4A98E4A-47B4-4B5D-BF25-4890C1DE1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30" y="2213808"/>
            <a:ext cx="3473114" cy="3569367"/>
          </a:xfrm>
          <a:prstGeom prst="rect">
            <a:avLst/>
          </a:prstGeom>
          <a:ln>
            <a:noFill/>
          </a:ln>
          <a:effectLst>
            <a:outerShdw blurRad="190500" algn="tl" rotWithShape="0">
              <a:srgbClr val="000000">
                <a:alpha val="70000"/>
              </a:srgbClr>
            </a:outerShdw>
          </a:effectLst>
        </p:spPr>
      </p:pic>
      <p:pic>
        <p:nvPicPr>
          <p:cNvPr id="9" name="Image 8">
            <a:extLst>
              <a:ext uri="{FF2B5EF4-FFF2-40B4-BE49-F238E27FC236}">
                <a16:creationId xmlns:a16="http://schemas.microsoft.com/office/drawing/2014/main" id="{DED4B604-4EDC-48E9-89EE-A02132119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091" y="2213808"/>
            <a:ext cx="3611479" cy="3569367"/>
          </a:xfrm>
          <a:prstGeom prst="rect">
            <a:avLst/>
          </a:prstGeom>
          <a:ln>
            <a:noFill/>
          </a:ln>
          <a:effectLst>
            <a:outerShdw blurRad="190500" algn="tl" rotWithShape="0">
              <a:srgbClr val="000000">
                <a:alpha val="70000"/>
              </a:srgbClr>
            </a:outerShdw>
          </a:effectLst>
        </p:spPr>
      </p:pic>
      <p:pic>
        <p:nvPicPr>
          <p:cNvPr id="10" name="Image 9">
            <a:extLst>
              <a:ext uri="{FF2B5EF4-FFF2-40B4-BE49-F238E27FC236}">
                <a16:creationId xmlns:a16="http://schemas.microsoft.com/office/drawing/2014/main" id="{FF2E676B-DC10-4486-A939-E836A96828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0917" y="2213809"/>
            <a:ext cx="3691692" cy="35693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5489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1EB1D7F-284F-6F46-99FA-EBB8ED69D7EA}"/>
              </a:ext>
            </a:extLst>
          </p:cNvPr>
          <p:cNvSpPr>
            <a:spLocks noGrp="1"/>
          </p:cNvSpPr>
          <p:nvPr>
            <p:ph type="title"/>
          </p:nvPr>
        </p:nvSpPr>
        <p:spPr>
          <a:xfrm>
            <a:off x="964022" y="208547"/>
            <a:ext cx="7532277" cy="1155032"/>
          </a:xfrm>
        </p:spPr>
        <p:txBody>
          <a:bodyPr rtlCol="0">
            <a:normAutofit fontScale="90000"/>
          </a:bodyPr>
          <a:lstStyle/>
          <a:p>
            <a:pPr rtl="0"/>
            <a:r>
              <a:rPr lang="fr-FR" sz="4400" dirty="0">
                <a:latin typeface="+mn-lt"/>
              </a:rPr>
              <a:t>Le </a:t>
            </a:r>
            <a:r>
              <a:rPr lang="en-US" dirty="0">
                <a:latin typeface="+mn-lt"/>
              </a:rPr>
              <a:t>produit</a:t>
            </a:r>
            <a:r>
              <a:rPr lang="fr-FR" sz="4400" dirty="0">
                <a:latin typeface="+mn-lt"/>
              </a:rPr>
              <a:t> peut être utilisé de plusieurs manières</a:t>
            </a:r>
            <a:endParaRPr lang="fr-FR" dirty="0"/>
          </a:p>
        </p:txBody>
      </p:sp>
      <p:sp>
        <p:nvSpPr>
          <p:cNvPr id="17" name="Espace réservé du numéro de diapositive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fr-FR" smtClean="0"/>
              <a:pPr rtl="0"/>
              <a:t>6</a:t>
            </a:fld>
            <a:endParaRPr lang="fr-FR"/>
          </a:p>
        </p:txBody>
      </p:sp>
      <p:sp>
        <p:nvSpPr>
          <p:cNvPr id="16" name="Espace réservé du pied de page 15">
            <a:extLst>
              <a:ext uri="{FF2B5EF4-FFF2-40B4-BE49-F238E27FC236}">
                <a16:creationId xmlns:a16="http://schemas.microsoft.com/office/drawing/2014/main" id="{1EAEE347-BDD8-5349-BB37-C8938BFCFF4C}"/>
              </a:ext>
            </a:extLst>
          </p:cNvPr>
          <p:cNvSpPr>
            <a:spLocks noGrp="1"/>
          </p:cNvSpPr>
          <p:nvPr>
            <p:ph type="ftr" sz="quarter" idx="33"/>
          </p:nvPr>
        </p:nvSpPr>
        <p:spPr>
          <a:xfrm>
            <a:off x="1203158" y="1556085"/>
            <a:ext cx="9176083" cy="5093368"/>
          </a:xfrm>
        </p:spPr>
        <p:txBody>
          <a:bodyPr rtlCol="0"/>
          <a:lstStyle/>
          <a:p>
            <a:pPr rtl="0"/>
            <a:r>
              <a:rPr lang="fr-FR" sz="1600" dirty="0">
                <a:latin typeface="+mn-lt"/>
              </a:rPr>
              <a:t>Le support de téléphone sur un ordinateur portable peut être utilisé de plusieurs manières, notamment :</a:t>
            </a:r>
          </a:p>
          <a:p>
            <a:pPr rtl="0"/>
            <a:endParaRPr lang="fr-FR" sz="1600" dirty="0">
              <a:latin typeface="+mn-lt"/>
            </a:endParaRPr>
          </a:p>
          <a:p>
            <a:pPr rtl="0"/>
            <a:r>
              <a:rPr lang="fr-FR" sz="1600" dirty="0">
                <a:latin typeface="+mn-lt"/>
              </a:rPr>
              <a:t> 1-Visualisation des notifications et des messages : Le support de téléphone permet aux utilisateurs de consulter et d'accéder rapidement aux notifications et aux messages de leur téléphone sans avoir à passer constamment d'un appareil à l'autre. Cela permet de gagner du temps, d'économiser des efforts et d'améliorer l'efficacité.</a:t>
            </a:r>
            <a:endParaRPr lang="ar-MA" sz="1600" dirty="0">
              <a:latin typeface="+mn-lt"/>
            </a:endParaRPr>
          </a:p>
          <a:p>
            <a:pPr rtl="0"/>
            <a:endParaRPr lang="ar-MA" sz="1600" dirty="0">
              <a:latin typeface="+mn-lt"/>
            </a:endParaRPr>
          </a:p>
          <a:p>
            <a:pPr rtl="0"/>
            <a:r>
              <a:rPr lang="fr-FR" sz="1600" dirty="0">
                <a:latin typeface="+mn-lt"/>
              </a:rPr>
              <a:t>2- Gestion des appels : Le support de téléphone facilite la gestion des appels en permettant aux utilisateurs de passer des appels sans avoir à chercher leur téléphone à chaque fois qu'il sonne. Les utilisateurs peuvent répondre aux appels et mener des conversations confortablement, sans se distraire de leur travail sur l'ordinateur portable.</a:t>
            </a:r>
            <a:endParaRPr lang="ar-MA" sz="1600" dirty="0">
              <a:latin typeface="+mn-lt"/>
            </a:endParaRPr>
          </a:p>
          <a:p>
            <a:pPr rtl="0"/>
            <a:endParaRPr lang="ar-MA" sz="1600" dirty="0">
              <a:latin typeface="+mn-lt"/>
            </a:endParaRPr>
          </a:p>
          <a:p>
            <a:pPr rtl="0"/>
            <a:r>
              <a:rPr lang="fr-FR" sz="1600" dirty="0">
                <a:latin typeface="+mn-lt"/>
              </a:rPr>
              <a:t>3- Visionnage et écoute : En utilisant un support de téléphone, les utilisateurs peuvent regarder des vidéos ou écouter de la musique sur leur téléphone tout en bénéficiant d'un écran plus grand et de sons amplifiés via l'ordinateur portable.</a:t>
            </a:r>
            <a:endParaRPr lang="ar-MA" sz="1600" dirty="0">
              <a:latin typeface="+mn-lt"/>
            </a:endParaRPr>
          </a:p>
          <a:p>
            <a:pPr rtl="0"/>
            <a:endParaRPr lang="ar-MA" sz="1600" dirty="0">
              <a:latin typeface="+mn-lt"/>
            </a:endParaRPr>
          </a:p>
          <a:p>
            <a:pPr rtl="0"/>
            <a:r>
              <a:rPr lang="fr-FR" sz="1600" dirty="0">
                <a:latin typeface="+mn-lt"/>
              </a:rPr>
              <a:t>4- Organisation et productivité : Le support de téléphone contribue à organiser l'espace de travail en évitant les fils emmêlés et les multiples appareils. Il améliore également la productivité en économisant du temps et des efforts dans la gestion séparée du téléphone et de l'ordinateur portable.</a:t>
            </a:r>
          </a:p>
        </p:txBody>
      </p:sp>
    </p:spTree>
    <p:extLst>
      <p:ext uri="{BB962C8B-B14F-4D97-AF65-F5344CB8AC3E}">
        <p14:creationId xmlns:p14="http://schemas.microsoft.com/office/powerpoint/2010/main" val="18884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122DF8-59D4-D94D-8ED9-F2F319899DBF}"/>
              </a:ext>
            </a:extLst>
          </p:cNvPr>
          <p:cNvSpPr>
            <a:spLocks noGrp="1"/>
          </p:cNvSpPr>
          <p:nvPr>
            <p:ph type="title"/>
          </p:nvPr>
        </p:nvSpPr>
        <p:spPr/>
        <p:txBody>
          <a:bodyPr rtlCol="0"/>
          <a:lstStyle/>
          <a:p>
            <a:pPr rtl="0"/>
            <a:r>
              <a:rPr lang="en-US" dirty="0"/>
              <a:t>Details techniques</a:t>
            </a:r>
            <a:endParaRPr lang="fr-FR" dirty="0"/>
          </a:p>
        </p:txBody>
      </p:sp>
      <p:sp>
        <p:nvSpPr>
          <p:cNvPr id="5" name="Espace réservé du numéro de diapositive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rtlCol="0"/>
          <a:lstStyle/>
          <a:p>
            <a:pPr rtl="0"/>
            <a:fld id="{294A09A9-5501-47C1-A89A-A340965A2BE2}" type="slidenum">
              <a:rPr lang="fr-FR" smtClean="0"/>
              <a:pPr rtl="0"/>
              <a:t>7</a:t>
            </a:fld>
            <a:endParaRPr lang="fr-FR"/>
          </a:p>
        </p:txBody>
      </p:sp>
      <p:graphicFrame>
        <p:nvGraphicFramePr>
          <p:cNvPr id="10" name="Tableau 10">
            <a:extLst>
              <a:ext uri="{FF2B5EF4-FFF2-40B4-BE49-F238E27FC236}">
                <a16:creationId xmlns:a16="http://schemas.microsoft.com/office/drawing/2014/main" id="{138DA846-B899-4F19-8DE2-3C8A86BCDF3B}"/>
              </a:ext>
            </a:extLst>
          </p:cNvPr>
          <p:cNvGraphicFramePr>
            <a:graphicFrameLocks noGrp="1"/>
          </p:cNvGraphicFramePr>
          <p:nvPr>
            <p:extLst>
              <p:ext uri="{D42A27DB-BD31-4B8C-83A1-F6EECF244321}">
                <p14:modId xmlns:p14="http://schemas.microsoft.com/office/powerpoint/2010/main" val="2107895119"/>
              </p:ext>
            </p:extLst>
          </p:nvPr>
        </p:nvGraphicFramePr>
        <p:xfrm>
          <a:off x="2032000" y="2350169"/>
          <a:ext cx="8128000" cy="3793958"/>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1007460499"/>
                    </a:ext>
                  </a:extLst>
                </a:gridCol>
                <a:gridCol w="4064000">
                  <a:extLst>
                    <a:ext uri="{9D8B030D-6E8A-4147-A177-3AD203B41FA5}">
                      <a16:colId xmlns:a16="http://schemas.microsoft.com/office/drawing/2014/main" val="3893502105"/>
                    </a:ext>
                  </a:extLst>
                </a:gridCol>
              </a:tblGrid>
              <a:tr h="541994">
                <a:tc gridSpan="2">
                  <a:txBody>
                    <a:bodyPr/>
                    <a:lstStyle/>
                    <a:p>
                      <a:r>
                        <a:rPr lang="en-US" dirty="0"/>
                        <a:t>                                                  Details techniques</a:t>
                      </a:r>
                    </a:p>
                  </a:txBody>
                  <a:tcPr/>
                </a:tc>
                <a:tc hMerge="1">
                  <a:txBody>
                    <a:bodyPr/>
                    <a:lstStyle/>
                    <a:p>
                      <a:endParaRPr lang="en-US" dirty="0"/>
                    </a:p>
                  </a:txBody>
                  <a:tcPr/>
                </a:tc>
                <a:extLst>
                  <a:ext uri="{0D108BD9-81ED-4DB2-BD59-A6C34878D82A}">
                    <a16:rowId xmlns:a16="http://schemas.microsoft.com/office/drawing/2014/main" val="801925167"/>
                  </a:ext>
                </a:extLst>
              </a:tr>
              <a:tr h="541994">
                <a:tc>
                  <a:txBody>
                    <a:bodyPr/>
                    <a:lstStyle/>
                    <a:p>
                      <a:r>
                        <a:rPr lang="en-US" dirty="0"/>
                        <a:t>Marque depos</a:t>
                      </a:r>
                      <a:r>
                        <a:rPr lang="fr-FR" dirty="0"/>
                        <a:t>ée</a:t>
                      </a:r>
                      <a:endParaRPr lang="en-US" dirty="0"/>
                    </a:p>
                  </a:txBody>
                  <a:tcPr/>
                </a:tc>
                <a:tc>
                  <a:txBody>
                    <a:bodyPr/>
                    <a:lstStyle/>
                    <a:p>
                      <a:r>
                        <a:rPr lang="fr-FR" dirty="0"/>
                        <a:t>marque génériaues</a:t>
                      </a:r>
                      <a:endParaRPr lang="en-US" dirty="0"/>
                    </a:p>
                  </a:txBody>
                  <a:tcPr/>
                </a:tc>
                <a:extLst>
                  <a:ext uri="{0D108BD9-81ED-4DB2-BD59-A6C34878D82A}">
                    <a16:rowId xmlns:a16="http://schemas.microsoft.com/office/drawing/2014/main" val="1978304273"/>
                  </a:ext>
                </a:extLst>
              </a:tr>
              <a:tr h="541994">
                <a:tc>
                  <a:txBody>
                    <a:bodyPr/>
                    <a:lstStyle/>
                    <a:p>
                      <a:r>
                        <a:rPr lang="fr-FR" dirty="0"/>
                        <a:t>La maison productrice </a:t>
                      </a:r>
                      <a:endParaRPr lang="en-US" dirty="0"/>
                    </a:p>
                  </a:txBody>
                  <a:tcPr/>
                </a:tc>
                <a:tc>
                  <a:txBody>
                    <a:bodyPr/>
                    <a:lstStyle/>
                    <a:p>
                      <a:r>
                        <a:rPr lang="en-US" dirty="0"/>
                        <a:t>schengen</a:t>
                      </a:r>
                    </a:p>
                  </a:txBody>
                  <a:tcPr/>
                </a:tc>
                <a:extLst>
                  <a:ext uri="{0D108BD9-81ED-4DB2-BD59-A6C34878D82A}">
                    <a16:rowId xmlns:a16="http://schemas.microsoft.com/office/drawing/2014/main" val="2274808080"/>
                  </a:ext>
                </a:extLst>
              </a:tr>
              <a:tr h="541994">
                <a:tc>
                  <a:txBody>
                    <a:bodyPr/>
                    <a:lstStyle/>
                    <a:p>
                      <a:r>
                        <a:rPr lang="en-US" dirty="0"/>
                        <a:t>Couleur</a:t>
                      </a:r>
                    </a:p>
                  </a:txBody>
                  <a:tcPr/>
                </a:tc>
                <a:tc>
                  <a:txBody>
                    <a:bodyPr/>
                    <a:lstStyle/>
                    <a:p>
                      <a:r>
                        <a:rPr lang="en-US" dirty="0"/>
                        <a:t>Argent </a:t>
                      </a:r>
                    </a:p>
                  </a:txBody>
                  <a:tcPr/>
                </a:tc>
                <a:extLst>
                  <a:ext uri="{0D108BD9-81ED-4DB2-BD59-A6C34878D82A}">
                    <a16:rowId xmlns:a16="http://schemas.microsoft.com/office/drawing/2014/main" val="89841949"/>
                  </a:ext>
                </a:extLst>
              </a:tr>
              <a:tr h="541994">
                <a:tc>
                  <a:txBody>
                    <a:bodyPr/>
                    <a:lstStyle/>
                    <a:p>
                      <a:r>
                        <a:rPr lang="en-US" dirty="0"/>
                        <a:t>Poids de l’article</a:t>
                      </a:r>
                    </a:p>
                  </a:txBody>
                  <a:tcPr/>
                </a:tc>
                <a:tc>
                  <a:txBody>
                    <a:bodyPr/>
                    <a:lstStyle/>
                    <a:p>
                      <a:r>
                        <a:rPr lang="en-US" dirty="0"/>
                        <a:t>58g</a:t>
                      </a:r>
                    </a:p>
                  </a:txBody>
                  <a:tcPr/>
                </a:tc>
                <a:extLst>
                  <a:ext uri="{0D108BD9-81ED-4DB2-BD59-A6C34878D82A}">
                    <a16:rowId xmlns:a16="http://schemas.microsoft.com/office/drawing/2014/main" val="4276802048"/>
                  </a:ext>
                </a:extLst>
              </a:tr>
              <a:tr h="541994">
                <a:tc>
                  <a:txBody>
                    <a:bodyPr/>
                    <a:lstStyle/>
                    <a:p>
                      <a:r>
                        <a:rPr lang="en-US" dirty="0"/>
                        <a:t>Prix d’un produit</a:t>
                      </a:r>
                    </a:p>
                  </a:txBody>
                  <a:tcPr/>
                </a:tc>
                <a:tc>
                  <a:txBody>
                    <a:bodyPr/>
                    <a:lstStyle/>
                    <a:p>
                      <a:r>
                        <a:rPr lang="en-US" dirty="0"/>
                        <a:t>49 MAD</a:t>
                      </a:r>
                    </a:p>
                  </a:txBody>
                  <a:tcPr/>
                </a:tc>
                <a:extLst>
                  <a:ext uri="{0D108BD9-81ED-4DB2-BD59-A6C34878D82A}">
                    <a16:rowId xmlns:a16="http://schemas.microsoft.com/office/drawing/2014/main" val="1065131056"/>
                  </a:ext>
                </a:extLst>
              </a:tr>
              <a:tr h="541994">
                <a:tc>
                  <a:txBody>
                    <a:bodyPr/>
                    <a:lstStyle/>
                    <a:p>
                      <a:r>
                        <a:rPr lang="en-US" dirty="0"/>
                        <a:t>Livraison dans toutes les villes</a:t>
                      </a:r>
                    </a:p>
                  </a:txBody>
                  <a:tcPr/>
                </a:tc>
                <a:tc>
                  <a:txBody>
                    <a:bodyPr/>
                    <a:lstStyle/>
                    <a:p>
                      <a:r>
                        <a:rPr lang="en-US" dirty="0"/>
                        <a:t>6dh</a:t>
                      </a:r>
                    </a:p>
                  </a:txBody>
                  <a:tcPr/>
                </a:tc>
                <a:extLst>
                  <a:ext uri="{0D108BD9-81ED-4DB2-BD59-A6C34878D82A}">
                    <a16:rowId xmlns:a16="http://schemas.microsoft.com/office/drawing/2014/main" val="573887309"/>
                  </a:ext>
                </a:extLst>
              </a:tr>
            </a:tbl>
          </a:graphicData>
        </a:graphic>
      </p:graphicFrame>
    </p:spTree>
    <p:extLst>
      <p:ext uri="{BB962C8B-B14F-4D97-AF65-F5344CB8AC3E}">
        <p14:creationId xmlns:p14="http://schemas.microsoft.com/office/powerpoint/2010/main" val="64384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numéro de diapositive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fr-FR" smtClean="0"/>
              <a:pPr rtl="0"/>
              <a:t>8</a:t>
            </a:fld>
            <a:endParaRPr lang="fr-FR"/>
          </a:p>
        </p:txBody>
      </p:sp>
      <p:sp>
        <p:nvSpPr>
          <p:cNvPr id="15" name="Espace réservé de la date 14">
            <a:extLst>
              <a:ext uri="{FF2B5EF4-FFF2-40B4-BE49-F238E27FC236}">
                <a16:creationId xmlns:a16="http://schemas.microsoft.com/office/drawing/2014/main" id="{B160BE06-EC01-1145-BF3B-C02AC24955C4}"/>
              </a:ext>
            </a:extLst>
          </p:cNvPr>
          <p:cNvSpPr>
            <a:spLocks noGrp="1"/>
          </p:cNvSpPr>
          <p:nvPr>
            <p:ph type="dt" sz="half" idx="32"/>
          </p:nvPr>
        </p:nvSpPr>
        <p:spPr>
          <a:xfrm>
            <a:off x="2253916" y="3023936"/>
            <a:ext cx="8398042" cy="3769896"/>
          </a:xfrm>
        </p:spPr>
        <p:txBody>
          <a:bodyPr rtlCol="0"/>
          <a:lstStyle/>
          <a:p>
            <a:pPr rtl="0"/>
            <a:r>
              <a:rPr lang="fr-FR" sz="2400" dirty="0"/>
              <a:t>Elaborer Par:     </a:t>
            </a:r>
          </a:p>
          <a:p>
            <a:pPr rtl="0"/>
            <a:r>
              <a:rPr lang="fr-FR" sz="2400" dirty="0"/>
              <a:t>                      Hasnaa Lemalmi </a:t>
            </a:r>
          </a:p>
          <a:p>
            <a:pPr rtl="0"/>
            <a:r>
              <a:rPr lang="fr-FR" sz="2400" dirty="0"/>
              <a:t>                      Soukaina Rebbah</a:t>
            </a:r>
          </a:p>
          <a:p>
            <a:pPr rtl="0"/>
            <a:r>
              <a:rPr lang="fr-FR" sz="2400" dirty="0"/>
              <a:t>                      Zineb Essalek</a:t>
            </a:r>
          </a:p>
          <a:p>
            <a:pPr rtl="0"/>
            <a:r>
              <a:rPr lang="fr-FR" sz="2400" dirty="0"/>
              <a:t>                      Hamza Britit</a:t>
            </a:r>
          </a:p>
          <a:p>
            <a:pPr rtl="0"/>
            <a:endParaRPr lang="fr-FR" sz="2400" dirty="0"/>
          </a:p>
          <a:p>
            <a:pPr rtl="0"/>
            <a:endParaRPr lang="fr-FR" sz="2400" dirty="0"/>
          </a:p>
          <a:p>
            <a:pPr rtl="0"/>
            <a:r>
              <a:rPr lang="fr-FR" sz="1400" dirty="0"/>
              <a:t>📞 +212 555 66 00 00</a:t>
            </a:r>
          </a:p>
          <a:p>
            <a:pPr rtl="0"/>
            <a:r>
              <a:rPr lang="fr-FR" sz="1400" dirty="0"/>
              <a:t>📧 produits@gmail.com</a:t>
            </a:r>
          </a:p>
          <a:p>
            <a:r>
              <a:rPr lang="fr-FR" sz="1400" dirty="0"/>
              <a:t>🏠</a:t>
            </a:r>
            <a:r>
              <a:rPr lang="en-US" sz="1400" spc="30" dirty="0">
                <a:solidFill>
                  <a:srgbClr val="3C3738"/>
                </a:solidFill>
                <a:latin typeface="Verdana"/>
                <a:cs typeface="Verdana"/>
              </a:rPr>
              <a:t>2</a:t>
            </a:r>
            <a:r>
              <a:rPr lang="en-US" sz="1400" spc="55" dirty="0">
                <a:solidFill>
                  <a:srgbClr val="3C3738"/>
                </a:solidFill>
                <a:latin typeface="Verdana"/>
                <a:cs typeface="Verdana"/>
              </a:rPr>
              <a:t>9</a:t>
            </a:r>
            <a:r>
              <a:rPr lang="en-US" sz="1400" spc="-140" dirty="0">
                <a:solidFill>
                  <a:srgbClr val="3C3738"/>
                </a:solidFill>
                <a:latin typeface="Verdana"/>
                <a:cs typeface="Verdana"/>
              </a:rPr>
              <a:t> </a:t>
            </a:r>
            <a:r>
              <a:rPr lang="en-US" sz="1400" spc="-60" dirty="0">
                <a:solidFill>
                  <a:srgbClr val="3C3738"/>
                </a:solidFill>
                <a:latin typeface="Verdana"/>
                <a:cs typeface="Verdana"/>
              </a:rPr>
              <a:t>R</a:t>
            </a:r>
            <a:r>
              <a:rPr lang="en-US" sz="1400" spc="-105" dirty="0">
                <a:solidFill>
                  <a:srgbClr val="3C3738"/>
                </a:solidFill>
                <a:latin typeface="Verdana"/>
                <a:cs typeface="Verdana"/>
              </a:rPr>
              <a:t>u</a:t>
            </a:r>
            <a:r>
              <a:rPr lang="en-US" sz="1400" spc="85" dirty="0">
                <a:solidFill>
                  <a:srgbClr val="3C3738"/>
                </a:solidFill>
                <a:latin typeface="Verdana"/>
                <a:cs typeface="Verdana"/>
              </a:rPr>
              <a:t>e</a:t>
            </a:r>
            <a:r>
              <a:rPr lang="en-US" sz="1400" spc="-140" dirty="0">
                <a:solidFill>
                  <a:srgbClr val="3C3738"/>
                </a:solidFill>
                <a:latin typeface="Verdana"/>
                <a:cs typeface="Verdana"/>
              </a:rPr>
              <a:t> </a:t>
            </a:r>
            <a:r>
              <a:rPr lang="en-US" sz="1400" spc="-95" dirty="0">
                <a:solidFill>
                  <a:srgbClr val="3C3738"/>
                </a:solidFill>
                <a:latin typeface="Verdana"/>
                <a:cs typeface="Verdana"/>
              </a:rPr>
              <a:t>Z</a:t>
            </a:r>
            <a:r>
              <a:rPr lang="en-US" sz="1400" spc="-40" dirty="0">
                <a:solidFill>
                  <a:srgbClr val="3C3738"/>
                </a:solidFill>
                <a:latin typeface="Verdana"/>
                <a:cs typeface="Verdana"/>
              </a:rPr>
              <a:t>a</a:t>
            </a:r>
            <a:r>
              <a:rPr lang="en-US" sz="1400" spc="-100" dirty="0">
                <a:solidFill>
                  <a:srgbClr val="3C3738"/>
                </a:solidFill>
                <a:latin typeface="Verdana"/>
                <a:cs typeface="Verdana"/>
              </a:rPr>
              <a:t>i</a:t>
            </a:r>
            <a:r>
              <a:rPr lang="en-US" sz="1400" spc="35" dirty="0">
                <a:solidFill>
                  <a:srgbClr val="3C3738"/>
                </a:solidFill>
                <a:latin typeface="Verdana"/>
                <a:cs typeface="Verdana"/>
              </a:rPr>
              <a:t>d</a:t>
            </a:r>
            <a:r>
              <a:rPr lang="en-US" sz="1400" spc="-140" dirty="0">
                <a:solidFill>
                  <a:srgbClr val="3C3738"/>
                </a:solidFill>
                <a:latin typeface="Verdana"/>
                <a:cs typeface="Verdana"/>
              </a:rPr>
              <a:t> </a:t>
            </a:r>
            <a:r>
              <a:rPr lang="en-US" sz="1400" spc="20" dirty="0">
                <a:solidFill>
                  <a:srgbClr val="3C3738"/>
                </a:solidFill>
                <a:latin typeface="Verdana"/>
                <a:cs typeface="Verdana"/>
              </a:rPr>
              <a:t>B</a:t>
            </a:r>
            <a:r>
              <a:rPr lang="en-US" sz="1400" spc="-110" dirty="0">
                <a:solidFill>
                  <a:srgbClr val="3C3738"/>
                </a:solidFill>
                <a:latin typeface="Verdana"/>
                <a:cs typeface="Verdana"/>
              </a:rPr>
              <a:t>n</a:t>
            </a:r>
            <a:r>
              <a:rPr lang="en-US" sz="1400" spc="75" dirty="0">
                <a:solidFill>
                  <a:srgbClr val="3C3738"/>
                </a:solidFill>
                <a:latin typeface="Verdana"/>
                <a:cs typeface="Verdana"/>
              </a:rPr>
              <a:t>o</a:t>
            </a:r>
            <a:r>
              <a:rPr lang="en-US" sz="1400" spc="-100" dirty="0">
                <a:solidFill>
                  <a:srgbClr val="3C3738"/>
                </a:solidFill>
                <a:latin typeface="Verdana"/>
                <a:cs typeface="Verdana"/>
              </a:rPr>
              <a:t>u</a:t>
            </a:r>
            <a:r>
              <a:rPr lang="en-US" sz="1400" spc="-140" dirty="0">
                <a:solidFill>
                  <a:srgbClr val="3C3738"/>
                </a:solidFill>
                <a:latin typeface="Verdana"/>
                <a:cs typeface="Verdana"/>
              </a:rPr>
              <a:t> </a:t>
            </a:r>
            <a:r>
              <a:rPr lang="en-US" sz="1400" spc="-60" dirty="0">
                <a:solidFill>
                  <a:srgbClr val="3C3738"/>
                </a:solidFill>
                <a:latin typeface="Verdana"/>
                <a:cs typeface="Verdana"/>
              </a:rPr>
              <a:t>R</a:t>
            </a:r>
            <a:r>
              <a:rPr lang="en-US" sz="1400" spc="-100" dirty="0">
                <a:solidFill>
                  <a:srgbClr val="3C3738"/>
                </a:solidFill>
                <a:latin typeface="Verdana"/>
                <a:cs typeface="Verdana"/>
              </a:rPr>
              <a:t>i</a:t>
            </a:r>
            <a:r>
              <a:rPr lang="en-US" sz="1400" spc="5" dirty="0">
                <a:solidFill>
                  <a:srgbClr val="3C3738"/>
                </a:solidFill>
                <a:latin typeface="Verdana"/>
                <a:cs typeface="Verdana"/>
              </a:rPr>
              <a:t>f</a:t>
            </a:r>
            <a:r>
              <a:rPr lang="en-US" sz="1400" spc="-40" dirty="0">
                <a:solidFill>
                  <a:srgbClr val="3C3738"/>
                </a:solidFill>
                <a:latin typeface="Verdana"/>
                <a:cs typeface="Verdana"/>
              </a:rPr>
              <a:t>aa</a:t>
            </a:r>
            <a:r>
              <a:rPr lang="en-US" sz="1400" spc="-185" dirty="0">
                <a:solidFill>
                  <a:srgbClr val="3C3738"/>
                </a:solidFill>
                <a:latin typeface="Verdana"/>
                <a:cs typeface="Verdana"/>
              </a:rPr>
              <a:t>,  </a:t>
            </a:r>
            <a:r>
              <a:rPr lang="en-US" sz="1400" spc="15" dirty="0">
                <a:solidFill>
                  <a:srgbClr val="3C3738"/>
                </a:solidFill>
                <a:latin typeface="Verdana"/>
                <a:cs typeface="Verdana"/>
              </a:rPr>
              <a:t>Casablanca</a:t>
            </a:r>
            <a:r>
              <a:rPr lang="en-US" sz="1400" spc="-150" dirty="0">
                <a:solidFill>
                  <a:srgbClr val="3C3738"/>
                </a:solidFill>
                <a:latin typeface="Verdana"/>
                <a:cs typeface="Verdana"/>
              </a:rPr>
              <a:t> </a:t>
            </a:r>
            <a:r>
              <a:rPr lang="en-US" sz="1400" spc="45" dirty="0">
                <a:solidFill>
                  <a:srgbClr val="3C3738"/>
                </a:solidFill>
                <a:latin typeface="Verdana"/>
                <a:cs typeface="Verdana"/>
              </a:rPr>
              <a:t>20250</a:t>
            </a:r>
            <a:endParaRPr lang="en-US" sz="1400" dirty="0">
              <a:latin typeface="Verdana"/>
              <a:cs typeface="Verdana"/>
            </a:endParaRPr>
          </a:p>
          <a:p>
            <a:pPr rtl="0"/>
            <a:endParaRPr lang="fr-FR" sz="2400" dirty="0"/>
          </a:p>
        </p:txBody>
      </p:sp>
      <p:sp>
        <p:nvSpPr>
          <p:cNvPr id="7" name="ZoneTexte 6">
            <a:extLst>
              <a:ext uri="{FF2B5EF4-FFF2-40B4-BE49-F238E27FC236}">
                <a16:creationId xmlns:a16="http://schemas.microsoft.com/office/drawing/2014/main" id="{665EA416-34B6-4BDF-9790-E684662CDCEA}"/>
              </a:ext>
            </a:extLst>
          </p:cNvPr>
          <p:cNvSpPr txBox="1"/>
          <p:nvPr/>
        </p:nvSpPr>
        <p:spPr>
          <a:xfrm>
            <a:off x="1233170" y="1656166"/>
            <a:ext cx="7908758" cy="1015663"/>
          </a:xfrm>
          <a:prstGeom prst="rect">
            <a:avLst/>
          </a:prstGeom>
          <a:noFill/>
        </p:spPr>
        <p:txBody>
          <a:bodyPr wrap="square">
            <a:spAutoFit/>
          </a:bodyPr>
          <a:lstStyle/>
          <a:p>
            <a:r>
              <a:rPr lang="en-US" sz="6000" b="1" spc="545" dirty="0">
                <a:solidFill>
                  <a:srgbClr val="231F20"/>
                </a:solidFill>
              </a:rPr>
              <a:t>T</a:t>
            </a:r>
            <a:r>
              <a:rPr lang="en-US" sz="6000" b="1" spc="1480" dirty="0">
                <a:solidFill>
                  <a:srgbClr val="231F20"/>
                </a:solidFill>
              </a:rPr>
              <a:t>H</a:t>
            </a:r>
            <a:r>
              <a:rPr lang="en-US" sz="6000" b="1" spc="1565" dirty="0">
                <a:solidFill>
                  <a:srgbClr val="231F20"/>
                </a:solidFill>
              </a:rPr>
              <a:t>A</a:t>
            </a:r>
            <a:r>
              <a:rPr lang="en-US" sz="6000" b="1" spc="1685" dirty="0">
                <a:solidFill>
                  <a:srgbClr val="231F20"/>
                </a:solidFill>
              </a:rPr>
              <a:t>N</a:t>
            </a:r>
            <a:r>
              <a:rPr lang="en-US" sz="6000" b="1" spc="530" dirty="0">
                <a:solidFill>
                  <a:srgbClr val="231F20"/>
                </a:solidFill>
              </a:rPr>
              <a:t>K</a:t>
            </a:r>
            <a:r>
              <a:rPr lang="en-US" sz="6000" b="1" dirty="0">
                <a:solidFill>
                  <a:srgbClr val="231F20"/>
                </a:solidFill>
              </a:rPr>
              <a:t>	</a:t>
            </a:r>
            <a:r>
              <a:rPr lang="en-US" sz="6000" b="1" spc="1570" dirty="0">
                <a:solidFill>
                  <a:srgbClr val="231F20"/>
                </a:solidFill>
              </a:rPr>
              <a:t>Y</a:t>
            </a:r>
            <a:r>
              <a:rPr lang="en-US" sz="6000" b="1" spc="1650" dirty="0">
                <a:solidFill>
                  <a:srgbClr val="231F20"/>
                </a:solidFill>
              </a:rPr>
              <a:t>O</a:t>
            </a:r>
            <a:r>
              <a:rPr lang="en-US" sz="6000" b="1" spc="210" dirty="0">
                <a:solidFill>
                  <a:srgbClr val="231F20"/>
                </a:solidFill>
              </a:rPr>
              <a:t>U</a:t>
            </a:r>
            <a:endParaRPr lang="en-US" sz="6000" b="1" dirty="0"/>
          </a:p>
        </p:txBody>
      </p:sp>
    </p:spTree>
    <p:extLst>
      <p:ext uri="{BB962C8B-B14F-4D97-AF65-F5344CB8AC3E}">
        <p14:creationId xmlns:p14="http://schemas.microsoft.com/office/powerpoint/2010/main" val="243186658"/>
      </p:ext>
    </p:extLst>
  </p:cSld>
  <p:clrMapOvr>
    <a:masterClrMapping/>
  </p:clrMapOvr>
</p:sld>
</file>

<file path=ppt/theme/theme1.xml><?xml version="1.0" encoding="utf-8"?>
<a:theme xmlns:a="http://schemas.openxmlformats.org/drawingml/2006/main" name="Thè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4_TF78853419_Win32" id="{06DFD251-222A-4452-8496-9F2CF7E3DE5B}" vid="{41331B5A-6860-4ABD-9857-B75B07E7B56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TM03457515[[fn=Vue]]</Template>
  <TotalTime>271</TotalTime>
  <Words>483</Words>
  <Application>Microsoft Office PowerPoint</Application>
  <PresentationFormat>Grand écran</PresentationFormat>
  <Paragraphs>73</Paragraphs>
  <Slides>8</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Arial</vt:lpstr>
      <vt:lpstr>Calibri</vt:lpstr>
      <vt:lpstr>Franklin Gothic Book</vt:lpstr>
      <vt:lpstr>Franklin Gothic Demi</vt:lpstr>
      <vt:lpstr>Stencil</vt:lpstr>
      <vt:lpstr>Verdana</vt:lpstr>
      <vt:lpstr>Wingdings</vt:lpstr>
      <vt:lpstr>Thème1</vt:lpstr>
      <vt:lpstr>Vendre le produit</vt:lpstr>
      <vt:lpstr>Content</vt:lpstr>
      <vt:lpstr>L'objectif du produit</vt:lpstr>
      <vt:lpstr>Les avantages</vt:lpstr>
      <vt:lpstr>Composants du produit</vt:lpstr>
      <vt:lpstr>Le produit peut être utilisé de plusieurs manières</vt:lpstr>
      <vt:lpstr>Details techniques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annuel</dc:title>
  <dc:creator>HASNAA</dc:creator>
  <cp:lastModifiedBy>HASNAA</cp:lastModifiedBy>
  <cp:revision>7</cp:revision>
  <dcterms:created xsi:type="dcterms:W3CDTF">2023-06-04T21:53:48Z</dcterms:created>
  <dcterms:modified xsi:type="dcterms:W3CDTF">2023-06-05T11:49:34Z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