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80" r:id="rId3"/>
    <p:sldId id="257" r:id="rId4"/>
    <p:sldId id="258" r:id="rId5"/>
    <p:sldId id="259" r:id="rId6"/>
    <p:sldId id="281" r:id="rId7"/>
    <p:sldId id="267" r:id="rId8"/>
    <p:sldId id="283" r:id="rId9"/>
    <p:sldId id="282" r:id="rId10"/>
    <p:sldId id="284" r:id="rId11"/>
    <p:sldId id="285" r:id="rId12"/>
    <p:sldId id="286" r:id="rId13"/>
    <p:sldId id="279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23700-52A7-4ED5-ADAF-5473BB67F9F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6582B-6C5F-4F74-9E89-961853F9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2/22/2023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0B5753C9-547F-477E-ACAD-9F290D96FA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8201182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21" imgH="423" progId="TCLayout.ActiveDocument.1">
                  <p:embed/>
                </p:oleObj>
              </mc:Choice>
              <mc:Fallback>
                <p:oleObj name="think-cell Slide" r:id="rId14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5" Type="http://schemas.openxmlformats.org/officeDocument/2006/relationships/image" Target="../media/image15.png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5" Type="http://schemas.openxmlformats.org/officeDocument/2006/relationships/image" Target="../media/image16.png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6" Type="http://schemas.openxmlformats.org/officeDocument/2006/relationships/hyperlink" Target="https://www.cienciadedatos.net/documentos/py37-forecasting-web-traffic-machine-learning.html" TargetMode="External"/><Relationship Id="rId5" Type="http://schemas.openxmlformats.org/officeDocument/2006/relationships/hyperlink" Target="https://www.kaggle.com/competitions/web-traffic-time-series-forecasting/overview" TargetMode="Externa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6" Type="http://schemas.openxmlformats.org/officeDocument/2006/relationships/hyperlink" Target="https://id.wikipedia.org/wiki/1973" TargetMode="External"/><Relationship Id="rId5" Type="http://schemas.openxmlformats.org/officeDocument/2006/relationships/hyperlink" Target="https://id.wikipedia.org/wiki/Jalan_tol" TargetMode="Externa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5" Type="http://schemas.openxmlformats.org/officeDocument/2006/relationships/image" Target="../media/image10.png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4B87A13-3D6C-44BF-811F-3E296F0886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497456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1" imgH="423" progId="TCLayout.ActiveDocument.1">
                  <p:embed/>
                </p:oleObj>
              </mc:Choice>
              <mc:Fallback>
                <p:oleObj name="think-cell Slide" r:id="rId3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09C3A0A-9EE5-44DA-A2B4-651A636BD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pPr algn="ctr"/>
            <a:r>
              <a:rPr lang="en-US" sz="5400" dirty="0" err="1"/>
              <a:t>Analisis</a:t>
            </a:r>
            <a:r>
              <a:rPr lang="en-US" sz="5400" dirty="0"/>
              <a:t> Traffic </a:t>
            </a:r>
            <a:br>
              <a:rPr lang="en-US" sz="5400" dirty="0"/>
            </a:br>
            <a:r>
              <a:rPr lang="en-US" dirty="0"/>
              <a:t>“Tol </a:t>
            </a:r>
            <a:r>
              <a:rPr lang="en-US" dirty="0" err="1"/>
              <a:t>Jagorawi</a:t>
            </a:r>
            <a:r>
              <a:rPr lang="en-US" dirty="0"/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A789B-75CF-46AF-90C8-33680B14A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377" y="5425777"/>
            <a:ext cx="7891272" cy="1069848"/>
          </a:xfrm>
        </p:spPr>
        <p:txBody>
          <a:bodyPr/>
          <a:lstStyle/>
          <a:p>
            <a:r>
              <a:rPr lang="en-US" dirty="0"/>
              <a:t>22 </a:t>
            </a:r>
            <a:r>
              <a:rPr lang="en-US" dirty="0" err="1"/>
              <a:t>Februari</a:t>
            </a:r>
            <a:r>
              <a:rPr lang="en-US" dirty="0"/>
              <a:t> 2022</a:t>
            </a:r>
          </a:p>
          <a:p>
            <a:r>
              <a:rPr lang="en-US" dirty="0" err="1"/>
              <a:t>Hasna</a:t>
            </a:r>
            <a:r>
              <a:rPr lang="en-US" dirty="0"/>
              <a:t> </a:t>
            </a:r>
            <a:r>
              <a:rPr lang="en-US" dirty="0" err="1"/>
              <a:t>Azizah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0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57CB8BC-DE43-40DC-AD68-245A6AAE938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9347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1" imgH="423" progId="TCLayout.ActiveDocument.1">
                  <p:embed/>
                </p:oleObj>
              </mc:Choice>
              <mc:Fallback>
                <p:oleObj name="think-cell Slide" r:id="rId3" imgW="421" imgH="42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657CB8BC-DE43-40DC-AD68-245A6AAE9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7783424-FF7F-40E8-A2AE-DB610FA5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766" y="807361"/>
            <a:ext cx="10058400" cy="792839"/>
          </a:xfrm>
        </p:spPr>
        <p:txBody>
          <a:bodyPr vert="horz"/>
          <a:lstStyle/>
          <a:p>
            <a:pPr algn="ctr"/>
            <a:r>
              <a:rPr lang="en-US" dirty="0">
                <a:latin typeface="+mn-lt"/>
              </a:rPr>
              <a:t>Evaluation</a:t>
            </a:r>
            <a:endParaRPr lang="en-US" dirty="0"/>
          </a:p>
        </p:txBody>
      </p:sp>
      <p:sp>
        <p:nvSpPr>
          <p:cNvPr id="4" name="Content Placeholder 24">
            <a:extLst>
              <a:ext uri="{FF2B5EF4-FFF2-40B4-BE49-F238E27FC236}">
                <a16:creationId xmlns:a16="http://schemas.microsoft.com/office/drawing/2014/main" id="{C1BD89E3-E664-43F3-B2F1-F4579F3685FA}"/>
              </a:ext>
            </a:extLst>
          </p:cNvPr>
          <p:cNvSpPr txBox="1">
            <a:spLocks/>
          </p:cNvSpPr>
          <p:nvPr/>
        </p:nvSpPr>
        <p:spPr>
          <a:xfrm>
            <a:off x="884072" y="1922929"/>
            <a:ext cx="10492140" cy="349623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Data yang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diolah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tidak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membentuk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suatu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pola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dan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tidak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menentu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median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levelnya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 Pada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saat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pengecekan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nilai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error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menghasilkan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nilai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cukup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tinggi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yaitu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70% </a:t>
            </a:r>
          </a:p>
          <a:p>
            <a:endParaRPr lang="en-ID" dirty="0">
              <a:solidFill>
                <a:srgbClr val="2A2A2A"/>
              </a:solidFill>
              <a:latin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06890-F487-43FB-BD18-B1A569795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766" y="2688214"/>
            <a:ext cx="569674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76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57CB8BC-DE43-40DC-AD68-245A6AAE938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717120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1" imgH="423" progId="TCLayout.ActiveDocument.1">
                  <p:embed/>
                </p:oleObj>
              </mc:Choice>
              <mc:Fallback>
                <p:oleObj name="think-cell Slide" r:id="rId3" imgW="421" imgH="42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657CB8BC-DE43-40DC-AD68-245A6AAE9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7783424-FF7F-40E8-A2AE-DB610FA5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766" y="807361"/>
            <a:ext cx="10058400" cy="792839"/>
          </a:xfrm>
        </p:spPr>
        <p:txBody>
          <a:bodyPr vert="horz"/>
          <a:lstStyle/>
          <a:p>
            <a:pPr algn="ctr"/>
            <a:r>
              <a:rPr lang="en-US" dirty="0">
                <a:latin typeface="+mn-lt"/>
              </a:rPr>
              <a:t>Deployment</a:t>
            </a:r>
            <a:endParaRPr lang="en-US" dirty="0"/>
          </a:p>
        </p:txBody>
      </p:sp>
      <p:sp>
        <p:nvSpPr>
          <p:cNvPr id="4" name="Content Placeholder 24">
            <a:extLst>
              <a:ext uri="{FF2B5EF4-FFF2-40B4-BE49-F238E27FC236}">
                <a16:creationId xmlns:a16="http://schemas.microsoft.com/office/drawing/2014/main" id="{C1BD89E3-E664-43F3-B2F1-F4579F3685FA}"/>
              </a:ext>
            </a:extLst>
          </p:cNvPr>
          <p:cNvSpPr txBox="1">
            <a:spLocks/>
          </p:cNvSpPr>
          <p:nvPr/>
        </p:nvSpPr>
        <p:spPr>
          <a:xfrm>
            <a:off x="884072" y="1922929"/>
            <a:ext cx="10492140" cy="43030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Dilakukan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forecasting data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dengan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menggunakan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model yang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dibangun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</a:p>
          <a:p>
            <a:endParaRPr lang="en-ID" dirty="0">
              <a:solidFill>
                <a:srgbClr val="2A2A2A"/>
              </a:solidFill>
              <a:latin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78635-F545-443F-816B-7E5783AFB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601" y="2583109"/>
            <a:ext cx="3904523" cy="2836056"/>
          </a:xfrm>
          <a:prstGeom prst="rect">
            <a:avLst/>
          </a:prstGeom>
        </p:spPr>
      </p:pic>
      <p:sp>
        <p:nvSpPr>
          <p:cNvPr id="9" name="Content Placeholder 24">
            <a:extLst>
              <a:ext uri="{FF2B5EF4-FFF2-40B4-BE49-F238E27FC236}">
                <a16:creationId xmlns:a16="http://schemas.microsoft.com/office/drawing/2014/main" id="{9DF1D05B-AB27-4D11-BA92-0C840CC6AF1F}"/>
              </a:ext>
            </a:extLst>
          </p:cNvPr>
          <p:cNvSpPr txBox="1">
            <a:spLocks/>
          </p:cNvSpPr>
          <p:nvPr/>
        </p:nvSpPr>
        <p:spPr>
          <a:xfrm>
            <a:off x="884071" y="5620333"/>
            <a:ext cx="10586269" cy="699785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Meskipun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pola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data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tidak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dapat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dilihat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trendnya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namun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dapat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diketahui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nilai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level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kemacetan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berada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di rata-rata 2-3 yang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mengindikasikan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tingkat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kemacetan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rendah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endParaRPr lang="en-ID" dirty="0">
              <a:solidFill>
                <a:srgbClr val="2A2A2A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100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57CB8BC-DE43-40DC-AD68-245A6AAE938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6091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1" imgH="423" progId="TCLayout.ActiveDocument.1">
                  <p:embed/>
                </p:oleObj>
              </mc:Choice>
              <mc:Fallback>
                <p:oleObj name="think-cell Slide" r:id="rId3" imgW="421" imgH="42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657CB8BC-DE43-40DC-AD68-245A6AAE9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7783424-FF7F-40E8-A2AE-DB610FA5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766" y="807361"/>
            <a:ext cx="10058400" cy="792839"/>
          </a:xfrm>
        </p:spPr>
        <p:txBody>
          <a:bodyPr vert="horz"/>
          <a:lstStyle/>
          <a:p>
            <a:pPr algn="ctr"/>
            <a:r>
              <a:rPr lang="en-US" dirty="0" err="1">
                <a:latin typeface="+mn-lt"/>
              </a:rPr>
              <a:t>Referensi</a:t>
            </a:r>
            <a:endParaRPr lang="en-US" dirty="0"/>
          </a:p>
        </p:txBody>
      </p:sp>
      <p:sp>
        <p:nvSpPr>
          <p:cNvPr id="4" name="Content Placeholder 24">
            <a:extLst>
              <a:ext uri="{FF2B5EF4-FFF2-40B4-BE49-F238E27FC236}">
                <a16:creationId xmlns:a16="http://schemas.microsoft.com/office/drawing/2014/main" id="{C1BD89E3-E664-43F3-B2F1-F4579F3685FA}"/>
              </a:ext>
            </a:extLst>
          </p:cNvPr>
          <p:cNvSpPr txBox="1">
            <a:spLocks/>
          </p:cNvSpPr>
          <p:nvPr/>
        </p:nvSpPr>
        <p:spPr>
          <a:xfrm>
            <a:off x="884072" y="1922928"/>
            <a:ext cx="10492140" cy="1075765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hlinkClick r:id="rId5"/>
              </a:rPr>
              <a:t>https://www.kaggle.com/competitions/web-traffic-time-series-forecasting/overview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ID" dirty="0">
                <a:solidFill>
                  <a:srgbClr val="2A2A2A"/>
                </a:solidFill>
                <a:latin typeface="Roboto" panose="02000000000000000000" pitchFamily="2" charset="0"/>
                <a:hlinkClick r:id="rId6"/>
              </a:rPr>
              <a:t>https://www.cienciadedatos.net/documentos/py37-forecasting-web-traffic-machine-learning.html</a:t>
            </a:r>
            <a:endParaRPr lang="en-ID" dirty="0">
              <a:solidFill>
                <a:srgbClr val="2A2A2A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985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20E105A-855D-4E01-9E86-B6EFB15C3CC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703928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1" imgH="423" progId="TCLayout.ActiveDocument.1">
                  <p:embed/>
                </p:oleObj>
              </mc:Choice>
              <mc:Fallback>
                <p:oleObj name="think-cell Slide" r:id="rId3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8A2DE62-7CC5-416E-BC36-2F200143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 err="1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8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A1FA784-7F9C-47CF-BE41-701A07658CF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6894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1" imgH="423" progId="TCLayout.ActiveDocument.1">
                  <p:embed/>
                </p:oleObj>
              </mc:Choice>
              <mc:Fallback>
                <p:oleObj name="think-cell Slide" r:id="rId3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B5A34F4-F237-4A6F-AB41-DBA43CBC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2504C-D1F4-472E-85BA-D71E948F8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Business Understanding</a:t>
            </a: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Data Understanding</a:t>
            </a:r>
          </a:p>
          <a:p>
            <a:r>
              <a:rPr lang="en-ID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Cleansing and </a:t>
            </a:r>
            <a:r>
              <a:rPr lang="en-ID" sz="2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en-ID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sz="2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en-US" sz="2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US" sz="2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Deployment,</a:t>
            </a:r>
            <a:endParaRPr lang="en-US" sz="2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sz="2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Referensi</a:t>
            </a:r>
            <a:endParaRPr lang="en-US" sz="2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4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32FF562-1D79-419A-B933-AD03D0CC476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765402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1" imgH="423" progId="TCLayout.ActiveDocument.1">
                  <p:embed/>
                </p:oleObj>
              </mc:Choice>
              <mc:Fallback>
                <p:oleObj name="think-cell Slide" r:id="rId3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A2C6B8C3-83B6-444A-A7A8-4B1C0768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10462"/>
            <a:ext cx="10058400" cy="1031030"/>
          </a:xfrm>
        </p:spPr>
        <p:txBody>
          <a:bodyPr vert="horz">
            <a:noAutofit/>
          </a:bodyPr>
          <a:lstStyle/>
          <a:p>
            <a:r>
              <a:rPr lang="en-US" sz="2400" dirty="0"/>
              <a:t>Business Understanding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43543DC-7BE3-4752-A175-2A06573E1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1494932"/>
            <a:ext cx="10266023" cy="4583138"/>
          </a:xfrm>
        </p:spPr>
        <p:txBody>
          <a:bodyPr>
            <a:normAutofit/>
          </a:bodyPr>
          <a:lstStyle/>
          <a:p>
            <a:pPr algn="just"/>
            <a:r>
              <a:rPr lang="en-ID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Jalan Tol Jakarta–Bogor–</a:t>
            </a:r>
            <a:r>
              <a:rPr lang="en-ID" sz="2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Ciawi</a:t>
            </a:r>
            <a:r>
              <a:rPr lang="en-ID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Jalan Tol </a:t>
            </a:r>
            <a:r>
              <a:rPr lang="en-ID" sz="2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Jagorawi</a:t>
            </a:r>
            <a:r>
              <a:rPr lang="en-ID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100" i="0" strike="noStrike" dirty="0" err="1">
                <a:solidFill>
                  <a:srgbClr val="CC66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Jalan t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jalan</a:t>
            </a:r>
            <a:r>
              <a:rPr lang="en-ID" sz="2100" i="0" strike="noStrike" dirty="0">
                <a:solidFill>
                  <a:srgbClr val="CC66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Jalan t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D" sz="2100" i="0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Jalan t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tol</a:t>
            </a:r>
            <a:r>
              <a:rPr lang="en-ID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ID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 </a:t>
            </a:r>
            <a:r>
              <a:rPr lang="en-ID" sz="210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Indonesia</a:t>
            </a:r>
            <a:r>
              <a:rPr lang="en-ID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yang </a:t>
            </a:r>
            <a:r>
              <a:rPr lang="en-ID" sz="2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mulai</a:t>
            </a:r>
            <a:r>
              <a:rPr lang="en-ID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dibangun</a:t>
            </a:r>
            <a:r>
              <a:rPr lang="en-ID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ID" sz="2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ID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10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6" tooltip="197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1973</a:t>
            </a:r>
            <a:r>
              <a:rPr lang="en-ID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menghubungkan</a:t>
            </a:r>
            <a:r>
              <a:rPr lang="en-ID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Jakarta-Bogor-</a:t>
            </a:r>
            <a:r>
              <a:rPr lang="en-ID" sz="2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Ciawi</a:t>
            </a:r>
            <a:r>
              <a:rPr lang="en-ID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Jalan Tol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Jagorawai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jalur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umum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ID" sz="2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</a:t>
            </a:r>
            <a:r>
              <a:rPr lang="en-ID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Jakarta </a:t>
            </a:r>
            <a:r>
              <a:rPr lang="en-ID" sz="2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ID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Puncak</a:t>
            </a:r>
            <a:r>
              <a:rPr lang="en-ID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bila</a:t>
            </a:r>
            <a:r>
              <a:rPr lang="en-ID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naik </a:t>
            </a:r>
            <a:r>
              <a:rPr lang="en-ID" sz="2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mobil</a:t>
            </a:r>
            <a:r>
              <a:rPr lang="en-ID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Bermain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puncak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bogor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salah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tradisi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penduduk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Jakarta sebagai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hiburan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refreshing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penatnya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rutinitas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D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Guna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menghindari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kemacetan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tak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sedikit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orang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memilih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melewati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jalan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tol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jasamarga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, pada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periode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semester I 2022 Jalan Tol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Jagorawi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ID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volume </a:t>
            </a:r>
            <a:r>
              <a:rPr lang="en-ID" sz="2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lalu</a:t>
            </a:r>
            <a:r>
              <a:rPr lang="en-ID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lintas</a:t>
            </a:r>
            <a:r>
              <a:rPr lang="en-ID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388 </a:t>
            </a:r>
            <a:r>
              <a:rPr lang="en-ID" sz="2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ribu</a:t>
            </a:r>
            <a:r>
              <a:rPr lang="en-ID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kendaraan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en-ID" sz="2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hari</a:t>
            </a:r>
            <a:r>
              <a:rPr lang="en-ID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menganalisis</a:t>
            </a:r>
            <a:r>
              <a:rPr lang="en-US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tingkat</a:t>
            </a:r>
            <a:r>
              <a:rPr lang="en-US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kemacetan</a:t>
            </a:r>
            <a:r>
              <a:rPr lang="en-US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Jalan Tol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Jagorawi</a:t>
            </a:r>
            <a:r>
              <a:rPr lang="en-US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traffic </a:t>
            </a:r>
            <a:r>
              <a:rPr lang="en-US" sz="2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periode</a:t>
            </a:r>
            <a:r>
              <a:rPr lang="en-US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6 Juli-6 September 2022.</a:t>
            </a:r>
            <a:endParaRPr lang="en-ID" sz="21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8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AF719C5B-E32F-4D07-BE16-E99FAAA4BF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94929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1" imgH="423" progId="TCLayout.ActiveDocument.1">
                  <p:embed/>
                </p:oleObj>
              </mc:Choice>
              <mc:Fallback>
                <p:oleObj name="think-cell Slide" r:id="rId3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1">
            <a:extLst>
              <a:ext uri="{FF2B5EF4-FFF2-40B4-BE49-F238E27FC236}">
                <a16:creationId xmlns:a16="http://schemas.microsoft.com/office/drawing/2014/main" id="{5411398A-47E6-4506-91B5-483A7647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34886"/>
          </a:xfrm>
        </p:spPr>
        <p:txBody>
          <a:bodyPr vert="horz">
            <a:normAutofit fontScale="90000"/>
          </a:bodyPr>
          <a:lstStyle/>
          <a:p>
            <a:pPr algn="ctr"/>
            <a:r>
              <a:rPr lang="en-US" dirty="0">
                <a:latin typeface="Century Gothic (Headings)"/>
              </a:rPr>
              <a:t>Data Understanding</a:t>
            </a:r>
            <a:b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3E27E57-B4FE-49EA-8673-2519DA3539E9}"/>
              </a:ext>
            </a:extLst>
          </p:cNvPr>
          <p:cNvGrpSpPr/>
          <p:nvPr/>
        </p:nvGrpSpPr>
        <p:grpSpPr>
          <a:xfrm>
            <a:off x="5978306" y="1819835"/>
            <a:ext cx="3757372" cy="3281082"/>
            <a:chOff x="497541" y="1519518"/>
            <a:chExt cx="4410635" cy="3375211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0441943-4C09-414F-8A34-5681D63328C1}"/>
                </a:ext>
              </a:extLst>
            </p:cNvPr>
            <p:cNvSpPr/>
            <p:nvPr/>
          </p:nvSpPr>
          <p:spPr>
            <a:xfrm>
              <a:off x="497541" y="1519518"/>
              <a:ext cx="4410635" cy="337521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 Placeholder 23">
              <a:extLst>
                <a:ext uri="{FF2B5EF4-FFF2-40B4-BE49-F238E27FC236}">
                  <a16:creationId xmlns:a16="http://schemas.microsoft.com/office/drawing/2014/main" id="{94C79EFF-C282-44AE-BF03-C20B0E0850A5}"/>
                </a:ext>
              </a:extLst>
            </p:cNvPr>
            <p:cNvSpPr txBox="1">
              <a:spLocks/>
            </p:cNvSpPr>
            <p:nvPr/>
          </p:nvSpPr>
          <p:spPr>
            <a:xfrm>
              <a:off x="1066801" y="2048256"/>
              <a:ext cx="3232672" cy="2219386"/>
            </a:xfrm>
            <a:prstGeom prst="rect">
              <a:avLst/>
            </a:prstGeom>
          </p:spPr>
          <p:txBody>
            <a:bodyPr/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100" dirty="0">
                  <a:latin typeface="Arial" panose="020B0604020202020204" pitchFamily="34" charset="0"/>
                  <a:cs typeface="Arial" panose="020B0604020202020204" pitchFamily="34" charset="0"/>
                </a:rPr>
                <a:t>Data yang </a:t>
              </a:r>
              <a:r>
                <a:rPr lang="en-US" sz="2100" dirty="0" err="1">
                  <a:latin typeface="Arial" panose="020B0604020202020204" pitchFamily="34" charset="0"/>
                  <a:cs typeface="Arial" panose="020B0604020202020204" pitchFamily="34" charset="0"/>
                </a:rPr>
                <a:t>didapat</a:t>
              </a:r>
              <a:r>
                <a:rPr lang="en-US" sz="21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100" dirty="0" err="1">
                  <a:latin typeface="Arial" panose="020B0604020202020204" pitchFamily="34" charset="0"/>
                  <a:cs typeface="Arial" panose="020B0604020202020204" pitchFamily="34" charset="0"/>
                </a:rPr>
                <a:t>difilter</a:t>
              </a:r>
              <a:r>
                <a:rPr lang="en-US" sz="21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100" dirty="0" err="1">
                  <a:latin typeface="Arial" panose="020B0604020202020204" pitchFamily="34" charset="0"/>
                  <a:cs typeface="Arial" panose="020B0604020202020204" pitchFamily="34" charset="0"/>
                </a:rPr>
                <a:t>untuk</a:t>
              </a:r>
              <a:r>
                <a:rPr lang="en-US" sz="21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100" dirty="0" err="1">
                  <a:latin typeface="Arial" panose="020B0604020202020204" pitchFamily="34" charset="0"/>
                  <a:cs typeface="Arial" panose="020B0604020202020204" pitchFamily="34" charset="0"/>
                </a:rPr>
                <a:t>lokasi</a:t>
              </a:r>
              <a:r>
                <a:rPr lang="en-US" sz="2100" dirty="0">
                  <a:latin typeface="Arial" panose="020B0604020202020204" pitchFamily="34" charset="0"/>
                  <a:cs typeface="Arial" panose="020B0604020202020204" pitchFamily="34" charset="0"/>
                </a:rPr>
                <a:t> Tol </a:t>
              </a:r>
              <a:r>
                <a:rPr lang="en-US" sz="2100" dirty="0" err="1">
                  <a:latin typeface="Arial" panose="020B0604020202020204" pitchFamily="34" charset="0"/>
                  <a:cs typeface="Arial" panose="020B0604020202020204" pitchFamily="34" charset="0"/>
                </a:rPr>
                <a:t>Jagorawi</a:t>
              </a:r>
              <a:endParaRPr lang="en-US" sz="2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F5222CE-6A77-4D2E-B345-D3D42B8B5B42}"/>
              </a:ext>
            </a:extLst>
          </p:cNvPr>
          <p:cNvGrpSpPr/>
          <p:nvPr/>
        </p:nvGrpSpPr>
        <p:grpSpPr>
          <a:xfrm>
            <a:off x="1967759" y="1766047"/>
            <a:ext cx="3757372" cy="3281082"/>
            <a:chOff x="497541" y="1519518"/>
            <a:chExt cx="4410635" cy="3375211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BB351B1-C79F-4A5A-960C-5CD5608472C5}"/>
                </a:ext>
              </a:extLst>
            </p:cNvPr>
            <p:cNvSpPr/>
            <p:nvPr/>
          </p:nvSpPr>
          <p:spPr>
            <a:xfrm>
              <a:off x="497541" y="1519518"/>
              <a:ext cx="4410635" cy="337521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 Placeholder 23">
              <a:extLst>
                <a:ext uri="{FF2B5EF4-FFF2-40B4-BE49-F238E27FC236}">
                  <a16:creationId xmlns:a16="http://schemas.microsoft.com/office/drawing/2014/main" id="{C96E5463-EF75-463B-B3E7-DD7637597124}"/>
                </a:ext>
              </a:extLst>
            </p:cNvPr>
            <p:cNvSpPr txBox="1">
              <a:spLocks/>
            </p:cNvSpPr>
            <p:nvPr/>
          </p:nvSpPr>
          <p:spPr>
            <a:xfrm>
              <a:off x="1066801" y="2048256"/>
              <a:ext cx="3232673" cy="640080"/>
            </a:xfrm>
            <a:prstGeom prst="rect">
              <a:avLst/>
            </a:prstGeom>
          </p:spPr>
          <p:txBody>
            <a:bodyPr/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100" dirty="0" err="1">
                  <a:latin typeface="Arial" panose="020B0604020202020204" pitchFamily="34" charset="0"/>
                  <a:cs typeface="Arial" panose="020B0604020202020204" pitchFamily="34" charset="0"/>
                </a:rPr>
                <a:t>Sumber</a:t>
              </a:r>
              <a:r>
                <a:rPr lang="en-US" sz="2100" dirty="0">
                  <a:latin typeface="Arial" panose="020B0604020202020204" pitchFamily="34" charset="0"/>
                  <a:cs typeface="Arial" panose="020B0604020202020204" pitchFamily="34" charset="0"/>
                </a:rPr>
                <a:t> data : </a:t>
              </a:r>
              <a:r>
                <a:rPr lang="en-US" sz="2100" dirty="0" err="1">
                  <a:latin typeface="Arial" panose="020B0604020202020204" pitchFamily="34" charset="0"/>
                  <a:cs typeface="Arial" panose="020B0604020202020204" pitchFamily="34" charset="0"/>
                </a:rPr>
                <a:t>panitia</a:t>
              </a:r>
              <a:r>
                <a:rPr lang="en-US" sz="2100" dirty="0">
                  <a:latin typeface="Arial" panose="020B0604020202020204" pitchFamily="34" charset="0"/>
                  <a:cs typeface="Arial" panose="020B0604020202020204" pitchFamily="34" charset="0"/>
                </a:rPr>
                <a:t> DSLS-23</a:t>
              </a:r>
            </a:p>
            <a:p>
              <a:r>
                <a:rPr lang="en-US" sz="2100" dirty="0">
                  <a:latin typeface="Arial" panose="020B0604020202020204" pitchFamily="34" charset="0"/>
                  <a:cs typeface="Arial" panose="020B0604020202020204" pitchFamily="34" charset="0"/>
                </a:rPr>
                <a:t>Nama data = </a:t>
              </a:r>
              <a:r>
                <a:rPr lang="en-US" sz="2100" dirty="0" err="1">
                  <a:latin typeface="Arial" panose="020B0604020202020204" pitchFamily="34" charset="0"/>
                  <a:cs typeface="Arial" panose="020B0604020202020204" pitchFamily="34" charset="0"/>
                </a:rPr>
                <a:t>aggregate_median_jams_Kota</a:t>
              </a:r>
              <a:r>
                <a:rPr lang="en-US" sz="2100" dirty="0">
                  <a:latin typeface="Arial" panose="020B0604020202020204" pitchFamily="34" charset="0"/>
                  <a:cs typeface="Arial" panose="020B0604020202020204" pitchFamily="34" charset="0"/>
                </a:rPr>
                <a:t> Bekasi</a:t>
              </a:r>
            </a:p>
            <a:p>
              <a:endParaRPr lang="en-US" sz="2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872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57CB8BC-DE43-40DC-AD68-245A6AAE938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82419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1" imgH="423" progId="TCLayout.ActiveDocument.1">
                  <p:embed/>
                </p:oleObj>
              </mc:Choice>
              <mc:Fallback>
                <p:oleObj name="think-cell Slide" r:id="rId3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7783424-FF7F-40E8-A2AE-DB610FA5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85216"/>
            <a:ext cx="10058400" cy="604580"/>
          </a:xfrm>
        </p:spPr>
        <p:txBody>
          <a:bodyPr vert="horz">
            <a:normAutofit fontScale="90000"/>
          </a:bodyPr>
          <a:lstStyle/>
          <a:p>
            <a:pPr algn="ctr"/>
            <a:r>
              <a:rPr lang="en-ID" sz="4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Cleansing and </a:t>
            </a:r>
            <a:r>
              <a:rPr lang="en-ID" sz="4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Preprocessing</a:t>
            </a:r>
            <a:r>
              <a:rPr lang="en-ID" sz="4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9" name="Content Placeholder 24">
            <a:extLst>
              <a:ext uri="{FF2B5EF4-FFF2-40B4-BE49-F238E27FC236}">
                <a16:creationId xmlns:a16="http://schemas.microsoft.com/office/drawing/2014/main" id="{931F74A6-ECCD-40A9-8DB5-9E4F07ED2C45}"/>
              </a:ext>
            </a:extLst>
          </p:cNvPr>
          <p:cNvSpPr txBox="1">
            <a:spLocks/>
          </p:cNvSpPr>
          <p:nvPr/>
        </p:nvSpPr>
        <p:spPr>
          <a:xfrm>
            <a:off x="1381613" y="1304365"/>
            <a:ext cx="9443269" cy="5082988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Kolom yang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prediksi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time dan median level.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Namun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sebelum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nya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statistic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dasar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feature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target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median level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'median_length','median_delay','</a:t>
            </a:r>
            <a:r>
              <a:rPr lang="en-ID" sz="2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median_speed_kmh</a:t>
            </a:r>
            <a:r>
              <a:rPr lang="en-ID" sz="2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’,</a:t>
            </a:r>
          </a:p>
          <a:p>
            <a:pPr algn="just"/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Data cleansing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menghapus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outlier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dirty="0" err="1"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ID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'median_length','median_delay','</a:t>
            </a:r>
            <a:r>
              <a:rPr lang="en-ID" sz="2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median_speed_kmh</a:t>
            </a:r>
            <a:r>
              <a:rPr lang="en-ID" sz="2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’,</a:t>
            </a:r>
            <a:endParaRPr lang="en-ID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D6068F-34F6-4706-BDFB-33B0FF565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837" y="3500740"/>
            <a:ext cx="4220294" cy="29757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690224-215F-4E99-89E7-9CEBEE221D1D}"/>
              </a:ext>
            </a:extLst>
          </p:cNvPr>
          <p:cNvSpPr txBox="1"/>
          <p:nvPr/>
        </p:nvSpPr>
        <p:spPr>
          <a:xfrm>
            <a:off x="1381613" y="5785595"/>
            <a:ext cx="223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Sebelum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cleansing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46C86D-5D40-4E4C-A59B-BAB11B3856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338" y="3608906"/>
            <a:ext cx="3913485" cy="27594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06E030-ABBF-4ED4-BCA8-07936A339AB7}"/>
              </a:ext>
            </a:extLst>
          </p:cNvPr>
          <p:cNvSpPr txBox="1"/>
          <p:nvPr/>
        </p:nvSpPr>
        <p:spPr>
          <a:xfrm>
            <a:off x="6096000" y="5785595"/>
            <a:ext cx="223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Setelah cleansing</a:t>
            </a:r>
          </a:p>
        </p:txBody>
      </p:sp>
    </p:spTree>
    <p:extLst>
      <p:ext uri="{BB962C8B-B14F-4D97-AF65-F5344CB8AC3E}">
        <p14:creationId xmlns:p14="http://schemas.microsoft.com/office/powerpoint/2010/main" val="136953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57CB8BC-DE43-40DC-AD68-245A6AAE938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4632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1" imgH="423" progId="TCLayout.ActiveDocument.1">
                  <p:embed/>
                </p:oleObj>
              </mc:Choice>
              <mc:Fallback>
                <p:oleObj name="think-cell Slide" r:id="rId3" imgW="421" imgH="42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657CB8BC-DE43-40DC-AD68-245A6AAE9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4">
            <a:extLst>
              <a:ext uri="{FF2B5EF4-FFF2-40B4-BE49-F238E27FC236}">
                <a16:creationId xmlns:a16="http://schemas.microsoft.com/office/drawing/2014/main" id="{931F74A6-ECCD-40A9-8DB5-9E4F07ED2C45}"/>
              </a:ext>
            </a:extLst>
          </p:cNvPr>
          <p:cNvSpPr txBox="1">
            <a:spLocks/>
          </p:cNvSpPr>
          <p:nvPr/>
        </p:nvSpPr>
        <p:spPr>
          <a:xfrm>
            <a:off x="1381613" y="981635"/>
            <a:ext cx="9470163" cy="5405718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Setelah outlier </a:t>
            </a:r>
            <a:r>
              <a:rPr lang="en-US" sz="2100" dirty="0" err="1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dihapus</a:t>
            </a:r>
            <a:r>
              <a:rPr lang="en-US" sz="2100" dirty="0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100" dirty="0" err="1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mengambil</a:t>
            </a:r>
            <a:r>
              <a:rPr lang="en-US" sz="2100" dirty="0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kolom</a:t>
            </a:r>
            <a:r>
              <a:rPr lang="en-US" sz="2100" dirty="0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time dan </a:t>
            </a:r>
            <a:r>
              <a:rPr lang="en-US" sz="2100" dirty="0" err="1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median_level</a:t>
            </a:r>
            <a:r>
              <a:rPr lang="en-US" sz="2100" dirty="0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100" dirty="0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kemudian</a:t>
            </a:r>
            <a:r>
              <a:rPr lang="en-US" sz="2100" dirty="0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sz="2100" dirty="0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proses forecasting with time series.</a:t>
            </a:r>
            <a:endParaRPr lang="en-ID" sz="2100" dirty="0">
              <a:solidFill>
                <a:srgbClr val="D4D4D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2100" dirty="0" err="1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ID" sz="210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value </a:t>
            </a:r>
            <a:r>
              <a:rPr lang="en-ID" sz="2100" dirty="0" err="1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10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100" dirty="0" err="1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kolom</a:t>
            </a:r>
            <a:r>
              <a:rPr lang="en-ID" sz="210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time </a:t>
            </a:r>
            <a:r>
              <a:rPr lang="en-ID" sz="2100" dirty="0" err="1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210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duplicated value </a:t>
            </a:r>
            <a:r>
              <a:rPr lang="en-ID" sz="2100" dirty="0" err="1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210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100" dirty="0" err="1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median_level</a:t>
            </a:r>
            <a:r>
              <a:rPr lang="en-ID" sz="210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100" dirty="0" err="1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berbeda</a:t>
            </a:r>
            <a:r>
              <a:rPr lang="en-ID" sz="210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D" sz="2100" dirty="0">
              <a:solidFill>
                <a:srgbClr val="2A2A2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D" sz="2100" dirty="0">
              <a:solidFill>
                <a:srgbClr val="2A2A2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D" sz="2100" dirty="0">
              <a:solidFill>
                <a:srgbClr val="2A2A2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210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Karena </a:t>
            </a:r>
            <a:r>
              <a:rPr lang="en-ID" sz="2100" dirty="0" err="1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ingin</a:t>
            </a:r>
            <a:r>
              <a:rPr lang="en-ID" sz="210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100" dirty="0" err="1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210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unique value pada </a:t>
            </a:r>
            <a:r>
              <a:rPr lang="en-ID" sz="2100" dirty="0" err="1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kolom</a:t>
            </a:r>
            <a:r>
              <a:rPr lang="en-ID" sz="210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time, </a:t>
            </a:r>
            <a:r>
              <a:rPr lang="en-ID" sz="2100" dirty="0" err="1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akhirnya</a:t>
            </a:r>
            <a:r>
              <a:rPr lang="en-ID" sz="210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duplicated values pada </a:t>
            </a:r>
            <a:r>
              <a:rPr lang="en-ID" sz="2100" dirty="0" err="1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kolom</a:t>
            </a:r>
            <a:r>
              <a:rPr lang="en-ID" sz="210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time </a:t>
            </a:r>
            <a:r>
              <a:rPr lang="en-ID" sz="2100" dirty="0" err="1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dihapus</a:t>
            </a:r>
            <a:r>
              <a:rPr lang="en-ID" sz="210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100" dirty="0" err="1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210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100" dirty="0" err="1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memilih</a:t>
            </a:r>
            <a:r>
              <a:rPr lang="en-ID" sz="210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100" dirty="0" err="1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median_level</a:t>
            </a:r>
            <a:r>
              <a:rPr lang="en-ID" sz="210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paling </a:t>
            </a:r>
            <a:r>
              <a:rPr lang="en-ID" sz="2100" dirty="0" err="1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ID" sz="210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2FAD5-4E41-4F71-B377-1CF73EFEC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772" y="2466727"/>
            <a:ext cx="3191320" cy="1057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ADA72A-24EB-4750-90A6-9833C8E1D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8772" y="4518636"/>
            <a:ext cx="6106377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3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57CB8BC-DE43-40DC-AD68-245A6AAE938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48780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1" imgH="423" progId="TCLayout.ActiveDocument.1">
                  <p:embed/>
                </p:oleObj>
              </mc:Choice>
              <mc:Fallback>
                <p:oleObj name="think-cell Slide" r:id="rId3" imgW="421" imgH="42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657CB8BC-DE43-40DC-AD68-245A6AAE9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7783424-FF7F-40E8-A2AE-DB610FA5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766" y="807361"/>
            <a:ext cx="10058400" cy="792839"/>
          </a:xfrm>
        </p:spPr>
        <p:txBody>
          <a:bodyPr vert="horz"/>
          <a:lstStyle/>
          <a:p>
            <a:pPr algn="ctr"/>
            <a:r>
              <a:rPr lang="en-US" dirty="0">
                <a:latin typeface="+mn-lt"/>
              </a:rPr>
              <a:t>Modeling</a:t>
            </a:r>
            <a:endParaRPr lang="en-US" dirty="0"/>
          </a:p>
        </p:txBody>
      </p:sp>
      <p:sp>
        <p:nvSpPr>
          <p:cNvPr id="4" name="Content Placeholder 24">
            <a:extLst>
              <a:ext uri="{FF2B5EF4-FFF2-40B4-BE49-F238E27FC236}">
                <a16:creationId xmlns:a16="http://schemas.microsoft.com/office/drawing/2014/main" id="{C1BD89E3-E664-43F3-B2F1-F4579F3685FA}"/>
              </a:ext>
            </a:extLst>
          </p:cNvPr>
          <p:cNvSpPr txBox="1">
            <a:spLocks/>
          </p:cNvSpPr>
          <p:nvPr/>
        </p:nvSpPr>
        <p:spPr>
          <a:xfrm>
            <a:off x="884072" y="1801906"/>
            <a:ext cx="10329727" cy="349623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Sebelum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modeling,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dipecah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hierarki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hour,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dayofweek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quarter, month, year,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dayofyear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dayofmonth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weekofyear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weekday</a:t>
            </a:r>
          </a:p>
          <a:p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cheking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level jam by day of week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setelah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dibersihkan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Rata-rata level jam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berada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level 2-3</a:t>
            </a:r>
          </a:p>
          <a:p>
            <a:endParaRPr lang="en-ID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0BEC2-A43A-43CF-A7CB-B27562B44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01" y="3550024"/>
            <a:ext cx="4863073" cy="27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57CB8BC-DE43-40DC-AD68-245A6AAE938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1" imgH="423" progId="TCLayout.ActiveDocument.1">
                  <p:embed/>
                </p:oleObj>
              </mc:Choice>
              <mc:Fallback>
                <p:oleObj name="think-cell Slide" r:id="rId3" imgW="421" imgH="42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657CB8BC-DE43-40DC-AD68-245A6AAE9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24">
            <a:extLst>
              <a:ext uri="{FF2B5EF4-FFF2-40B4-BE49-F238E27FC236}">
                <a16:creationId xmlns:a16="http://schemas.microsoft.com/office/drawing/2014/main" id="{C1BD89E3-E664-43F3-B2F1-F4579F3685FA}"/>
              </a:ext>
            </a:extLst>
          </p:cNvPr>
          <p:cNvSpPr txBox="1">
            <a:spLocks/>
          </p:cNvSpPr>
          <p:nvPr/>
        </p:nvSpPr>
        <p:spPr>
          <a:xfrm>
            <a:off x="776496" y="374336"/>
            <a:ext cx="10653504" cy="98163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Train test split data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menggunakan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persentase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80%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untuk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data training dan 20%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untuk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data testing.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5AF348-5652-4082-8D7B-70FC69980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893" y="987567"/>
            <a:ext cx="6543675" cy="2511823"/>
          </a:xfrm>
          <a:prstGeom prst="rect">
            <a:avLst/>
          </a:prstGeom>
        </p:spPr>
      </p:pic>
      <p:sp>
        <p:nvSpPr>
          <p:cNvPr id="12" name="Content Placeholder 24">
            <a:extLst>
              <a:ext uri="{FF2B5EF4-FFF2-40B4-BE49-F238E27FC236}">
                <a16:creationId xmlns:a16="http://schemas.microsoft.com/office/drawing/2014/main" id="{F282B67F-EEFD-4068-AB12-CFB77CFFDBDF}"/>
              </a:ext>
            </a:extLst>
          </p:cNvPr>
          <p:cNvSpPr txBox="1">
            <a:spLocks/>
          </p:cNvSpPr>
          <p:nvPr/>
        </p:nvSpPr>
        <p:spPr>
          <a:xfrm>
            <a:off x="776495" y="3591377"/>
            <a:ext cx="10653504" cy="98163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Model yang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digunakan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yaitu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Simple Prophet Model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dengan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sebelumnya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dilakukan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penggantian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nama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kolom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target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menjadi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y dan feature (time series)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menjadi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ds.</a:t>
            </a: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ID" dirty="0">
              <a:solidFill>
                <a:srgbClr val="2A2A2A"/>
              </a:solidFill>
              <a:latin typeface="Roboto" panose="020000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F600CC-58B5-48D6-BC70-C36B8CC2A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893" y="4478884"/>
            <a:ext cx="2343477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7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57CB8BC-DE43-40DC-AD68-245A6AAE938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44494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1" imgH="423" progId="TCLayout.ActiveDocument.1">
                  <p:embed/>
                </p:oleObj>
              </mc:Choice>
              <mc:Fallback>
                <p:oleObj name="think-cell Slide" r:id="rId3" imgW="421" imgH="42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657CB8BC-DE43-40DC-AD68-245A6AAE9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24">
            <a:extLst>
              <a:ext uri="{FF2B5EF4-FFF2-40B4-BE49-F238E27FC236}">
                <a16:creationId xmlns:a16="http://schemas.microsoft.com/office/drawing/2014/main" id="{C1BD89E3-E664-43F3-B2F1-F4579F3685FA}"/>
              </a:ext>
            </a:extLst>
          </p:cNvPr>
          <p:cNvSpPr txBox="1">
            <a:spLocks/>
          </p:cNvSpPr>
          <p:nvPr/>
        </p:nvSpPr>
        <p:spPr>
          <a:xfrm>
            <a:off x="830284" y="753036"/>
            <a:ext cx="7675299" cy="98163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Tampilan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actual data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dapat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dilihat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pada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gambar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berikut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12" name="Content Placeholder 24">
            <a:extLst>
              <a:ext uri="{FF2B5EF4-FFF2-40B4-BE49-F238E27FC236}">
                <a16:creationId xmlns:a16="http://schemas.microsoft.com/office/drawing/2014/main" id="{F282B67F-EEFD-4068-AB12-CFB77CFFDBDF}"/>
              </a:ext>
            </a:extLst>
          </p:cNvPr>
          <p:cNvSpPr txBox="1">
            <a:spLocks/>
          </p:cNvSpPr>
          <p:nvPr/>
        </p:nvSpPr>
        <p:spPr>
          <a:xfrm>
            <a:off x="853743" y="3231914"/>
            <a:ext cx="8206141" cy="501325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Perbanding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data forecast dan data actual sebagai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berikut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D7CB84-7613-4FBA-9D3C-3250D97DD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640" y="1243854"/>
            <a:ext cx="6288181" cy="19372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99F73A-DC8B-442F-B59C-42B5AD863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743" y="3671888"/>
            <a:ext cx="9648825" cy="2605367"/>
          </a:xfrm>
          <a:prstGeom prst="rect">
            <a:avLst/>
          </a:prstGeom>
        </p:spPr>
      </p:pic>
      <p:sp>
        <p:nvSpPr>
          <p:cNvPr id="19" name="Content Placeholder 24">
            <a:extLst>
              <a:ext uri="{FF2B5EF4-FFF2-40B4-BE49-F238E27FC236}">
                <a16:creationId xmlns:a16="http://schemas.microsoft.com/office/drawing/2014/main" id="{6B054878-780D-4CAA-80E9-DE1436F86F4A}"/>
              </a:ext>
            </a:extLst>
          </p:cNvPr>
          <p:cNvSpPr txBox="1">
            <a:spLocks/>
          </p:cNvSpPr>
          <p:nvPr/>
        </p:nvSpPr>
        <p:spPr>
          <a:xfrm>
            <a:off x="1575084" y="6367182"/>
            <a:ext cx="8206141" cy="98163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 err="1">
                <a:solidFill>
                  <a:srgbClr val="202122"/>
                </a:solidFill>
                <a:latin typeface="Arial" panose="020B0604020202020204" pitchFamily="34" charset="0"/>
              </a:rPr>
              <a:t>merah</a:t>
            </a:r>
            <a:r>
              <a:rPr lang="en-US" sz="15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202122"/>
                </a:solidFill>
                <a:latin typeface="Arial" panose="020B0604020202020204" pitchFamily="34" charset="0"/>
              </a:rPr>
              <a:t>adalah</a:t>
            </a:r>
            <a:r>
              <a:rPr lang="en-US" sz="1500" b="1" dirty="0">
                <a:solidFill>
                  <a:srgbClr val="202122"/>
                </a:solidFill>
                <a:latin typeface="Arial" panose="020B0604020202020204" pitchFamily="34" charset="0"/>
              </a:rPr>
              <a:t> data actual dan </a:t>
            </a:r>
            <a:r>
              <a:rPr lang="en-US" sz="1500" b="1" dirty="0" err="1">
                <a:solidFill>
                  <a:srgbClr val="202122"/>
                </a:solidFill>
                <a:latin typeface="Arial" panose="020B0604020202020204" pitchFamily="34" charset="0"/>
              </a:rPr>
              <a:t>biru</a:t>
            </a:r>
            <a:r>
              <a:rPr lang="en-US" sz="1500" b="1" dirty="0">
                <a:solidFill>
                  <a:srgbClr val="202122"/>
                </a:solidFill>
                <a:latin typeface="Arial" panose="020B0604020202020204" pitchFamily="34" charset="0"/>
              </a:rPr>
              <a:t> data forecast</a:t>
            </a:r>
          </a:p>
          <a:p>
            <a:endParaRPr lang="en-ID" sz="1500" b="1" dirty="0">
              <a:solidFill>
                <a:srgbClr val="2A2A2A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776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211</TotalTime>
  <Words>509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Bookman Old Style</vt:lpstr>
      <vt:lpstr>Calibri</vt:lpstr>
      <vt:lpstr>Century Gothic</vt:lpstr>
      <vt:lpstr>Century Gothic (Headings)</vt:lpstr>
      <vt:lpstr>Roboto</vt:lpstr>
      <vt:lpstr>Wingdings</vt:lpstr>
      <vt:lpstr>Wood Type</vt:lpstr>
      <vt:lpstr>think-cell Slide</vt:lpstr>
      <vt:lpstr>Analisis Traffic  “Tol Jagorawi”</vt:lpstr>
      <vt:lpstr>Outline</vt:lpstr>
      <vt:lpstr>Business Understanding</vt:lpstr>
      <vt:lpstr>Data Understanding </vt:lpstr>
      <vt:lpstr>Data Cleansing and Preprocessing </vt:lpstr>
      <vt:lpstr>PowerPoint Presentation</vt:lpstr>
      <vt:lpstr>Modeling</vt:lpstr>
      <vt:lpstr>PowerPoint Presentation</vt:lpstr>
      <vt:lpstr>PowerPoint Presentation</vt:lpstr>
      <vt:lpstr>Evaluation</vt:lpstr>
      <vt:lpstr>Deployment</vt:lpstr>
      <vt:lpstr>Referensi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Prospek Perusahaan “NORTHWIND”</dc:title>
  <dc:creator>hasna_azizah_x</dc:creator>
  <cp:lastModifiedBy>Hasna Azizah</cp:lastModifiedBy>
  <cp:revision>3</cp:revision>
  <dcterms:created xsi:type="dcterms:W3CDTF">2023-01-28T12:48:58Z</dcterms:created>
  <dcterms:modified xsi:type="dcterms:W3CDTF">2023-02-22T18:01:45Z</dcterms:modified>
</cp:coreProperties>
</file>