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61" r:id="rId5"/>
    <p:sldId id="262" r:id="rId6"/>
    <p:sldId id="266" r:id="rId7"/>
    <p:sldId id="259" r:id="rId8"/>
    <p:sldId id="268" r:id="rId9"/>
    <p:sldId id="260" r:id="rId10"/>
    <p:sldId id="263" r:id="rId11"/>
    <p:sldId id="269" r:id="rId12"/>
    <p:sldId id="270" r:id="rId13"/>
    <p:sldId id="271" r:id="rId14"/>
    <p:sldId id="267" r:id="rId15"/>
    <p:sldId id="275" r:id="rId16"/>
    <p:sldId id="264" r:id="rId17"/>
    <p:sldId id="265" r:id="rId18"/>
    <p:sldId id="272" r:id="rId19"/>
    <p:sldId id="273" r:id="rId20"/>
    <p:sldId id="274" r:id="rId21"/>
  </p:sldIdLst>
  <p:sldSz cx="9753600" cy="7315200"/>
  <p:notesSz cx="9753600" cy="7315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4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59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24500" y="0"/>
            <a:ext cx="4227513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9DB7E-8397-4135-A111-F09D037E3AE5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05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4725" y="3521075"/>
            <a:ext cx="7804150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2259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24500" y="6948488"/>
            <a:ext cx="4227513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46FD1-2198-4D37-A13B-C91322F98E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70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6FD1-2198-4D37-A13B-C91322F98EB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60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EE27-B40F-444E-B76E-872730B03C60}" type="datetime1">
              <a:rPr lang="en-US" smtClean="0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318A-9351-4FE7-8A9E-3E728518C6BE}" type="datetime1">
              <a:rPr lang="en-US" smtClean="0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E44B-C7AD-4DFA-A377-FB5A9FDEE7CF}" type="datetime1">
              <a:rPr lang="en-US" smtClean="0"/>
              <a:t>12/30/2022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0E65E-536E-4420-9F03-8C56289674B2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2E630-5FD1-402D-A63F-C157253C15FD}" type="datetime1">
              <a:rPr lang="en-US" smtClean="0"/>
              <a:t>12/30/2022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7481" y="659836"/>
            <a:ext cx="6638636" cy="301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A8A4-EA74-4A9D-8A1F-1CC3840FD381}" type="datetime1">
              <a:rPr lang="en-US" smtClean="0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f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966" y="2022263"/>
            <a:ext cx="8396083" cy="16780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fr-FR" sz="3600" spc="395" dirty="0" smtClean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Reconnaissance</a:t>
            </a:r>
            <a:r>
              <a:rPr lang="fr-FR" sz="3600" spc="395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des émotions dans le langage parlé en </a:t>
            </a:r>
            <a:r>
              <a:rPr lang="fr-FR" sz="3600" spc="395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Deep</a:t>
            </a:r>
            <a:r>
              <a:rPr lang="fr-FR" sz="3600" spc="395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Learning</a:t>
            </a:r>
            <a:endParaRPr sz="3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018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018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059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8125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54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6" y="33902"/>
                </a:moveTo>
                <a:lnTo>
                  <a:pt x="8311" y="32240"/>
                </a:lnTo>
                <a:lnTo>
                  <a:pt x="1657" y="25588"/>
                </a:lnTo>
                <a:lnTo>
                  <a:pt x="0" y="21588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3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3" y="8150"/>
                </a:lnTo>
                <a:lnTo>
                  <a:pt x="34061" y="12151"/>
                </a:lnTo>
                <a:lnTo>
                  <a:pt x="34061" y="21588"/>
                </a:lnTo>
                <a:lnTo>
                  <a:pt x="32403" y="25588"/>
                </a:lnTo>
                <a:lnTo>
                  <a:pt x="25750" y="32240"/>
                </a:lnTo>
                <a:lnTo>
                  <a:pt x="21734" y="33902"/>
                </a:lnTo>
                <a:lnTo>
                  <a:pt x="12326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60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7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7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6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60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6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7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7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6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760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985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4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56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5"/>
                </a:lnTo>
                <a:lnTo>
                  <a:pt x="136" y="17665"/>
                </a:lnTo>
                <a:lnTo>
                  <a:pt x="312" y="11859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7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607" y="107849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12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0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8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7536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25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29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29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42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703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795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79474" y="4921486"/>
            <a:ext cx="3662045" cy="1180451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fr-FR" sz="1800" b="1" dirty="0" smtClean="0">
                <a:latin typeface="Tahoma"/>
                <a:cs typeface="Tahoma"/>
              </a:rPr>
              <a:t>Réalis</a:t>
            </a:r>
            <a:r>
              <a:rPr lang="fr-FR" b="1" dirty="0" smtClean="0">
                <a:latin typeface="Tahoma"/>
                <a:cs typeface="Tahoma"/>
              </a:rPr>
              <a:t>é par:</a:t>
            </a:r>
          </a:p>
          <a:p>
            <a:pPr marL="298450" indent="-28575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fr-FR" sz="1800" dirty="0" smtClean="0">
                <a:latin typeface="Tahoma"/>
                <a:cs typeface="Tahoma"/>
              </a:rPr>
              <a:t>ZOHARI </a:t>
            </a:r>
            <a:r>
              <a:rPr lang="fr-FR" sz="1800" dirty="0" err="1" smtClean="0">
                <a:latin typeface="Tahoma"/>
                <a:cs typeface="Tahoma"/>
              </a:rPr>
              <a:t>Rkia</a:t>
            </a:r>
            <a:endParaRPr lang="fr-FR" sz="1800" dirty="0" smtClean="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fr-FR" dirty="0" smtClean="0">
                <a:latin typeface="Tahoma"/>
                <a:cs typeface="Tahoma"/>
              </a:rPr>
              <a:t>BOUISSKRANE Hasna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76600" y="6537788"/>
            <a:ext cx="4191000" cy="334066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925"/>
              </a:spcBef>
            </a:pPr>
            <a:r>
              <a:rPr lang="fr-FR" sz="1400" spc="110" dirty="0" smtClean="0">
                <a:solidFill>
                  <a:srgbClr val="212121"/>
                </a:solidFill>
                <a:latin typeface="Tahoma"/>
                <a:cs typeface="Tahoma"/>
              </a:rPr>
              <a:t>Année universitaire: 2022-2023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0" y="6871854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5"/>
                </a:moveTo>
                <a:lnTo>
                  <a:pt x="0" y="443345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5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48" y="46599"/>
            <a:ext cx="2800952" cy="754465"/>
          </a:xfrm>
          <a:prstGeom prst="rect">
            <a:avLst/>
          </a:prstGeom>
        </p:spPr>
      </p:pic>
      <p:sp>
        <p:nvSpPr>
          <p:cNvPr id="56" name="object 52"/>
          <p:cNvSpPr txBox="1"/>
          <p:nvPr/>
        </p:nvSpPr>
        <p:spPr>
          <a:xfrm>
            <a:off x="6091555" y="4818336"/>
            <a:ext cx="3662045" cy="1180451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fr-FR" b="1" dirty="0" smtClean="0">
                <a:latin typeface="Tahoma"/>
                <a:cs typeface="Tahoma"/>
              </a:rPr>
              <a:t>Encadré par:</a:t>
            </a:r>
          </a:p>
          <a:p>
            <a:pPr marL="12700">
              <a:spcBef>
                <a:spcPts val="925"/>
              </a:spcBef>
            </a:pP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Ismaili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ALAOUI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ELmehdi</a:t>
            </a:r>
            <a:endParaRPr lang="fr-F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lang="fr-FR" b="1" dirty="0" smtClean="0">
              <a:latin typeface="Tahoma"/>
              <a:cs typeface="Tahoma"/>
            </a:endParaRPr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00182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018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059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8125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542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59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8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8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599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7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599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2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760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9850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40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2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56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4"/>
                </a:lnTo>
                <a:lnTo>
                  <a:pt x="136" y="17665"/>
                </a:lnTo>
                <a:lnTo>
                  <a:pt x="312" y="11859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6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607" y="107849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4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0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8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7536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25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2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42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703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795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916111"/>
            <a:ext cx="4631654" cy="2179122"/>
          </a:xfrm>
          <a:prstGeom prst="rect">
            <a:avLst/>
          </a:prstGeom>
        </p:spPr>
      </p:pic>
      <p:sp>
        <p:nvSpPr>
          <p:cNvPr id="56" name="object 4"/>
          <p:cNvSpPr txBox="1"/>
          <p:nvPr/>
        </p:nvSpPr>
        <p:spPr>
          <a:xfrm>
            <a:off x="2536059" y="597935"/>
            <a:ext cx="7229946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3200" b="1" spc="75" dirty="0" smtClean="0">
                <a:solidFill>
                  <a:srgbClr val="212121"/>
                </a:solidFill>
                <a:latin typeface="Tahoma"/>
                <a:cs typeface="Tahoma"/>
              </a:rPr>
              <a:t>Préparation de données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8600" y="1510676"/>
            <a:ext cx="559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b="1" dirty="0" err="1" smtClean="0"/>
              <a:t>Dataset</a:t>
            </a:r>
            <a:r>
              <a:rPr lang="fr-FR" b="1" dirty="0" smtClean="0"/>
              <a:t> utilisé: RAVDESS </a:t>
            </a:r>
            <a:endParaRPr lang="fr-FR" sz="1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5442" y="2494679"/>
            <a:ext cx="4765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RAVDESS :Base </a:t>
            </a:r>
            <a:r>
              <a:rPr lang="fr-FR" dirty="0"/>
              <a:t>de données audio  sur la parole  </a:t>
            </a:r>
            <a:r>
              <a:rPr lang="fr-FR" dirty="0" smtClean="0"/>
              <a:t>émotionnelles, contient 1440 fichiers : 60 essais par acteur x 24 acteurs = 1440. </a:t>
            </a:r>
            <a:endParaRPr lang="fr-FR" dirty="0"/>
          </a:p>
          <a:p>
            <a:pPr algn="just"/>
            <a:endParaRPr lang="fr-F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RAVDESS: contient 24 acteurs professionnels (12 femmes, 12 hommes), vocalisant deux déclarations lexicalement assorties dans un accent nord-américain neutre.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Les émotions de la parole comprennent les expressions: calme, heureux, triste, en colère, neutre, surprise, peur et dégoûté</a:t>
            </a:r>
            <a:r>
              <a:rPr lang="fr-FR" dirty="0"/>
              <a:t>.</a:t>
            </a:r>
            <a:endParaRPr lang="fr-FR" sz="1800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10</a:t>
            </a:fld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644" y="4463657"/>
            <a:ext cx="2825895" cy="2705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00182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018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059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8125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542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59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8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8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599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7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599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2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760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9850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40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2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56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4"/>
                </a:lnTo>
                <a:lnTo>
                  <a:pt x="136" y="17665"/>
                </a:lnTo>
                <a:lnTo>
                  <a:pt x="312" y="11859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6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607" y="107849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4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0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8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7536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25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2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42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703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795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"/>
          <p:cNvSpPr txBox="1"/>
          <p:nvPr/>
        </p:nvSpPr>
        <p:spPr>
          <a:xfrm>
            <a:off x="2536059" y="597935"/>
            <a:ext cx="7229946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3200" b="1" spc="75" dirty="0" smtClean="0">
                <a:solidFill>
                  <a:srgbClr val="212121"/>
                </a:solidFill>
                <a:latin typeface="Tahoma"/>
                <a:cs typeface="Tahoma"/>
              </a:rPr>
              <a:t>Prétraitement des données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56985" y="2452904"/>
            <a:ext cx="73152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Préparer les données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Normaliser les données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Redimensionner des données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Division des données(80% pour train et 20% pour test)</a:t>
            </a:r>
            <a:endParaRPr lang="fr-FR" sz="2400" dirty="0"/>
          </a:p>
        </p:txBody>
      </p:sp>
      <p:sp>
        <p:nvSpPr>
          <p:cNvPr id="54" name="object 53"/>
          <p:cNvSpPr/>
          <p:nvPr/>
        </p:nvSpPr>
        <p:spPr>
          <a:xfrm>
            <a:off x="0" y="6871855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3"/>
                </a:moveTo>
                <a:lnTo>
                  <a:pt x="0" y="443343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3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7239000" y="6966247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11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00182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018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059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8125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542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59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8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8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599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7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599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2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760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9850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40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2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56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4"/>
                </a:lnTo>
                <a:lnTo>
                  <a:pt x="136" y="17665"/>
                </a:lnTo>
                <a:lnTo>
                  <a:pt x="312" y="11859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6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607" y="107849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4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0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8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7536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25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2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42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703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795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"/>
          <p:cNvSpPr txBox="1"/>
          <p:nvPr/>
        </p:nvSpPr>
        <p:spPr>
          <a:xfrm>
            <a:off x="2209800" y="678199"/>
            <a:ext cx="7229946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3200" b="1" spc="75" dirty="0" smtClean="0">
                <a:solidFill>
                  <a:srgbClr val="212121"/>
                </a:solidFill>
                <a:latin typeface="Tahoma"/>
                <a:cs typeface="Tahoma"/>
              </a:rPr>
              <a:t>Extraction des caractéristiques 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2417516"/>
            <a:ext cx="9058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/>
              <a:t>MFCC(Coefficients </a:t>
            </a:r>
            <a:r>
              <a:rPr lang="fr-FR" dirty="0" err="1"/>
              <a:t>cepstraux</a:t>
            </a:r>
            <a:r>
              <a:rPr lang="fr-FR" dirty="0"/>
              <a:t> de fréquence Mel) l'un des moyens les plus courants d'extraire des caractéristiques à partir de formes d'onde audio. </a:t>
            </a:r>
            <a:endParaRPr lang="fr-FR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 smtClean="0"/>
              <a:t>Les </a:t>
            </a:r>
            <a:r>
              <a:rPr lang="fr-FR" dirty="0"/>
              <a:t>caractéristiques : </a:t>
            </a:r>
            <a:r>
              <a:rPr lang="fr-FR" dirty="0" smtClean="0"/>
              <a:t>La fréquence  et l’amplitude</a:t>
            </a:r>
          </a:p>
        </p:txBody>
      </p:sp>
      <p:sp>
        <p:nvSpPr>
          <p:cNvPr id="54" name="object 53"/>
          <p:cNvSpPr/>
          <p:nvPr/>
        </p:nvSpPr>
        <p:spPr>
          <a:xfrm>
            <a:off x="0" y="6871855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3"/>
                </a:moveTo>
                <a:lnTo>
                  <a:pt x="0" y="443343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3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224570"/>
            <a:ext cx="6172573" cy="2019133"/>
          </a:xfrm>
          <a:prstGeom prst="rect">
            <a:avLst/>
          </a:prstGeom>
        </p:spPr>
      </p:pic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>
          <a:xfrm>
            <a:off x="7315200" y="6955287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12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00182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018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059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8125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542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59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8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8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599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7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599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2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760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9850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40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2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56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4"/>
                </a:lnTo>
                <a:lnTo>
                  <a:pt x="136" y="17665"/>
                </a:lnTo>
                <a:lnTo>
                  <a:pt x="312" y="11859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6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607" y="107849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4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0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8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7536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25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2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42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703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795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"/>
          <p:cNvSpPr txBox="1"/>
          <p:nvPr/>
        </p:nvSpPr>
        <p:spPr>
          <a:xfrm>
            <a:off x="2819400" y="404720"/>
            <a:ext cx="7229946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4400" b="1" spc="75" dirty="0" smtClean="0"/>
              <a:t>Algorithme utilisé</a:t>
            </a:r>
            <a:endParaRPr sz="4400" b="1" dirty="0">
              <a:latin typeface="Tahoma"/>
              <a:cs typeface="Tahoma"/>
            </a:endParaRPr>
          </a:p>
        </p:txBody>
      </p:sp>
      <p:sp>
        <p:nvSpPr>
          <p:cNvPr id="54" name="object 53"/>
          <p:cNvSpPr/>
          <p:nvPr/>
        </p:nvSpPr>
        <p:spPr>
          <a:xfrm>
            <a:off x="0" y="6871855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3"/>
                </a:moveTo>
                <a:lnTo>
                  <a:pt x="0" y="443343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3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04"/>
          <a:stretch/>
        </p:blipFill>
        <p:spPr>
          <a:xfrm>
            <a:off x="744130" y="3654770"/>
            <a:ext cx="7791413" cy="242577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33400" y="1945506"/>
            <a:ext cx="47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err="1"/>
              <a:t>C</a:t>
            </a:r>
            <a:r>
              <a:rPr lang="fr-FR" b="1" dirty="0" err="1" smtClean="0"/>
              <a:t>onvolutional</a:t>
            </a:r>
            <a:r>
              <a:rPr lang="fr-FR" b="1" dirty="0" smtClean="0"/>
              <a:t> </a:t>
            </a:r>
            <a:r>
              <a:rPr lang="fr-FR" b="1" dirty="0"/>
              <a:t>neural network </a:t>
            </a:r>
            <a:r>
              <a:rPr lang="fr-FR" b="1" dirty="0" smtClean="0"/>
              <a:t>(CNN)</a:t>
            </a:r>
            <a:endParaRPr lang="fr-FR" sz="1800" b="1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>
          <a:xfrm>
            <a:off x="7315200" y="6955287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13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2870" y="691493"/>
            <a:ext cx="722226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3600" spc="110" dirty="0" smtClean="0"/>
              <a:t>Architecture de modèle CNN</a:t>
            </a:r>
            <a:endParaRPr sz="3600" spc="110" dirty="0"/>
          </a:p>
        </p:txBody>
      </p:sp>
      <p:sp>
        <p:nvSpPr>
          <p:cNvPr id="5" name="object 5"/>
          <p:cNvSpPr/>
          <p:nvPr/>
        </p:nvSpPr>
        <p:spPr>
          <a:xfrm>
            <a:off x="100018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8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059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125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854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59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7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7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599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7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599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6" y="1656"/>
                </a:lnTo>
                <a:lnTo>
                  <a:pt x="12313" y="0"/>
                </a:lnTo>
                <a:lnTo>
                  <a:pt x="21747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760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5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29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30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856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4"/>
                </a:lnTo>
                <a:lnTo>
                  <a:pt x="136" y="17665"/>
                </a:lnTo>
                <a:lnTo>
                  <a:pt x="312" y="11858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6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607" y="10785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5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1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9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36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29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42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703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95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6871854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5"/>
                </a:moveTo>
                <a:lnTo>
                  <a:pt x="0" y="443345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5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Google Shape;1708;p36"/>
          <p:cNvSpPr txBox="1">
            <a:spLocks/>
          </p:cNvSpPr>
          <p:nvPr/>
        </p:nvSpPr>
        <p:spPr>
          <a:xfrm>
            <a:off x="310541" y="4029109"/>
            <a:ext cx="3880459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chemeClr val="tx1"/>
                </a:solidFill>
              </a:rPr>
              <a:t>3 couches de convolution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chemeClr val="tx1"/>
                </a:solidFill>
              </a:rPr>
              <a:t>4 couches d’activation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chemeClr val="tx1"/>
                </a:solidFill>
              </a:rPr>
              <a:t>2 couches de </a:t>
            </a:r>
            <a:r>
              <a:rPr lang="fr-FR" sz="2000" dirty="0" err="1" smtClean="0">
                <a:solidFill>
                  <a:schemeClr val="tx1"/>
                </a:solidFill>
              </a:rPr>
              <a:t>max_pooling</a:t>
            </a:r>
            <a:endParaRPr lang="fr-FR" sz="20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chemeClr val="tx1"/>
                </a:solidFill>
              </a:rPr>
              <a:t>3 couches de dropout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chemeClr val="tx1"/>
                </a:solidFill>
              </a:rPr>
              <a:t>Une couche de </a:t>
            </a:r>
            <a:r>
              <a:rPr lang="fr-FR" sz="2000" dirty="0" err="1" smtClean="0">
                <a:solidFill>
                  <a:schemeClr val="tx1"/>
                </a:solidFill>
              </a:rPr>
              <a:t>flatten</a:t>
            </a:r>
            <a:endParaRPr lang="fr-FR" sz="20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chemeClr val="tx1"/>
                </a:solidFill>
              </a:rPr>
              <a:t>Une couche de sortie </a:t>
            </a:r>
            <a:r>
              <a:rPr lang="fr-FR" sz="2000" dirty="0">
                <a:solidFill>
                  <a:schemeClr val="tx1"/>
                </a:solidFill>
              </a:rPr>
              <a:t>(</a:t>
            </a:r>
            <a:r>
              <a:rPr lang="fr-FR" sz="2000" dirty="0" smtClean="0">
                <a:solidFill>
                  <a:schemeClr val="tx1"/>
                </a:solidFill>
              </a:rPr>
              <a:t>dense)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267200" y="2133600"/>
            <a:ext cx="0" cy="32004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0037"/>
            <a:ext cx="4733118" cy="5291817"/>
          </a:xfrm>
          <a:prstGeom prst="rect">
            <a:avLst/>
          </a:prstGeom>
        </p:spPr>
      </p:pic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>
          <a:xfrm>
            <a:off x="7315200" y="6928238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14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00182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018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059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8125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542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59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8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8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599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7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599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2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760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9850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40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2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56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4"/>
                </a:lnTo>
                <a:lnTo>
                  <a:pt x="136" y="17665"/>
                </a:lnTo>
                <a:lnTo>
                  <a:pt x="312" y="11859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6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607" y="107849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4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0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8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7536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25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2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42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703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795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"/>
          <p:cNvSpPr txBox="1"/>
          <p:nvPr/>
        </p:nvSpPr>
        <p:spPr>
          <a:xfrm>
            <a:off x="1905000" y="492471"/>
            <a:ext cx="8220546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4400" b="1" spc="75" dirty="0" smtClean="0"/>
              <a:t>Organigramme de l’application</a:t>
            </a:r>
            <a:endParaRPr sz="4400" b="1" dirty="0">
              <a:latin typeface="Tahoma"/>
              <a:cs typeface="Tahoma"/>
            </a:endParaRPr>
          </a:p>
        </p:txBody>
      </p:sp>
      <p:sp>
        <p:nvSpPr>
          <p:cNvPr id="54" name="object 53"/>
          <p:cNvSpPr/>
          <p:nvPr/>
        </p:nvSpPr>
        <p:spPr>
          <a:xfrm>
            <a:off x="0" y="6871855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3"/>
                </a:moveTo>
                <a:lnTo>
                  <a:pt x="0" y="443343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3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228600" y="3200400"/>
            <a:ext cx="1676400" cy="685800"/>
          </a:xfrm>
          <a:prstGeom prst="round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Création d’un compte</a:t>
            </a:r>
            <a:endParaRPr lang="fr-FR" dirty="0"/>
          </a:p>
        </p:txBody>
      </p:sp>
      <p:sp>
        <p:nvSpPr>
          <p:cNvPr id="58" name="Rounded Rectangle 57"/>
          <p:cNvSpPr/>
          <p:nvPr/>
        </p:nvSpPr>
        <p:spPr>
          <a:xfrm>
            <a:off x="5486400" y="1986497"/>
            <a:ext cx="1524000" cy="685800"/>
          </a:xfrm>
          <a:prstGeom prst="round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Upload</a:t>
            </a:r>
            <a:r>
              <a:rPr lang="fr-FR" dirty="0" smtClean="0"/>
              <a:t> audio</a:t>
            </a:r>
            <a:endParaRPr lang="fr-FR" dirty="0"/>
          </a:p>
        </p:txBody>
      </p:sp>
      <p:sp>
        <p:nvSpPr>
          <p:cNvPr id="59" name="Rounded Rectangle 58"/>
          <p:cNvSpPr/>
          <p:nvPr/>
        </p:nvSpPr>
        <p:spPr>
          <a:xfrm>
            <a:off x="2285999" y="3200400"/>
            <a:ext cx="1839433" cy="685800"/>
          </a:xfrm>
          <a:prstGeom prst="roundRect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 </a:t>
            </a:r>
            <a:endParaRPr lang="fr-FR" dirty="0"/>
          </a:p>
        </p:txBody>
      </p:sp>
      <p:sp>
        <p:nvSpPr>
          <p:cNvPr id="60" name="Rounded Rectangle 59"/>
          <p:cNvSpPr/>
          <p:nvPr/>
        </p:nvSpPr>
        <p:spPr>
          <a:xfrm>
            <a:off x="5486400" y="4521777"/>
            <a:ext cx="1524000" cy="685800"/>
          </a:xfrm>
          <a:prstGeom prst="round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Record audio</a:t>
            </a:r>
            <a:endParaRPr lang="fr-FR" dirty="0"/>
          </a:p>
        </p:txBody>
      </p:sp>
      <p:sp>
        <p:nvSpPr>
          <p:cNvPr id="61" name="Rounded Rectangle 60"/>
          <p:cNvSpPr/>
          <p:nvPr/>
        </p:nvSpPr>
        <p:spPr>
          <a:xfrm>
            <a:off x="7848600" y="3200400"/>
            <a:ext cx="1828800" cy="685800"/>
          </a:xfrm>
          <a:prstGeom prst="round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Afficher prédiction </a:t>
            </a:r>
            <a:endParaRPr lang="fr-FR" dirty="0"/>
          </a:p>
        </p:txBody>
      </p:sp>
      <p:cxnSp>
        <p:nvCxnSpPr>
          <p:cNvPr id="53" name="Straight Arrow Connector 52"/>
          <p:cNvCxnSpPr>
            <a:stCxn id="3" idx="3"/>
            <a:endCxn id="59" idx="1"/>
          </p:cNvCxnSpPr>
          <p:nvPr/>
        </p:nvCxnSpPr>
        <p:spPr>
          <a:xfrm>
            <a:off x="1905000" y="3543300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3"/>
            <a:endCxn id="58" idx="1"/>
          </p:cNvCxnSpPr>
          <p:nvPr/>
        </p:nvCxnSpPr>
        <p:spPr>
          <a:xfrm flipV="1">
            <a:off x="4125432" y="2329397"/>
            <a:ext cx="1360968" cy="1213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3"/>
            <a:endCxn id="60" idx="1"/>
          </p:cNvCxnSpPr>
          <p:nvPr/>
        </p:nvCxnSpPr>
        <p:spPr>
          <a:xfrm>
            <a:off x="4125432" y="3543300"/>
            <a:ext cx="1360968" cy="1321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3"/>
            <a:endCxn id="61" idx="0"/>
          </p:cNvCxnSpPr>
          <p:nvPr/>
        </p:nvCxnSpPr>
        <p:spPr>
          <a:xfrm>
            <a:off x="7010400" y="2329397"/>
            <a:ext cx="1752600" cy="871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Slide Number Placeholder 77"/>
          <p:cNvSpPr>
            <a:spLocks noGrp="1"/>
          </p:cNvSpPr>
          <p:nvPr>
            <p:ph type="sldNum" sz="quarter" idx="7"/>
          </p:nvPr>
        </p:nvSpPr>
        <p:spPr>
          <a:xfrm>
            <a:off x="7400402" y="6955287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15</a:t>
            </a:fld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60" idx="0"/>
            <a:endCxn id="58" idx="2"/>
          </p:cNvCxnSpPr>
          <p:nvPr/>
        </p:nvCxnSpPr>
        <p:spPr>
          <a:xfrm flipV="1">
            <a:off x="6248400" y="2672297"/>
            <a:ext cx="0" cy="184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0886" y="581709"/>
            <a:ext cx="6519719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3200" spc="75" dirty="0" smtClean="0"/>
              <a:t>Outils de développement </a:t>
            </a:r>
            <a:endParaRPr sz="3200" spc="110" dirty="0"/>
          </a:p>
        </p:txBody>
      </p:sp>
      <p:sp>
        <p:nvSpPr>
          <p:cNvPr id="5" name="object 5"/>
          <p:cNvSpPr/>
          <p:nvPr/>
        </p:nvSpPr>
        <p:spPr>
          <a:xfrm>
            <a:off x="1000182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8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059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125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854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59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7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7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599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7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599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760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50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40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856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712" y="975546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5"/>
                </a:lnTo>
                <a:lnTo>
                  <a:pt x="136" y="17665"/>
                </a:lnTo>
                <a:lnTo>
                  <a:pt x="312" y="11859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7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607" y="107850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6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3"/>
                </a:lnTo>
                <a:lnTo>
                  <a:pt x="312" y="11940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8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36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25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42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703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95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extBox 53"/>
          <p:cNvSpPr txBox="1"/>
          <p:nvPr/>
        </p:nvSpPr>
        <p:spPr>
          <a:xfrm>
            <a:off x="725453" y="1987718"/>
            <a:ext cx="325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/>
              <a:t>Les bibliothèques </a:t>
            </a:r>
            <a:endParaRPr lang="fr-FR" b="1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02018"/>
            <a:ext cx="2357835" cy="96731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1702330" cy="109046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59" y="4953000"/>
            <a:ext cx="1925637" cy="103344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537877"/>
            <a:ext cx="2861258" cy="830245"/>
          </a:xfrm>
          <a:prstGeom prst="rect">
            <a:avLst/>
          </a:prstGeom>
        </p:spPr>
      </p:pic>
      <p:sp>
        <p:nvSpPr>
          <p:cNvPr id="59" name="object 55"/>
          <p:cNvSpPr/>
          <p:nvPr/>
        </p:nvSpPr>
        <p:spPr>
          <a:xfrm>
            <a:off x="0" y="6871854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5"/>
                </a:moveTo>
                <a:lnTo>
                  <a:pt x="0" y="443345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5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>
          <a:xfrm>
            <a:off x="7244866" y="6917559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16</a:t>
            </a:fld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00182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018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059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8125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8542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59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7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7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599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7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599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760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9850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40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56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712" y="975546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5"/>
                </a:lnTo>
                <a:lnTo>
                  <a:pt x="136" y="17665"/>
                </a:lnTo>
                <a:lnTo>
                  <a:pt x="312" y="11859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7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607" y="107850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6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3"/>
                </a:lnTo>
                <a:lnTo>
                  <a:pt x="312" y="11940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8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7536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25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42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703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795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2286000" y="618336"/>
            <a:ext cx="7704000" cy="477600"/>
          </a:xfrm>
        </p:spPr>
        <p:txBody>
          <a:bodyPr/>
          <a:lstStyle/>
          <a:p>
            <a:r>
              <a:rPr lang="fr-FR" sz="3200" dirty="0"/>
              <a:t>Outils de développement </a:t>
            </a:r>
            <a:endParaRPr lang="fr-FR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5"/>
          <a:stretch/>
        </p:blipFill>
        <p:spPr>
          <a:xfrm>
            <a:off x="1524000" y="3352800"/>
            <a:ext cx="2764560" cy="13462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58" y="3187700"/>
            <a:ext cx="2724150" cy="167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6" t="3714" r="16977" b="4736"/>
          <a:stretch/>
        </p:blipFill>
        <p:spPr>
          <a:xfrm>
            <a:off x="3716533" y="4864100"/>
            <a:ext cx="1930400" cy="127846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25453" y="1987718"/>
            <a:ext cx="537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/>
              <a:t>Environnement &amp; Langage de programmation</a:t>
            </a:r>
            <a:endParaRPr lang="fr-FR" b="1" dirty="0"/>
          </a:p>
        </p:txBody>
      </p:sp>
      <p:sp>
        <p:nvSpPr>
          <p:cNvPr id="60" name="object 55"/>
          <p:cNvSpPr/>
          <p:nvPr/>
        </p:nvSpPr>
        <p:spPr>
          <a:xfrm>
            <a:off x="0" y="6858202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5"/>
                </a:moveTo>
                <a:lnTo>
                  <a:pt x="0" y="443345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5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>
          <a:xfrm>
            <a:off x="7307975" y="6933214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17</a:t>
            </a:fld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00018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8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018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018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018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059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059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059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059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125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8125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8125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8125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854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854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854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9854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8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3" y="8150"/>
                </a:lnTo>
                <a:lnTo>
                  <a:pt x="34061" y="12151"/>
                </a:lnTo>
                <a:lnTo>
                  <a:pt x="34061" y="21588"/>
                </a:lnTo>
                <a:lnTo>
                  <a:pt x="32403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60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6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7"/>
                </a:lnTo>
                <a:lnTo>
                  <a:pt x="0" y="12284"/>
                </a:lnTo>
                <a:lnTo>
                  <a:pt x="1648" y="8308"/>
                </a:lnTo>
                <a:lnTo>
                  <a:pt x="8306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7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6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60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7"/>
                </a:lnTo>
                <a:lnTo>
                  <a:pt x="0" y="12284"/>
                </a:lnTo>
                <a:lnTo>
                  <a:pt x="1648" y="8308"/>
                </a:lnTo>
                <a:lnTo>
                  <a:pt x="8306" y="1656"/>
                </a:lnTo>
                <a:lnTo>
                  <a:pt x="12313" y="0"/>
                </a:lnTo>
                <a:lnTo>
                  <a:pt x="21747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7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6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760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760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85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84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30" y="25753"/>
                </a:lnTo>
                <a:lnTo>
                  <a:pt x="25771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856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4"/>
                </a:lnTo>
                <a:lnTo>
                  <a:pt x="136" y="17665"/>
                </a:lnTo>
                <a:lnTo>
                  <a:pt x="312" y="11858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6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9607" y="10785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5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1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9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36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525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29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29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29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30" y="25753"/>
                </a:lnTo>
                <a:lnTo>
                  <a:pt x="25771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7542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7703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7703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95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795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795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795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-17721" y="2652924"/>
            <a:ext cx="7848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kern="0" dirty="0" smtClean="0">
                <a:solidFill>
                  <a:sysClr val="windowText" lastClr="000000"/>
                </a:solidFill>
              </a:rPr>
              <a:t>Réalisation</a:t>
            </a:r>
            <a:endParaRPr lang="fr-FR" sz="66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60" name="object 53"/>
          <p:cNvSpPr/>
          <p:nvPr/>
        </p:nvSpPr>
        <p:spPr>
          <a:xfrm>
            <a:off x="0" y="6871854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5"/>
                </a:moveTo>
                <a:lnTo>
                  <a:pt x="0" y="443345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5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9792" r="20833" b="20833"/>
          <a:stretch/>
        </p:blipFill>
        <p:spPr>
          <a:xfrm>
            <a:off x="7543800" y="2628164"/>
            <a:ext cx="1871579" cy="1905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7357925" y="6955286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pPr/>
              <a:t>18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00018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8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018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018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018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059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059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059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059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125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8125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8125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8125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854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854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854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9854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8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3" y="8150"/>
                </a:lnTo>
                <a:lnTo>
                  <a:pt x="34061" y="12151"/>
                </a:lnTo>
                <a:lnTo>
                  <a:pt x="34061" y="21588"/>
                </a:lnTo>
                <a:lnTo>
                  <a:pt x="32403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60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6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7"/>
                </a:lnTo>
                <a:lnTo>
                  <a:pt x="0" y="12284"/>
                </a:lnTo>
                <a:lnTo>
                  <a:pt x="1648" y="8308"/>
                </a:lnTo>
                <a:lnTo>
                  <a:pt x="8306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7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6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60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7"/>
                </a:lnTo>
                <a:lnTo>
                  <a:pt x="0" y="12284"/>
                </a:lnTo>
                <a:lnTo>
                  <a:pt x="1648" y="8308"/>
                </a:lnTo>
                <a:lnTo>
                  <a:pt x="8306" y="1656"/>
                </a:lnTo>
                <a:lnTo>
                  <a:pt x="12313" y="0"/>
                </a:lnTo>
                <a:lnTo>
                  <a:pt x="21747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7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6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760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760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85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84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30" y="25753"/>
                </a:lnTo>
                <a:lnTo>
                  <a:pt x="25771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856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4"/>
                </a:lnTo>
                <a:lnTo>
                  <a:pt x="136" y="17665"/>
                </a:lnTo>
                <a:lnTo>
                  <a:pt x="312" y="11858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6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9607" y="10785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5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1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9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36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525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29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29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29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30" y="25753"/>
                </a:lnTo>
                <a:lnTo>
                  <a:pt x="25771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7542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7703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7703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95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795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795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795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1092405" y="350054"/>
            <a:ext cx="7848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kern="0" dirty="0" smtClean="0">
                <a:solidFill>
                  <a:sysClr val="windowText" lastClr="000000"/>
                </a:solidFill>
              </a:rPr>
              <a:t>Conclusion</a:t>
            </a:r>
            <a:endParaRPr lang="fr-FR" sz="4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60" name="object 53"/>
          <p:cNvSpPr/>
          <p:nvPr/>
        </p:nvSpPr>
        <p:spPr>
          <a:xfrm>
            <a:off x="0" y="6871335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5"/>
                </a:moveTo>
                <a:lnTo>
                  <a:pt x="0" y="443345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5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7315200" y="6954767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19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2667000"/>
            <a:ext cx="693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/>
              <a:t>Grâce à ce projet, nous avons montré comment nous pouvons tirer parti de l'apprentissage automatique pour obtenir l'émotion sous-jacente à partir des données audio de la parole et quelques informations sur l'expression humaine de l'émotion par la voix, que on peut l'utiliser dans une variété de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3863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00182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8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059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125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854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59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8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8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599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7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599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2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760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50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2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856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4"/>
                </a:lnTo>
                <a:lnTo>
                  <a:pt x="136" y="17665"/>
                </a:lnTo>
                <a:lnTo>
                  <a:pt x="312" y="11859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6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607" y="107849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4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0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8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36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66105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2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42" y="8697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703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5553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76693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8699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95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6894121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5"/>
                </a:moveTo>
                <a:lnTo>
                  <a:pt x="0" y="443345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5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Google Shape;1466;p34"/>
          <p:cNvSpPr txBox="1">
            <a:spLocks/>
          </p:cNvSpPr>
          <p:nvPr/>
        </p:nvSpPr>
        <p:spPr>
          <a:xfrm>
            <a:off x="1540850" y="2692585"/>
            <a:ext cx="773400" cy="776700"/>
          </a:xfrm>
          <a:prstGeom prst="rect">
            <a:avLst/>
          </a:prstGeom>
          <a:solidFill>
            <a:srgbClr val="00999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" sz="2400" kern="0" dirty="0" smtClean="0">
                <a:solidFill>
                  <a:schemeClr val="bg1"/>
                </a:solidFill>
              </a:rPr>
              <a:t>01</a:t>
            </a:r>
            <a:endParaRPr lang="en" sz="2400" kern="0" dirty="0">
              <a:solidFill>
                <a:schemeClr val="bg1"/>
              </a:solidFill>
            </a:endParaRPr>
          </a:p>
        </p:txBody>
      </p:sp>
      <p:sp>
        <p:nvSpPr>
          <p:cNvPr id="57" name="Google Shape;1468;p34"/>
          <p:cNvSpPr txBox="1">
            <a:spLocks/>
          </p:cNvSpPr>
          <p:nvPr/>
        </p:nvSpPr>
        <p:spPr>
          <a:xfrm>
            <a:off x="1562115" y="3953189"/>
            <a:ext cx="773400" cy="776700"/>
          </a:xfrm>
          <a:prstGeom prst="rect">
            <a:avLst/>
          </a:prstGeom>
          <a:solidFill>
            <a:srgbClr val="00999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400" dirty="0" smtClean="0">
                <a:solidFill>
                  <a:schemeClr val="bg1"/>
                </a:solidFill>
              </a:rPr>
              <a:t>03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58" name="Google Shape;1470;p34"/>
          <p:cNvSpPr txBox="1">
            <a:spLocks/>
          </p:cNvSpPr>
          <p:nvPr/>
        </p:nvSpPr>
        <p:spPr>
          <a:xfrm>
            <a:off x="5359831" y="4005520"/>
            <a:ext cx="773400" cy="776700"/>
          </a:xfrm>
          <a:prstGeom prst="rect">
            <a:avLst/>
          </a:prstGeom>
          <a:solidFill>
            <a:srgbClr val="00999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" sz="2400" kern="0" dirty="0" smtClean="0">
                <a:solidFill>
                  <a:schemeClr val="bg1"/>
                </a:solidFill>
              </a:rPr>
              <a:t>04</a:t>
            </a:r>
            <a:endParaRPr lang="en" kern="0" dirty="0">
              <a:solidFill>
                <a:schemeClr val="bg1"/>
              </a:solidFill>
            </a:endParaRPr>
          </a:p>
        </p:txBody>
      </p:sp>
      <p:sp>
        <p:nvSpPr>
          <p:cNvPr id="59" name="Google Shape;1472;p34"/>
          <p:cNvSpPr txBox="1">
            <a:spLocks/>
          </p:cNvSpPr>
          <p:nvPr/>
        </p:nvSpPr>
        <p:spPr>
          <a:xfrm>
            <a:off x="5315876" y="2692585"/>
            <a:ext cx="773400" cy="776700"/>
          </a:xfrm>
          <a:prstGeom prst="rect">
            <a:avLst/>
          </a:prstGeom>
          <a:solidFill>
            <a:srgbClr val="00999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" sz="2400" kern="0" dirty="0" smtClean="0">
                <a:solidFill>
                  <a:schemeClr val="bg1"/>
                </a:solidFill>
              </a:rPr>
              <a:t>02</a:t>
            </a:r>
            <a:endParaRPr lang="en" sz="2400" kern="0" dirty="0">
              <a:solidFill>
                <a:schemeClr val="bg1"/>
              </a:solidFill>
            </a:endParaRPr>
          </a:p>
        </p:txBody>
      </p:sp>
      <p:sp>
        <p:nvSpPr>
          <p:cNvPr id="60" name="Google Shape;1474;p34"/>
          <p:cNvSpPr txBox="1">
            <a:spLocks/>
          </p:cNvSpPr>
          <p:nvPr/>
        </p:nvSpPr>
        <p:spPr>
          <a:xfrm>
            <a:off x="2356163" y="2759376"/>
            <a:ext cx="2917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fr-FR" sz="2200" kern="0" dirty="0" smtClean="0">
                <a:solidFill>
                  <a:sysClr val="windowText" lastClr="000000"/>
                </a:solidFill>
              </a:rPr>
              <a:t>Introduction</a:t>
            </a:r>
            <a:endParaRPr lang="fr-FR" sz="2200" kern="0" dirty="0">
              <a:solidFill>
                <a:sysClr val="windowText" lastClr="000000"/>
              </a:solidFill>
            </a:endParaRPr>
          </a:p>
        </p:txBody>
      </p:sp>
      <p:sp>
        <p:nvSpPr>
          <p:cNvPr id="61" name="Google Shape;1475;p34"/>
          <p:cNvSpPr txBox="1">
            <a:spLocks/>
          </p:cNvSpPr>
          <p:nvPr/>
        </p:nvSpPr>
        <p:spPr>
          <a:xfrm>
            <a:off x="6173102" y="2767607"/>
            <a:ext cx="2917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fr-FR" sz="2200" kern="0" dirty="0" smtClean="0">
                <a:solidFill>
                  <a:sysClr val="windowText" lastClr="000000"/>
                </a:solidFill>
              </a:rPr>
              <a:t>Généralités</a:t>
            </a:r>
            <a:endParaRPr lang="fr-FR" sz="2200" kern="0" dirty="0">
              <a:solidFill>
                <a:sysClr val="windowText" lastClr="000000"/>
              </a:solidFill>
            </a:endParaRPr>
          </a:p>
        </p:txBody>
      </p:sp>
      <p:sp>
        <p:nvSpPr>
          <p:cNvPr id="62" name="Google Shape;1476;p34"/>
          <p:cNvSpPr txBox="1">
            <a:spLocks/>
          </p:cNvSpPr>
          <p:nvPr/>
        </p:nvSpPr>
        <p:spPr>
          <a:xfrm>
            <a:off x="2388773" y="4019418"/>
            <a:ext cx="2917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fr-FR" sz="2200" kern="0" dirty="0" smtClean="0">
                <a:solidFill>
                  <a:sysClr val="windowText" lastClr="000000"/>
                </a:solidFill>
              </a:rPr>
              <a:t>Processus de travail</a:t>
            </a:r>
            <a:endParaRPr lang="fr-FR" sz="2200" kern="0" dirty="0">
              <a:solidFill>
                <a:sysClr val="windowText" lastClr="000000"/>
              </a:solidFill>
            </a:endParaRPr>
          </a:p>
        </p:txBody>
      </p:sp>
      <p:sp>
        <p:nvSpPr>
          <p:cNvPr id="63" name="Google Shape;1477;p34"/>
          <p:cNvSpPr txBox="1">
            <a:spLocks/>
          </p:cNvSpPr>
          <p:nvPr/>
        </p:nvSpPr>
        <p:spPr>
          <a:xfrm>
            <a:off x="2481886" y="5353577"/>
            <a:ext cx="2917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fr-FR" sz="2200" kern="0" dirty="0" smtClean="0">
                <a:solidFill>
                  <a:sysClr val="windowText" lastClr="000000"/>
                </a:solidFill>
              </a:rPr>
              <a:t>Réalisation</a:t>
            </a:r>
            <a:endParaRPr lang="fr-FR" sz="2200" kern="0" dirty="0">
              <a:solidFill>
                <a:sysClr val="windowText" lastClr="000000"/>
              </a:solidFill>
            </a:endParaRPr>
          </a:p>
        </p:txBody>
      </p:sp>
      <p:sp>
        <p:nvSpPr>
          <p:cNvPr id="64" name="Google Shape;1468;p34"/>
          <p:cNvSpPr txBox="1">
            <a:spLocks/>
          </p:cNvSpPr>
          <p:nvPr/>
        </p:nvSpPr>
        <p:spPr>
          <a:xfrm>
            <a:off x="1562115" y="5184977"/>
            <a:ext cx="773400" cy="7767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ytone One"/>
              <a:buNone/>
              <a:defRPr sz="30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" sz="2400" dirty="0" smtClean="0"/>
              <a:t>05</a:t>
            </a:r>
            <a:endParaRPr lang="en" dirty="0"/>
          </a:p>
        </p:txBody>
      </p:sp>
      <p:sp>
        <p:nvSpPr>
          <p:cNvPr id="65" name="Google Shape;1468;p34"/>
          <p:cNvSpPr txBox="1">
            <a:spLocks/>
          </p:cNvSpPr>
          <p:nvPr/>
        </p:nvSpPr>
        <p:spPr>
          <a:xfrm>
            <a:off x="5399686" y="5265723"/>
            <a:ext cx="773400" cy="7767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ytone One"/>
              <a:buNone/>
              <a:defRPr sz="30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Paytone One"/>
              <a:buNone/>
              <a:defRPr sz="120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" sz="2400" dirty="0" smtClean="0">
                <a:latin typeface="+mn-lt"/>
              </a:rPr>
              <a:t>06</a:t>
            </a:r>
            <a:endParaRPr lang="en" dirty="0">
              <a:latin typeface="+mn-lt"/>
            </a:endParaRPr>
          </a:p>
        </p:txBody>
      </p:sp>
      <p:sp>
        <p:nvSpPr>
          <p:cNvPr id="66" name="Google Shape;1476;p34"/>
          <p:cNvSpPr txBox="1">
            <a:spLocks/>
          </p:cNvSpPr>
          <p:nvPr/>
        </p:nvSpPr>
        <p:spPr>
          <a:xfrm>
            <a:off x="6266387" y="4016665"/>
            <a:ext cx="347658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fr-FR" sz="2200" kern="0" dirty="0" smtClean="0">
                <a:solidFill>
                  <a:sysClr val="windowText" lastClr="000000"/>
                </a:solidFill>
              </a:rPr>
              <a:t>Outils de développement </a:t>
            </a:r>
            <a:endParaRPr lang="fr-FR" sz="2200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Google Shape;1476;p34"/>
          <p:cNvSpPr txBox="1">
            <a:spLocks/>
          </p:cNvSpPr>
          <p:nvPr/>
        </p:nvSpPr>
        <p:spPr>
          <a:xfrm>
            <a:off x="6427373" y="5353577"/>
            <a:ext cx="2917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fr-FR" sz="2200" kern="0" dirty="0" smtClean="0">
                <a:solidFill>
                  <a:sysClr val="windowText" lastClr="000000"/>
                </a:solidFill>
              </a:rPr>
              <a:t>Conclusion</a:t>
            </a:r>
            <a:r>
              <a:rPr lang="fr-FR" sz="2000" kern="0" dirty="0" smtClean="0">
                <a:solidFill>
                  <a:sysClr val="windowText" lastClr="000000"/>
                </a:solidFill>
              </a:rPr>
              <a:t> </a:t>
            </a:r>
            <a:endParaRPr lang="fr-FR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0" name="Google Shape;1474;p34"/>
          <p:cNvSpPr txBox="1">
            <a:spLocks/>
          </p:cNvSpPr>
          <p:nvPr/>
        </p:nvSpPr>
        <p:spPr>
          <a:xfrm>
            <a:off x="4038600" y="695344"/>
            <a:ext cx="2917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fr-FR" sz="4800" b="1" kern="0" dirty="0" smtClean="0">
                <a:solidFill>
                  <a:sysClr val="windowText" lastClr="000000"/>
                </a:solidFill>
              </a:rPr>
              <a:t>PLAN</a:t>
            </a:r>
            <a:endParaRPr lang="fr-FR" sz="4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7"/>
          </p:nvPr>
        </p:nvSpPr>
        <p:spPr>
          <a:xfrm>
            <a:off x="7239000" y="6977553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2</a:t>
            </a:fld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00018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8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018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018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018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059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059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059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059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125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8125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8125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8125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854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854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854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9854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8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3" y="8150"/>
                </a:lnTo>
                <a:lnTo>
                  <a:pt x="34061" y="12151"/>
                </a:lnTo>
                <a:lnTo>
                  <a:pt x="34061" y="21588"/>
                </a:lnTo>
                <a:lnTo>
                  <a:pt x="32403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60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6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7"/>
                </a:lnTo>
                <a:lnTo>
                  <a:pt x="0" y="12284"/>
                </a:lnTo>
                <a:lnTo>
                  <a:pt x="1648" y="8308"/>
                </a:lnTo>
                <a:lnTo>
                  <a:pt x="8306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7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6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60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7"/>
                </a:lnTo>
                <a:lnTo>
                  <a:pt x="0" y="12284"/>
                </a:lnTo>
                <a:lnTo>
                  <a:pt x="1648" y="8308"/>
                </a:lnTo>
                <a:lnTo>
                  <a:pt x="8306" y="1656"/>
                </a:lnTo>
                <a:lnTo>
                  <a:pt x="12313" y="0"/>
                </a:lnTo>
                <a:lnTo>
                  <a:pt x="21747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7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6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760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760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85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84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30" y="25753"/>
                </a:lnTo>
                <a:lnTo>
                  <a:pt x="25771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856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4"/>
                </a:lnTo>
                <a:lnTo>
                  <a:pt x="136" y="17665"/>
                </a:lnTo>
                <a:lnTo>
                  <a:pt x="312" y="11858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6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9607" y="10785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5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1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9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36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525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29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29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29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30" y="25753"/>
                </a:lnTo>
                <a:lnTo>
                  <a:pt x="25771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7542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7703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7703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95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795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795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795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877257" y="2165185"/>
            <a:ext cx="7848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kern="0" dirty="0" smtClean="0">
                <a:solidFill>
                  <a:sysClr val="windowText" lastClr="000000"/>
                </a:solidFill>
              </a:rPr>
              <a:t>Merci pour votre attention </a:t>
            </a:r>
            <a:endParaRPr lang="fr-FR" sz="4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60" name="object 53"/>
          <p:cNvSpPr/>
          <p:nvPr/>
        </p:nvSpPr>
        <p:spPr>
          <a:xfrm>
            <a:off x="35442" y="6871335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5"/>
                </a:moveTo>
                <a:lnTo>
                  <a:pt x="0" y="443345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5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r="25490" b="7108"/>
          <a:stretch/>
        </p:blipFill>
        <p:spPr>
          <a:xfrm>
            <a:off x="6477000" y="3133651"/>
            <a:ext cx="914400" cy="11551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7391400" y="6954767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20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00018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8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018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018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018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059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059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059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059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125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8125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8125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8125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854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854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854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9854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8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3" y="8150"/>
                </a:lnTo>
                <a:lnTo>
                  <a:pt x="34061" y="12151"/>
                </a:lnTo>
                <a:lnTo>
                  <a:pt x="34061" y="21588"/>
                </a:lnTo>
                <a:lnTo>
                  <a:pt x="32403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60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6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7"/>
                </a:lnTo>
                <a:lnTo>
                  <a:pt x="0" y="12284"/>
                </a:lnTo>
                <a:lnTo>
                  <a:pt x="1648" y="8308"/>
                </a:lnTo>
                <a:lnTo>
                  <a:pt x="8306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7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6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60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7"/>
                </a:lnTo>
                <a:lnTo>
                  <a:pt x="0" y="12284"/>
                </a:lnTo>
                <a:lnTo>
                  <a:pt x="1648" y="8308"/>
                </a:lnTo>
                <a:lnTo>
                  <a:pt x="8306" y="1656"/>
                </a:lnTo>
                <a:lnTo>
                  <a:pt x="12313" y="0"/>
                </a:lnTo>
                <a:lnTo>
                  <a:pt x="21747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7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6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760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760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85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84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30" y="25753"/>
                </a:lnTo>
                <a:lnTo>
                  <a:pt x="25771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856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4"/>
                </a:lnTo>
                <a:lnTo>
                  <a:pt x="136" y="17665"/>
                </a:lnTo>
                <a:lnTo>
                  <a:pt x="312" y="11858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6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9607" y="10785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5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1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9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36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525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29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29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29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30" y="25753"/>
                </a:lnTo>
                <a:lnTo>
                  <a:pt x="25771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7542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7703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7703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95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795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795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795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84" y="2268251"/>
            <a:ext cx="2438400" cy="243840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533400" y="2268251"/>
            <a:ext cx="6096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800" b="1" kern="0" dirty="0">
                <a:solidFill>
                  <a:sysClr val="windowText" lastClr="000000"/>
                </a:solidFill>
              </a:rPr>
              <a:t>Introduction</a:t>
            </a:r>
            <a:endParaRPr lang="fr-FR" sz="66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60" name="object 53"/>
          <p:cNvSpPr/>
          <p:nvPr/>
        </p:nvSpPr>
        <p:spPr>
          <a:xfrm>
            <a:off x="0" y="6871335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5"/>
                </a:moveTo>
                <a:lnTo>
                  <a:pt x="0" y="443345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5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>
          <a:xfrm>
            <a:off x="7239000" y="6910906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3</a:t>
            </a:fld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00018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8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018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018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059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059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059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125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8125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8125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854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8542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8542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59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6" y="33902"/>
                </a:moveTo>
                <a:lnTo>
                  <a:pt x="8311" y="32240"/>
                </a:lnTo>
                <a:lnTo>
                  <a:pt x="1657" y="25588"/>
                </a:lnTo>
                <a:lnTo>
                  <a:pt x="0" y="21587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3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7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lnTo>
                  <a:pt x="12326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599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599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7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600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760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760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5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84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856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5"/>
                </a:lnTo>
                <a:lnTo>
                  <a:pt x="136" y="17665"/>
                </a:lnTo>
                <a:lnTo>
                  <a:pt x="312" y="11859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7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607" y="107849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12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0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8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36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25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542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7703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7703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66121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95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7959" y="97580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7959" y="10787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6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6871854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5"/>
                </a:moveTo>
                <a:lnTo>
                  <a:pt x="0" y="443345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5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Google Shape;1701;p36"/>
          <p:cNvSpPr txBox="1">
            <a:spLocks/>
          </p:cNvSpPr>
          <p:nvPr/>
        </p:nvSpPr>
        <p:spPr>
          <a:xfrm>
            <a:off x="1006428" y="36625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800" b="1" i="0">
                <a:solidFill>
                  <a:srgbClr val="21212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 rtl="0">
              <a:buClr>
                <a:schemeClr val="dk1"/>
              </a:buClr>
              <a:buSzPts val="1100"/>
              <a:buFont typeface="Arial"/>
              <a:buNone/>
            </a:pPr>
            <a:r>
              <a:rPr lang="fr-FR" sz="4400" kern="0" dirty="0" smtClean="0"/>
              <a:t>Problématique</a:t>
            </a:r>
            <a:endParaRPr lang="fr-FR" sz="4400" kern="0" dirty="0">
              <a:solidFill>
                <a:schemeClr val="lt2"/>
              </a:solidFill>
            </a:endParaRPr>
          </a:p>
        </p:txBody>
      </p:sp>
      <p:sp>
        <p:nvSpPr>
          <p:cNvPr id="58" name="Google Shape;1706;p36"/>
          <p:cNvSpPr txBox="1">
            <a:spLocks/>
          </p:cNvSpPr>
          <p:nvPr/>
        </p:nvSpPr>
        <p:spPr>
          <a:xfrm>
            <a:off x="6944212" y="5336309"/>
            <a:ext cx="2352187" cy="378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chemeClr val="tx1"/>
                </a:solidFill>
              </a:rPr>
              <a:t>Client et vendeur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9" name="Google Shape;1708;p36"/>
          <p:cNvSpPr txBox="1">
            <a:spLocks/>
          </p:cNvSpPr>
          <p:nvPr/>
        </p:nvSpPr>
        <p:spPr>
          <a:xfrm>
            <a:off x="181164" y="5237400"/>
            <a:ext cx="2653598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</a:rPr>
              <a:t>Entretien d’embauche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Google Shape;1709;p36"/>
          <p:cNvSpPr txBox="1">
            <a:spLocks/>
          </p:cNvSpPr>
          <p:nvPr/>
        </p:nvSpPr>
        <p:spPr>
          <a:xfrm>
            <a:off x="3733800" y="5046444"/>
            <a:ext cx="2897122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fr-FR" sz="2000" kern="0" dirty="0" smtClean="0">
                <a:solidFill>
                  <a:sysClr val="windowText" lastClr="000000"/>
                </a:solidFill>
              </a:rPr>
              <a:t>Appel téléphonique</a:t>
            </a:r>
            <a:endParaRPr lang="fr-FR" sz="2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4" y="3191595"/>
            <a:ext cx="1923158" cy="162533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46" y="3282340"/>
            <a:ext cx="1434164" cy="145762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52" y="3259303"/>
            <a:ext cx="2106582" cy="1787141"/>
          </a:xfrm>
          <a:prstGeom prst="rect">
            <a:avLst/>
          </a:prstGeom>
        </p:spPr>
      </p:pic>
      <p:sp>
        <p:nvSpPr>
          <p:cNvPr id="84" name="Slide Number Placeholder 83"/>
          <p:cNvSpPr>
            <a:spLocks noGrp="1"/>
          </p:cNvSpPr>
          <p:nvPr>
            <p:ph type="sldNum" sz="quarter" idx="7"/>
          </p:nvPr>
        </p:nvSpPr>
        <p:spPr>
          <a:xfrm>
            <a:off x="7239000" y="6928238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4</a:t>
            </a:fld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800" y="541299"/>
            <a:ext cx="4157519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4400" spc="75" dirty="0" smtClean="0"/>
              <a:t>Objectif</a:t>
            </a:r>
            <a:endParaRPr sz="4400" spc="110" dirty="0"/>
          </a:p>
        </p:txBody>
      </p:sp>
      <p:sp>
        <p:nvSpPr>
          <p:cNvPr id="5" name="object 5"/>
          <p:cNvSpPr/>
          <p:nvPr/>
        </p:nvSpPr>
        <p:spPr>
          <a:xfrm>
            <a:off x="100018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8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059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125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854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59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7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7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599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7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599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6" y="1656"/>
                </a:lnTo>
                <a:lnTo>
                  <a:pt x="12313" y="0"/>
                </a:lnTo>
                <a:lnTo>
                  <a:pt x="21747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760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5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29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30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856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4"/>
                </a:lnTo>
                <a:lnTo>
                  <a:pt x="136" y="17665"/>
                </a:lnTo>
                <a:lnTo>
                  <a:pt x="312" y="11858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6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607" y="10785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5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1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9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36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29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42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703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95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46" y="2362200"/>
            <a:ext cx="7958889" cy="3733800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0" y="6871854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5"/>
                </a:moveTo>
                <a:lnTo>
                  <a:pt x="0" y="443345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5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>
          <a:xfrm>
            <a:off x="7239000" y="6948687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5</a:t>
            </a:fld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800" y="541299"/>
            <a:ext cx="4157519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4400" spc="75" dirty="0" smtClean="0"/>
              <a:t>Emotion</a:t>
            </a:r>
            <a:endParaRPr sz="4400" spc="110" dirty="0"/>
          </a:p>
        </p:txBody>
      </p:sp>
      <p:sp>
        <p:nvSpPr>
          <p:cNvPr id="5" name="object 5"/>
          <p:cNvSpPr/>
          <p:nvPr/>
        </p:nvSpPr>
        <p:spPr>
          <a:xfrm>
            <a:off x="100018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8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059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125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854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59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7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7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599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7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599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6" y="1656"/>
                </a:lnTo>
                <a:lnTo>
                  <a:pt x="12313" y="0"/>
                </a:lnTo>
                <a:lnTo>
                  <a:pt x="21747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760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50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29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40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30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856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712" y="9755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4"/>
                </a:lnTo>
                <a:lnTo>
                  <a:pt x="136" y="17665"/>
                </a:lnTo>
                <a:lnTo>
                  <a:pt x="312" y="11858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6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607" y="10785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5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4"/>
                </a:lnTo>
                <a:lnTo>
                  <a:pt x="312" y="11941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9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36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6610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29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25" y="76677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42" y="8697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703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5553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76693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8699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9758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95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6879336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5"/>
                </a:moveTo>
                <a:lnTo>
                  <a:pt x="0" y="443345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5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Google Shape;1708;p36"/>
          <p:cNvSpPr txBox="1">
            <a:spLocks/>
          </p:cNvSpPr>
          <p:nvPr/>
        </p:nvSpPr>
        <p:spPr>
          <a:xfrm>
            <a:off x="310541" y="4029109"/>
            <a:ext cx="3880459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 smtClean="0">
                <a:solidFill>
                  <a:schemeClr val="tx1"/>
                </a:solidFill>
              </a:rPr>
              <a:t>L’émotion est une réponse automatique et immédiate de l’organisme à un stimulus; et associe de manière intégrée et simultanée.</a:t>
            </a:r>
            <a:endParaRPr lang="fr-FR" sz="24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05400" y="2286000"/>
            <a:ext cx="0" cy="32004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86000"/>
            <a:ext cx="3702756" cy="3124200"/>
          </a:xfrm>
          <a:prstGeom prst="rect">
            <a:avLst/>
          </a:prstGeom>
        </p:spPr>
      </p:pic>
      <p:sp>
        <p:nvSpPr>
          <p:cNvPr id="58" name="Slide Number Placeholder 57"/>
          <p:cNvSpPr>
            <a:spLocks noGrp="1"/>
          </p:cNvSpPr>
          <p:nvPr>
            <p:ph type="sldNum" sz="quarter" idx="7"/>
          </p:nvPr>
        </p:nvSpPr>
        <p:spPr>
          <a:xfrm>
            <a:off x="7239000" y="6962768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6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000182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82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0182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018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0599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0599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059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125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8125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8125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8542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8542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854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59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7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7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599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7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599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600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760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760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50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840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840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856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712" y="975546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5"/>
                </a:lnTo>
                <a:lnTo>
                  <a:pt x="136" y="17665"/>
                </a:lnTo>
                <a:lnTo>
                  <a:pt x="312" y="11859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7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607" y="107850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6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3"/>
                </a:lnTo>
                <a:lnTo>
                  <a:pt x="312" y="11940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8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36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25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525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542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7703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7703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959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7959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795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6883745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2"/>
                </a:moveTo>
                <a:lnTo>
                  <a:pt x="0" y="443342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Google Shape;706;p19"/>
          <p:cNvGrpSpPr/>
          <p:nvPr/>
        </p:nvGrpSpPr>
        <p:grpSpPr>
          <a:xfrm>
            <a:off x="3218053" y="2230766"/>
            <a:ext cx="2630993" cy="2298088"/>
            <a:chOff x="3070626" y="966410"/>
            <a:chExt cx="2630993" cy="2298088"/>
          </a:xfrm>
        </p:grpSpPr>
        <p:sp>
          <p:nvSpPr>
            <p:cNvPr id="58" name="Google Shape;707;p19"/>
            <p:cNvSpPr/>
            <p:nvPr/>
          </p:nvSpPr>
          <p:spPr>
            <a:xfrm>
              <a:off x="3473776" y="1527498"/>
              <a:ext cx="1804779" cy="1737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EMOTIONS</a:t>
              </a:r>
              <a:endParaRPr sz="1050" dirty="0">
                <a:solidFill>
                  <a:schemeClr val="dk1"/>
                </a:solidFill>
              </a:endParaRPr>
            </a:p>
          </p:txBody>
        </p:sp>
        <p:cxnSp>
          <p:nvCxnSpPr>
            <p:cNvPr id="59" name="Google Shape;708;p19"/>
            <p:cNvCxnSpPr/>
            <p:nvPr/>
          </p:nvCxnSpPr>
          <p:spPr>
            <a:xfrm>
              <a:off x="3107760" y="966410"/>
              <a:ext cx="701400" cy="800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709;p19"/>
            <p:cNvCxnSpPr>
              <a:stCxn id="58" idx="2"/>
            </p:cNvCxnSpPr>
            <p:nvPr/>
          </p:nvCxnSpPr>
          <p:spPr>
            <a:xfrm rot="10800000" flipV="1">
              <a:off x="3070626" y="2395998"/>
              <a:ext cx="403151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711;p19"/>
            <p:cNvCxnSpPr/>
            <p:nvPr/>
          </p:nvCxnSpPr>
          <p:spPr>
            <a:xfrm rot="16200000">
              <a:off x="4941508" y="1030482"/>
              <a:ext cx="800400" cy="701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712;p19"/>
            <p:cNvCxnSpPr>
              <a:stCxn id="58" idx="6"/>
            </p:cNvCxnSpPr>
            <p:nvPr/>
          </p:nvCxnSpPr>
          <p:spPr>
            <a:xfrm>
              <a:off x="5278555" y="2395998"/>
              <a:ext cx="423064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" name="Google Shape;682;p19"/>
          <p:cNvGrpSpPr/>
          <p:nvPr/>
        </p:nvGrpSpPr>
        <p:grpSpPr>
          <a:xfrm>
            <a:off x="1242113" y="1950732"/>
            <a:ext cx="2155053" cy="706800"/>
            <a:chOff x="1118210" y="1132500"/>
            <a:chExt cx="2155053" cy="706800"/>
          </a:xfrm>
        </p:grpSpPr>
        <p:sp>
          <p:nvSpPr>
            <p:cNvPr id="64" name="Google Shape;683;p19"/>
            <p:cNvSpPr txBox="1"/>
            <p:nvPr/>
          </p:nvSpPr>
          <p:spPr>
            <a:xfrm>
              <a:off x="1118210" y="1231132"/>
              <a:ext cx="195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Happy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" name="Google Shape;685;p19"/>
            <p:cNvSpPr/>
            <p:nvPr/>
          </p:nvSpPr>
          <p:spPr>
            <a:xfrm>
              <a:off x="2566463" y="1132500"/>
              <a:ext cx="706800" cy="706800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" name="Google Shape;690;p19"/>
          <p:cNvGrpSpPr/>
          <p:nvPr/>
        </p:nvGrpSpPr>
        <p:grpSpPr>
          <a:xfrm>
            <a:off x="1298587" y="3249240"/>
            <a:ext cx="2070327" cy="706800"/>
            <a:chOff x="1202936" y="2099900"/>
            <a:chExt cx="2070327" cy="706800"/>
          </a:xfrm>
        </p:grpSpPr>
        <p:sp>
          <p:nvSpPr>
            <p:cNvPr id="67" name="Google Shape;691;p19"/>
            <p:cNvSpPr txBox="1"/>
            <p:nvPr/>
          </p:nvSpPr>
          <p:spPr>
            <a:xfrm>
              <a:off x="1202936" y="2232458"/>
              <a:ext cx="195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Sad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" name="Google Shape;693;p19"/>
            <p:cNvSpPr/>
            <p:nvPr/>
          </p:nvSpPr>
          <p:spPr>
            <a:xfrm>
              <a:off x="2566463" y="2099900"/>
              <a:ext cx="706800" cy="706800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9" name="Google Shape;699;p19"/>
          <p:cNvSpPr txBox="1"/>
          <p:nvPr/>
        </p:nvSpPr>
        <p:spPr>
          <a:xfrm>
            <a:off x="1196700" y="4434841"/>
            <a:ext cx="195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Angry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0" name="Google Shape;710;p19"/>
          <p:cNvCxnSpPr/>
          <p:nvPr/>
        </p:nvCxnSpPr>
        <p:spPr>
          <a:xfrm rot="5400000">
            <a:off x="3039597" y="4817503"/>
            <a:ext cx="800400" cy="70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3;p19"/>
          <p:cNvCxnSpPr/>
          <p:nvPr/>
        </p:nvCxnSpPr>
        <p:spPr>
          <a:xfrm rot="16200000" flipH="1">
            <a:off x="5153685" y="4826960"/>
            <a:ext cx="800400" cy="70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685;p19"/>
          <p:cNvSpPr/>
          <p:nvPr/>
        </p:nvSpPr>
        <p:spPr>
          <a:xfrm>
            <a:off x="2647594" y="5355917"/>
            <a:ext cx="706800" cy="70680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" name="Google Shape;685;p19"/>
          <p:cNvSpPr/>
          <p:nvPr/>
        </p:nvSpPr>
        <p:spPr>
          <a:xfrm>
            <a:off x="5874640" y="2007588"/>
            <a:ext cx="706800" cy="70680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" name="Google Shape;685;p19"/>
          <p:cNvSpPr/>
          <p:nvPr/>
        </p:nvSpPr>
        <p:spPr>
          <a:xfrm>
            <a:off x="5874640" y="3296417"/>
            <a:ext cx="706800" cy="70680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685;p19"/>
          <p:cNvSpPr/>
          <p:nvPr/>
        </p:nvSpPr>
        <p:spPr>
          <a:xfrm>
            <a:off x="5862085" y="4274766"/>
            <a:ext cx="706800" cy="70680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" name="Google Shape;685;p19"/>
          <p:cNvSpPr/>
          <p:nvPr/>
        </p:nvSpPr>
        <p:spPr>
          <a:xfrm>
            <a:off x="5904585" y="5292046"/>
            <a:ext cx="706800" cy="70680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08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7" name="Google Shape;685;p19"/>
          <p:cNvSpPr/>
          <p:nvPr/>
        </p:nvSpPr>
        <p:spPr>
          <a:xfrm>
            <a:off x="2647594" y="4378068"/>
            <a:ext cx="706800" cy="70680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8" name="Google Shape;683;p19"/>
          <p:cNvSpPr txBox="1"/>
          <p:nvPr/>
        </p:nvSpPr>
        <p:spPr>
          <a:xfrm>
            <a:off x="6830827" y="2007588"/>
            <a:ext cx="195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Disgust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" name="Google Shape;683;p19"/>
          <p:cNvSpPr txBox="1"/>
          <p:nvPr/>
        </p:nvSpPr>
        <p:spPr>
          <a:xfrm>
            <a:off x="6830827" y="3408578"/>
            <a:ext cx="195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Fearful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" name="Google Shape;683;p19"/>
          <p:cNvSpPr txBox="1"/>
          <p:nvPr/>
        </p:nvSpPr>
        <p:spPr>
          <a:xfrm>
            <a:off x="6935088" y="4379703"/>
            <a:ext cx="195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Calm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" name="Google Shape;683;p19"/>
          <p:cNvSpPr txBox="1"/>
          <p:nvPr/>
        </p:nvSpPr>
        <p:spPr>
          <a:xfrm>
            <a:off x="6935227" y="5402503"/>
            <a:ext cx="195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Neutral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" name="Google Shape;683;p19"/>
          <p:cNvSpPr txBox="1"/>
          <p:nvPr/>
        </p:nvSpPr>
        <p:spPr>
          <a:xfrm>
            <a:off x="1132497" y="5355917"/>
            <a:ext cx="195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Surprised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83" name="Elbow Connector 82"/>
          <p:cNvCxnSpPr>
            <a:endCxn id="77" idx="6"/>
          </p:cNvCxnSpPr>
          <p:nvPr/>
        </p:nvCxnSpPr>
        <p:spPr>
          <a:xfrm rot="5400000">
            <a:off x="3277948" y="4214661"/>
            <a:ext cx="593254" cy="4403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5178558" y="4157378"/>
            <a:ext cx="634370" cy="596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bject 4"/>
          <p:cNvSpPr txBox="1"/>
          <p:nvPr/>
        </p:nvSpPr>
        <p:spPr>
          <a:xfrm>
            <a:off x="2690366" y="459662"/>
            <a:ext cx="7229946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3200" b="1" spc="75" dirty="0" smtClean="0">
                <a:solidFill>
                  <a:srgbClr val="212121"/>
                </a:solidFill>
                <a:latin typeface="Tahoma"/>
                <a:cs typeface="Tahoma"/>
              </a:rPr>
              <a:t>Les types d’émotions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7"/>
          </p:nvPr>
        </p:nvSpPr>
        <p:spPr>
          <a:xfrm>
            <a:off x="7239000" y="6967177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7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5" name="Google Shape;683;p19"/>
          <p:cNvSpPr txBox="1"/>
          <p:nvPr/>
        </p:nvSpPr>
        <p:spPr>
          <a:xfrm>
            <a:off x="6935088" y="5402503"/>
            <a:ext cx="195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Neutral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00182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8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059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125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854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59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7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7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599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7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599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760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50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40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856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712" y="975546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5"/>
                </a:lnTo>
                <a:lnTo>
                  <a:pt x="136" y="17665"/>
                </a:lnTo>
                <a:lnTo>
                  <a:pt x="312" y="11859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7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607" y="107850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6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3"/>
                </a:lnTo>
                <a:lnTo>
                  <a:pt x="312" y="11940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8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36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25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42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703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95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6871855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3"/>
                </a:moveTo>
                <a:lnTo>
                  <a:pt x="0" y="443343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3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/>
          <p:cNvSpPr txBox="1"/>
          <p:nvPr/>
        </p:nvSpPr>
        <p:spPr>
          <a:xfrm>
            <a:off x="1676400" y="589627"/>
            <a:ext cx="7229946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3200" b="1" spc="75" dirty="0" smtClean="0">
                <a:solidFill>
                  <a:srgbClr val="212121"/>
                </a:solidFill>
                <a:latin typeface="Tahoma"/>
                <a:cs typeface="Tahoma"/>
              </a:rPr>
              <a:t>Langage parlé dans </a:t>
            </a:r>
            <a:r>
              <a:rPr lang="fr-FR" sz="3200" b="1" spc="75" dirty="0" err="1" smtClean="0">
                <a:solidFill>
                  <a:srgbClr val="212121"/>
                </a:solidFill>
                <a:latin typeface="Tahoma"/>
                <a:cs typeface="Tahoma"/>
              </a:rPr>
              <a:t>deep</a:t>
            </a:r>
            <a:r>
              <a:rPr lang="fr-FR" sz="3200" b="1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fr-FR" sz="3200" b="1" spc="75" dirty="0" err="1" smtClean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82" name="object 4"/>
          <p:cNvSpPr txBox="1"/>
          <p:nvPr/>
        </p:nvSpPr>
        <p:spPr>
          <a:xfrm>
            <a:off x="421758" y="2934974"/>
            <a:ext cx="9296400" cy="2268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fr-FR" dirty="0"/>
              <a:t>Du point de vue de l'apprentissage automatique , la reconnaissance des émotions de la parole est un problème de classification dans lequel un échantillon d'entrée (audio) doit être classé en quelques émotions prédéfinies</a:t>
            </a:r>
            <a:r>
              <a:rPr lang="fr-FR" dirty="0" smtClean="0"/>
              <a:t>.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fr-FR" dirty="0" smtClean="0"/>
          </a:p>
          <a:p>
            <a:pPr marL="298450" indent="-285750">
              <a:lnSpc>
                <a:spcPct val="10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Ils existent plusieurs techniques de traitement audio pour capturer la couche cachée d'informations qui peut amplifier et extraire les caractéristiques  acoustiques de la parole(Fréquence &amp; amplitude) comme MFCC.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fr-F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7162800" y="6976908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8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00182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8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82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182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82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8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59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59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599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599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599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059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125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1" y="0"/>
                </a:lnTo>
                <a:lnTo>
                  <a:pt x="21529" y="0"/>
                </a:lnTo>
                <a:lnTo>
                  <a:pt x="25505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125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125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125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125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125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8542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2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542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8542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8542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8542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8542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2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2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59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4" y="33902"/>
                </a:moveTo>
                <a:lnTo>
                  <a:pt x="12326" y="33902"/>
                </a:lnTo>
                <a:lnTo>
                  <a:pt x="8311" y="32240"/>
                </a:lnTo>
                <a:lnTo>
                  <a:pt x="1657" y="25588"/>
                </a:lnTo>
                <a:lnTo>
                  <a:pt x="0" y="21587"/>
                </a:lnTo>
                <a:lnTo>
                  <a:pt x="0" y="12151"/>
                </a:lnTo>
                <a:lnTo>
                  <a:pt x="1657" y="8150"/>
                </a:lnTo>
                <a:lnTo>
                  <a:pt x="8311" y="1499"/>
                </a:lnTo>
                <a:lnTo>
                  <a:pt x="11934" y="0"/>
                </a:lnTo>
                <a:lnTo>
                  <a:pt x="22127" y="0"/>
                </a:lnTo>
                <a:lnTo>
                  <a:pt x="25750" y="1499"/>
                </a:lnTo>
                <a:lnTo>
                  <a:pt x="32404" y="8150"/>
                </a:lnTo>
                <a:lnTo>
                  <a:pt x="34061" y="12151"/>
                </a:lnTo>
                <a:lnTo>
                  <a:pt x="34061" y="21587"/>
                </a:lnTo>
                <a:lnTo>
                  <a:pt x="32404" y="25588"/>
                </a:lnTo>
                <a:lnTo>
                  <a:pt x="25750" y="32240"/>
                </a:lnTo>
                <a:lnTo>
                  <a:pt x="21734" y="3390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599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7" y="34066"/>
                </a:moveTo>
                <a:lnTo>
                  <a:pt x="12324" y="34066"/>
                </a:ln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599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24" y="34066"/>
                </a:moveTo>
                <a:lnTo>
                  <a:pt x="8306" y="32405"/>
                </a:lnTo>
                <a:lnTo>
                  <a:pt x="1648" y="25753"/>
                </a:lnTo>
                <a:lnTo>
                  <a:pt x="0" y="21776"/>
                </a:lnTo>
                <a:lnTo>
                  <a:pt x="0" y="12284"/>
                </a:lnTo>
                <a:lnTo>
                  <a:pt x="1648" y="8308"/>
                </a:lnTo>
                <a:lnTo>
                  <a:pt x="8307" y="1656"/>
                </a:lnTo>
                <a:lnTo>
                  <a:pt x="12313" y="0"/>
                </a:lnTo>
                <a:lnTo>
                  <a:pt x="21748" y="0"/>
                </a:lnTo>
                <a:lnTo>
                  <a:pt x="25754" y="1656"/>
                </a:lnTo>
                <a:lnTo>
                  <a:pt x="32413" y="8308"/>
                </a:lnTo>
                <a:lnTo>
                  <a:pt x="34061" y="12284"/>
                </a:lnTo>
                <a:lnTo>
                  <a:pt x="34061" y="21776"/>
                </a:lnTo>
                <a:lnTo>
                  <a:pt x="32413" y="25753"/>
                </a:lnTo>
                <a:lnTo>
                  <a:pt x="25754" y="32405"/>
                </a:lnTo>
                <a:lnTo>
                  <a:pt x="21737" y="34066"/>
                </a:lnTo>
                <a:lnTo>
                  <a:pt x="12324" y="3406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60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760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850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840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40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856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712" y="975546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21354" y="34203"/>
                </a:moveTo>
                <a:lnTo>
                  <a:pt x="11919" y="33889"/>
                </a:lnTo>
                <a:lnTo>
                  <a:pt x="7952" y="32099"/>
                </a:lnTo>
                <a:lnTo>
                  <a:pt x="1518" y="25252"/>
                </a:lnTo>
                <a:lnTo>
                  <a:pt x="0" y="21205"/>
                </a:lnTo>
                <a:lnTo>
                  <a:pt x="136" y="17665"/>
                </a:lnTo>
                <a:lnTo>
                  <a:pt x="312" y="11859"/>
                </a:lnTo>
                <a:lnTo>
                  <a:pt x="2097" y="7922"/>
                </a:lnTo>
                <a:lnTo>
                  <a:pt x="8972" y="1521"/>
                </a:lnTo>
                <a:lnTo>
                  <a:pt x="13049" y="0"/>
                </a:lnTo>
                <a:lnTo>
                  <a:pt x="22481" y="314"/>
                </a:lnTo>
                <a:lnTo>
                  <a:pt x="26447" y="2103"/>
                </a:lnTo>
                <a:lnTo>
                  <a:pt x="32880" y="8948"/>
                </a:lnTo>
                <a:lnTo>
                  <a:pt x="34400" y="12994"/>
                </a:lnTo>
                <a:lnTo>
                  <a:pt x="34265" y="16531"/>
                </a:lnTo>
                <a:lnTo>
                  <a:pt x="34090" y="22339"/>
                </a:lnTo>
                <a:lnTo>
                  <a:pt x="32306" y="26277"/>
                </a:lnTo>
                <a:lnTo>
                  <a:pt x="25431" y="32680"/>
                </a:lnTo>
                <a:lnTo>
                  <a:pt x="21354" y="34203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607" y="107850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1528" y="34352"/>
                </a:moveTo>
                <a:lnTo>
                  <a:pt x="19906" y="34352"/>
                </a:lnTo>
                <a:lnTo>
                  <a:pt x="11923" y="34086"/>
                </a:lnTo>
                <a:lnTo>
                  <a:pt x="7945" y="32284"/>
                </a:lnTo>
                <a:lnTo>
                  <a:pt x="1506" y="25391"/>
                </a:lnTo>
                <a:lnTo>
                  <a:pt x="0" y="21323"/>
                </a:lnTo>
                <a:lnTo>
                  <a:pt x="207" y="16633"/>
                </a:lnTo>
                <a:lnTo>
                  <a:pt x="312" y="11940"/>
                </a:lnTo>
                <a:lnTo>
                  <a:pt x="2086" y="7982"/>
                </a:lnTo>
                <a:lnTo>
                  <a:pt x="8970" y="1533"/>
                </a:lnTo>
                <a:lnTo>
                  <a:pt x="13059" y="0"/>
                </a:lnTo>
                <a:lnTo>
                  <a:pt x="22532" y="315"/>
                </a:lnTo>
                <a:lnTo>
                  <a:pt x="26510" y="2117"/>
                </a:lnTo>
                <a:lnTo>
                  <a:pt x="32949" y="9010"/>
                </a:lnTo>
                <a:lnTo>
                  <a:pt x="34455" y="13078"/>
                </a:lnTo>
                <a:lnTo>
                  <a:pt x="34248" y="17768"/>
                </a:lnTo>
                <a:lnTo>
                  <a:pt x="34143" y="22461"/>
                </a:lnTo>
                <a:lnTo>
                  <a:pt x="32369" y="26420"/>
                </a:lnTo>
                <a:lnTo>
                  <a:pt x="25485" y="32868"/>
                </a:lnTo>
                <a:lnTo>
                  <a:pt x="21528" y="3435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36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40" y="33902"/>
                </a:moveTo>
                <a:lnTo>
                  <a:pt x="12332" y="33902"/>
                </a:lnTo>
                <a:lnTo>
                  <a:pt x="8317" y="32240"/>
                </a:lnTo>
                <a:lnTo>
                  <a:pt x="1663" y="25588"/>
                </a:lnTo>
                <a:lnTo>
                  <a:pt x="0" y="21573"/>
                </a:lnTo>
                <a:lnTo>
                  <a:pt x="0" y="12165"/>
                </a:lnTo>
                <a:lnTo>
                  <a:pt x="1663" y="8150"/>
                </a:lnTo>
                <a:lnTo>
                  <a:pt x="8317" y="1499"/>
                </a:lnTo>
                <a:lnTo>
                  <a:pt x="11939" y="0"/>
                </a:lnTo>
                <a:lnTo>
                  <a:pt x="22133" y="0"/>
                </a:lnTo>
                <a:lnTo>
                  <a:pt x="25756" y="1499"/>
                </a:lnTo>
                <a:lnTo>
                  <a:pt x="32409" y="8150"/>
                </a:lnTo>
                <a:lnTo>
                  <a:pt x="34073" y="12165"/>
                </a:lnTo>
                <a:lnTo>
                  <a:pt x="34073" y="21573"/>
                </a:lnTo>
                <a:lnTo>
                  <a:pt x="32409" y="25588"/>
                </a:lnTo>
                <a:lnTo>
                  <a:pt x="25756" y="32240"/>
                </a:lnTo>
                <a:lnTo>
                  <a:pt x="21740" y="3390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25" y="66105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53" y="34066"/>
                </a:moveTo>
                <a:lnTo>
                  <a:pt x="12341" y="34066"/>
                </a:ln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1" y="32405"/>
                </a:lnTo>
                <a:lnTo>
                  <a:pt x="21753" y="3406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25" y="7667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2341" y="34066"/>
                </a:moveTo>
                <a:lnTo>
                  <a:pt x="8323" y="32405"/>
                </a:lnTo>
                <a:lnTo>
                  <a:pt x="1664" y="25753"/>
                </a:lnTo>
                <a:lnTo>
                  <a:pt x="0" y="21736"/>
                </a:lnTo>
                <a:lnTo>
                  <a:pt x="0" y="12324"/>
                </a:lnTo>
                <a:lnTo>
                  <a:pt x="1664" y="8308"/>
                </a:lnTo>
                <a:lnTo>
                  <a:pt x="8323" y="1656"/>
                </a:lnTo>
                <a:lnTo>
                  <a:pt x="12330" y="0"/>
                </a:lnTo>
                <a:lnTo>
                  <a:pt x="21764" y="0"/>
                </a:lnTo>
                <a:lnTo>
                  <a:pt x="25771" y="1656"/>
                </a:lnTo>
                <a:lnTo>
                  <a:pt x="32430" y="8308"/>
                </a:lnTo>
                <a:lnTo>
                  <a:pt x="34094" y="12324"/>
                </a:lnTo>
                <a:lnTo>
                  <a:pt x="34094" y="21736"/>
                </a:lnTo>
                <a:lnTo>
                  <a:pt x="32429" y="25753"/>
                </a:lnTo>
                <a:lnTo>
                  <a:pt x="25770" y="32405"/>
                </a:lnTo>
                <a:lnTo>
                  <a:pt x="21753" y="34066"/>
                </a:lnTo>
                <a:lnTo>
                  <a:pt x="12341" y="3406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42" y="8697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733" y="34061"/>
                </a:moveTo>
                <a:lnTo>
                  <a:pt x="12327" y="34061"/>
                </a:lnTo>
                <a:lnTo>
                  <a:pt x="8313" y="32398"/>
                </a:lnTo>
                <a:lnTo>
                  <a:pt x="1662" y="25747"/>
                </a:lnTo>
                <a:lnTo>
                  <a:pt x="0" y="21733"/>
                </a:lnTo>
                <a:lnTo>
                  <a:pt x="0" y="12327"/>
                </a:lnTo>
                <a:lnTo>
                  <a:pt x="1662" y="8313"/>
                </a:lnTo>
                <a:lnTo>
                  <a:pt x="8313" y="1662"/>
                </a:lnTo>
                <a:lnTo>
                  <a:pt x="12327" y="0"/>
                </a:lnTo>
                <a:lnTo>
                  <a:pt x="21733" y="0"/>
                </a:lnTo>
                <a:lnTo>
                  <a:pt x="25747" y="1662"/>
                </a:lnTo>
                <a:lnTo>
                  <a:pt x="32398" y="8313"/>
                </a:lnTo>
                <a:lnTo>
                  <a:pt x="34061" y="12327"/>
                </a:lnTo>
                <a:lnTo>
                  <a:pt x="34061" y="21733"/>
                </a:lnTo>
                <a:lnTo>
                  <a:pt x="32398" y="25747"/>
                </a:lnTo>
                <a:lnTo>
                  <a:pt x="25747" y="32398"/>
                </a:lnTo>
                <a:lnTo>
                  <a:pt x="21733" y="34061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703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703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7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7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5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5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959" y="5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39"/>
                </a:moveTo>
                <a:lnTo>
                  <a:pt x="12211" y="33739"/>
                </a:lnTo>
                <a:lnTo>
                  <a:pt x="8235" y="32092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4"/>
                </a:lnTo>
                <a:lnTo>
                  <a:pt x="8235" y="1646"/>
                </a:lnTo>
                <a:lnTo>
                  <a:pt x="12210" y="0"/>
                </a:lnTo>
                <a:lnTo>
                  <a:pt x="21529" y="0"/>
                </a:lnTo>
                <a:lnTo>
                  <a:pt x="25504" y="1646"/>
                </a:lnTo>
                <a:lnTo>
                  <a:pt x="32093" y="8234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2"/>
                </a:lnTo>
                <a:lnTo>
                  <a:pt x="21528" y="337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959" y="66121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959" y="76693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959" y="869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959" y="97580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959" y="10787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1528" y="33740"/>
                </a:moveTo>
                <a:lnTo>
                  <a:pt x="12211" y="33740"/>
                </a:lnTo>
                <a:lnTo>
                  <a:pt x="8235" y="32093"/>
                </a:lnTo>
                <a:lnTo>
                  <a:pt x="1646" y="25504"/>
                </a:lnTo>
                <a:lnTo>
                  <a:pt x="0" y="21528"/>
                </a:lnTo>
                <a:lnTo>
                  <a:pt x="0" y="12211"/>
                </a:lnTo>
                <a:lnTo>
                  <a:pt x="1646" y="8235"/>
                </a:lnTo>
                <a:lnTo>
                  <a:pt x="8235" y="1647"/>
                </a:lnTo>
                <a:lnTo>
                  <a:pt x="12211" y="0"/>
                </a:lnTo>
                <a:lnTo>
                  <a:pt x="16870" y="0"/>
                </a:lnTo>
                <a:lnTo>
                  <a:pt x="21528" y="0"/>
                </a:lnTo>
                <a:lnTo>
                  <a:pt x="25504" y="1647"/>
                </a:lnTo>
                <a:lnTo>
                  <a:pt x="32093" y="8235"/>
                </a:lnTo>
                <a:lnTo>
                  <a:pt x="33740" y="12211"/>
                </a:lnTo>
                <a:lnTo>
                  <a:pt x="33740" y="21528"/>
                </a:lnTo>
                <a:lnTo>
                  <a:pt x="32093" y="25504"/>
                </a:lnTo>
                <a:lnTo>
                  <a:pt x="25504" y="32093"/>
                </a:lnTo>
                <a:lnTo>
                  <a:pt x="21528" y="3374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6871855"/>
            <a:ext cx="9753600" cy="443865"/>
          </a:xfrm>
          <a:custGeom>
            <a:avLst/>
            <a:gdLst/>
            <a:ahLst/>
            <a:cxnLst/>
            <a:rect l="l" t="t" r="r" b="b"/>
            <a:pathLst>
              <a:path w="9753600" h="443865">
                <a:moveTo>
                  <a:pt x="9753599" y="443343"/>
                </a:moveTo>
                <a:lnTo>
                  <a:pt x="0" y="443343"/>
                </a:lnTo>
                <a:lnTo>
                  <a:pt x="0" y="0"/>
                </a:lnTo>
                <a:lnTo>
                  <a:pt x="9753599" y="0"/>
                </a:lnTo>
                <a:lnTo>
                  <a:pt x="9753599" y="443343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Group 56"/>
          <p:cNvGrpSpPr/>
          <p:nvPr/>
        </p:nvGrpSpPr>
        <p:grpSpPr>
          <a:xfrm>
            <a:off x="1976388" y="2096631"/>
            <a:ext cx="626868" cy="895524"/>
            <a:chOff x="0" y="2769"/>
            <a:chExt cx="626868" cy="895524"/>
          </a:xfrm>
          <a:noFill/>
        </p:grpSpPr>
        <p:sp>
          <p:nvSpPr>
            <p:cNvPr id="79" name="Chevron 78"/>
            <p:cNvSpPr/>
            <p:nvPr/>
          </p:nvSpPr>
          <p:spPr>
            <a:xfrm rot="5400000">
              <a:off x="-134328" y="137097"/>
              <a:ext cx="895524" cy="626867"/>
            </a:xfrm>
            <a:prstGeom prst="chevron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Chevron 4"/>
            <p:cNvSpPr txBox="1"/>
            <p:nvPr/>
          </p:nvSpPr>
          <p:spPr>
            <a:xfrm>
              <a:off x="1" y="316203"/>
              <a:ext cx="626867" cy="268657"/>
            </a:xfrm>
            <a:prstGeom prst="rect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03255" y="2096631"/>
            <a:ext cx="5173957" cy="582397"/>
            <a:chOff x="626867" y="2769"/>
            <a:chExt cx="5173957" cy="582397"/>
          </a:xfrm>
          <a:noFill/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2922647" y="-2293011"/>
              <a:ext cx="582397" cy="5173957"/>
            </a:xfrm>
            <a:prstGeom prst="round2SameRect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Round Same Side Corner Rectangle 6"/>
            <p:cNvSpPr txBox="1"/>
            <p:nvPr/>
          </p:nvSpPr>
          <p:spPr>
            <a:xfrm>
              <a:off x="626867" y="31199"/>
              <a:ext cx="5145527" cy="525537"/>
            </a:xfrm>
            <a:prstGeom prst="rect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128" tIns="12065" rIns="12065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900" kern="1200" dirty="0" smtClean="0"/>
                <a:t>Préparation  &amp; Prétraitement des données </a:t>
              </a:r>
              <a:endParaRPr lang="en-US" sz="1900" kern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976388" y="2838768"/>
            <a:ext cx="626868" cy="895524"/>
            <a:chOff x="0" y="744906"/>
            <a:chExt cx="626868" cy="895524"/>
          </a:xfrm>
          <a:noFill/>
        </p:grpSpPr>
        <p:sp>
          <p:nvSpPr>
            <p:cNvPr id="75" name="Chevron 74"/>
            <p:cNvSpPr/>
            <p:nvPr/>
          </p:nvSpPr>
          <p:spPr>
            <a:xfrm rot="5400000">
              <a:off x="-134328" y="879234"/>
              <a:ext cx="895524" cy="626867"/>
            </a:xfrm>
            <a:prstGeom prst="chevron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Chevron 8"/>
            <p:cNvSpPr txBox="1"/>
            <p:nvPr/>
          </p:nvSpPr>
          <p:spPr>
            <a:xfrm>
              <a:off x="1" y="1058340"/>
              <a:ext cx="626867" cy="268657"/>
            </a:xfrm>
            <a:prstGeom prst="rect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8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603255" y="2838769"/>
            <a:ext cx="5173957" cy="582091"/>
            <a:chOff x="626867" y="744907"/>
            <a:chExt cx="5173957" cy="582091"/>
          </a:xfrm>
          <a:noFill/>
        </p:grpSpPr>
        <p:sp>
          <p:nvSpPr>
            <p:cNvPr id="73" name="Round Same Side Corner Rectangle 72"/>
            <p:cNvSpPr/>
            <p:nvPr/>
          </p:nvSpPr>
          <p:spPr>
            <a:xfrm rot="5400000">
              <a:off x="2922800" y="-1551026"/>
              <a:ext cx="582091" cy="5173957"/>
            </a:xfrm>
            <a:prstGeom prst="round2SameRect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ound Same Side Corner Rectangle 10"/>
            <p:cNvSpPr txBox="1"/>
            <p:nvPr/>
          </p:nvSpPr>
          <p:spPr>
            <a:xfrm>
              <a:off x="626868" y="773321"/>
              <a:ext cx="5145542" cy="525261"/>
            </a:xfrm>
            <a:prstGeom prst="rect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128" tIns="12065" rIns="12065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Extraction des </a:t>
              </a:r>
              <a:r>
                <a:rPr lang="fr-FR" sz="1900" kern="1200" dirty="0" smtClean="0"/>
                <a:t>caractéristiques acoustiques</a:t>
              </a:r>
              <a:endParaRPr lang="en-US" sz="1900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976388" y="3580906"/>
            <a:ext cx="626868" cy="895524"/>
            <a:chOff x="0" y="1487044"/>
            <a:chExt cx="626868" cy="895524"/>
          </a:xfrm>
          <a:noFill/>
        </p:grpSpPr>
        <p:sp>
          <p:nvSpPr>
            <p:cNvPr id="71" name="Chevron 70"/>
            <p:cNvSpPr/>
            <p:nvPr/>
          </p:nvSpPr>
          <p:spPr>
            <a:xfrm rot="5400000">
              <a:off x="-134328" y="1621372"/>
              <a:ext cx="895524" cy="626867"/>
            </a:xfrm>
            <a:prstGeom prst="chevron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Chevron 12"/>
            <p:cNvSpPr txBox="1"/>
            <p:nvPr/>
          </p:nvSpPr>
          <p:spPr>
            <a:xfrm>
              <a:off x="1" y="1800478"/>
              <a:ext cx="626867" cy="268657"/>
            </a:xfrm>
            <a:prstGeom prst="rect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8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603255" y="3580906"/>
            <a:ext cx="5173957" cy="582091"/>
            <a:chOff x="626867" y="1487044"/>
            <a:chExt cx="5173957" cy="582091"/>
          </a:xfrm>
          <a:noFill/>
        </p:grpSpPr>
        <p:sp>
          <p:nvSpPr>
            <p:cNvPr id="69" name="Round Same Side Corner Rectangle 68"/>
            <p:cNvSpPr/>
            <p:nvPr/>
          </p:nvSpPr>
          <p:spPr>
            <a:xfrm rot="5400000">
              <a:off x="2922800" y="-808889"/>
              <a:ext cx="582091" cy="5173957"/>
            </a:xfrm>
            <a:prstGeom prst="round2SameRect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Round Same Side Corner Rectangle 14"/>
            <p:cNvSpPr txBox="1"/>
            <p:nvPr/>
          </p:nvSpPr>
          <p:spPr>
            <a:xfrm>
              <a:off x="626868" y="1515458"/>
              <a:ext cx="5145542" cy="525261"/>
            </a:xfrm>
            <a:prstGeom prst="rect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128" tIns="12065" rIns="12065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err="1" smtClean="0"/>
                <a:t>Algorithme</a:t>
              </a:r>
              <a:r>
                <a:rPr lang="en-US" sz="1900" kern="1200" dirty="0" smtClean="0"/>
                <a:t> </a:t>
              </a:r>
              <a:r>
                <a:rPr lang="fr-FR" sz="1900" kern="1200" dirty="0" smtClean="0"/>
                <a:t>utilisé </a:t>
              </a:r>
              <a:endParaRPr lang="en-US" sz="19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76388" y="4323044"/>
            <a:ext cx="626868" cy="895524"/>
            <a:chOff x="0" y="2229182"/>
            <a:chExt cx="626868" cy="895524"/>
          </a:xfrm>
          <a:noFill/>
        </p:grpSpPr>
        <p:sp>
          <p:nvSpPr>
            <p:cNvPr id="67" name="Chevron 66"/>
            <p:cNvSpPr/>
            <p:nvPr/>
          </p:nvSpPr>
          <p:spPr>
            <a:xfrm rot="5400000">
              <a:off x="-134328" y="2363510"/>
              <a:ext cx="895524" cy="626867"/>
            </a:xfrm>
            <a:prstGeom prst="chevron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Chevron 16"/>
            <p:cNvSpPr txBox="1"/>
            <p:nvPr/>
          </p:nvSpPr>
          <p:spPr>
            <a:xfrm>
              <a:off x="1" y="2542616"/>
              <a:ext cx="626867" cy="268657"/>
            </a:xfrm>
            <a:prstGeom prst="rect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dirty="0">
                  <a:solidFill>
                    <a:schemeClr val="tx1"/>
                  </a:solidFill>
                </a:rPr>
                <a:t>4</a:t>
              </a:r>
              <a:r>
                <a:rPr lang="fr-FR" sz="1800" kern="1200" dirty="0" smtClean="0">
                  <a:solidFill>
                    <a:schemeClr val="tx1"/>
                  </a:solidFill>
                </a:rPr>
                <a:t> 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603255" y="4323044"/>
            <a:ext cx="5173957" cy="582091"/>
            <a:chOff x="626867" y="2229182"/>
            <a:chExt cx="5173957" cy="582091"/>
          </a:xfrm>
          <a:noFill/>
        </p:grpSpPr>
        <p:sp>
          <p:nvSpPr>
            <p:cNvPr id="65" name="Round Same Side Corner Rectangle 64"/>
            <p:cNvSpPr/>
            <p:nvPr/>
          </p:nvSpPr>
          <p:spPr>
            <a:xfrm rot="5400000">
              <a:off x="2922800" y="-66751"/>
              <a:ext cx="582091" cy="5173957"/>
            </a:xfrm>
            <a:prstGeom prst="round2SameRect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Round Same Side Corner Rectangle 18"/>
            <p:cNvSpPr txBox="1"/>
            <p:nvPr/>
          </p:nvSpPr>
          <p:spPr>
            <a:xfrm>
              <a:off x="626868" y="2257596"/>
              <a:ext cx="5145542" cy="525261"/>
            </a:xfrm>
            <a:prstGeom prst="rect">
              <a:avLst/>
            </a:prstGeom>
            <a:grpFill/>
            <a:ln>
              <a:solidFill>
                <a:srgbClr val="0099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128" tIns="12065" rIns="12065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900" kern="1200" dirty="0" smtClean="0"/>
                <a:t>Évaluation du Model  </a:t>
              </a:r>
              <a:endParaRPr lang="en-US" sz="1900" kern="1200" dirty="0"/>
            </a:p>
          </p:txBody>
        </p:sp>
      </p:grpSp>
      <p:sp>
        <p:nvSpPr>
          <p:cNvPr id="81" name="object 4"/>
          <p:cNvSpPr txBox="1"/>
          <p:nvPr/>
        </p:nvSpPr>
        <p:spPr>
          <a:xfrm>
            <a:off x="2536059" y="597935"/>
            <a:ext cx="7229946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3200" b="1" spc="75" dirty="0" smtClean="0">
                <a:solidFill>
                  <a:srgbClr val="212121"/>
                </a:solidFill>
                <a:latin typeface="Tahoma"/>
                <a:cs typeface="Tahoma"/>
              </a:rPr>
              <a:t>Processus de travail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7"/>
          </p:nvPr>
        </p:nvSpPr>
        <p:spPr>
          <a:xfrm>
            <a:off x="7315200" y="6955287"/>
            <a:ext cx="2243328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chemeClr val="tx1"/>
                </a:solidFill>
              </a:rPr>
              <a:t>9</a:t>
            </a:fld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405</Words>
  <Application>Microsoft Office PowerPoint</Application>
  <PresentationFormat>Custom</PresentationFormat>
  <Paragraphs>121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Bahnschrift</vt:lpstr>
      <vt:lpstr>Calibri</vt:lpstr>
      <vt:lpstr>Fira Sans Extra Condensed</vt:lpstr>
      <vt:lpstr>Paytone One</vt:lpstr>
      <vt:lpstr>Tahoma</vt:lpstr>
      <vt:lpstr>Times New Roman</vt:lpstr>
      <vt:lpstr>Wingdings</vt:lpstr>
      <vt:lpstr>Office Theme</vt:lpstr>
      <vt:lpstr>Reconnaissance des émotions dans le langage parlé en Deep Learning</vt:lpstr>
      <vt:lpstr>PowerPoint Presentation</vt:lpstr>
      <vt:lpstr>PowerPoint Presentation</vt:lpstr>
      <vt:lpstr>PowerPoint Presentation</vt:lpstr>
      <vt:lpstr>Objectif</vt:lpstr>
      <vt:lpstr>Emotion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de modèle CNN</vt:lpstr>
      <vt:lpstr>PowerPoint Presentation</vt:lpstr>
      <vt:lpstr>Outils de développement </vt:lpstr>
      <vt:lpstr>Outils de développement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Black Marketing Proposal Presentation</dc:title>
  <dc:creator>Mariame Boukrim</dc:creator>
  <cp:keywords>DAFVnfT0qzY,BAEg4TEdKMY</cp:keywords>
  <cp:lastModifiedBy>HASNA</cp:lastModifiedBy>
  <cp:revision>34</cp:revision>
  <dcterms:created xsi:type="dcterms:W3CDTF">2022-12-24T14:42:41Z</dcterms:created>
  <dcterms:modified xsi:type="dcterms:W3CDTF">2022-12-30T21:23:24Z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2022-12-23T00:00:00Z</vt:filetime>
  </property>
  <property fmtid="{D5CDD505-2E9C-101B-9397-08002B2CF9AE}" pid="3" name="Creator">
    <vt:lpwstr>Canva</vt:lpwstr>
  </property>
  <property fmtid="{D5CDD505-2E9C-101B-9397-08002B2CF9AE}" pid="4" name="LastSaved">
    <vt:filetime>2022-12-23T00:00:00Z</vt:filetime>
  </property>
</Properties>
</file>