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67" r:id="rId4"/>
    <p:sldId id="261" r:id="rId5"/>
  </p:sldIdLst>
  <p:sldSz cx="7561263" cy="5670550"/>
  <p:notesSz cx="7772400" cy="100584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2381">
          <p15:clr>
            <a:srgbClr val="A4A3A4"/>
          </p15:clr>
        </p15:guide>
        <p15:guide id="3" pos="114">
          <p15:clr>
            <a:srgbClr val="A4A3A4"/>
          </p15:clr>
        </p15:guide>
        <p15:guide id="4" pos="4649">
          <p15:clr>
            <a:srgbClr val="A4A3A4"/>
          </p15:clr>
        </p15:guide>
        <p15:guide id="5" orient="horz" pos="335">
          <p15:clr>
            <a:srgbClr val="A4A3A4"/>
          </p15:clr>
        </p15:guide>
        <p15:guide id="6" orient="horz" pos="3464">
          <p15:clr>
            <a:srgbClr val="A4A3A4"/>
          </p15:clr>
        </p15:guide>
        <p15:guide id="7" pos="1248">
          <p15:clr>
            <a:srgbClr val="A4A3A4"/>
          </p15:clr>
        </p15:guide>
        <p15:guide id="8" pos="3515">
          <p15:clr>
            <a:srgbClr val="A4A3A4"/>
          </p15:clr>
        </p15:guide>
        <p15:guide id="9" orient="horz" pos="2625">
          <p15:clr>
            <a:srgbClr val="A4A3A4"/>
          </p15:clr>
        </p15:guide>
        <p15:guide id="10" orient="horz" pos="10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4" autoAdjust="0"/>
    <p:restoredTop sz="94660"/>
  </p:normalViewPr>
  <p:slideViewPr>
    <p:cSldViewPr snapToGrid="0">
      <p:cViewPr>
        <p:scale>
          <a:sx n="125" d="100"/>
          <a:sy n="125" d="100"/>
        </p:scale>
        <p:origin x="90" y="84"/>
      </p:cViewPr>
      <p:guideLst>
        <p:guide orient="horz" pos="1786"/>
        <p:guide pos="2381"/>
        <p:guide pos="114"/>
        <p:guide pos="4649"/>
        <p:guide orient="horz" pos="335"/>
        <p:guide orient="horz" pos="3464"/>
        <p:guide pos="1248"/>
        <p:guide pos="3515"/>
        <p:guide orient="horz" pos="2625"/>
        <p:guide orient="horz" pos="10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624013" y="12573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5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>
  <p:cSld name="Title, 4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Title, 2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>
  <p:cSld name="Title, 2 Content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>
  <p:cSld name="Title Content and 2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>
  <p:cSld name="Title, 2 Content over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>
  <p:cSld name="Title, Content over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6">
            <a:extLst>
              <a:ext uri="{FF2B5EF4-FFF2-40B4-BE49-F238E27FC236}">
                <a16:creationId xmlns:a16="http://schemas.microsoft.com/office/drawing/2014/main" id="{09437945-C29E-44D8-BC27-4F5E2D576E69}"/>
              </a:ext>
            </a:extLst>
          </p:cNvPr>
          <p:cNvSpPr/>
          <p:nvPr userDrawn="1"/>
        </p:nvSpPr>
        <p:spPr>
          <a:xfrm>
            <a:off x="192313" y="191700"/>
            <a:ext cx="3577876" cy="2800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extShape 7">
            <a:extLst>
              <a:ext uri="{FF2B5EF4-FFF2-40B4-BE49-F238E27FC236}">
                <a16:creationId xmlns:a16="http://schemas.microsoft.com/office/drawing/2014/main" id="{3930DB98-5EA0-4991-84C3-63AADDD87DA9}"/>
              </a:ext>
            </a:extLst>
          </p:cNvPr>
          <p:cNvSpPr txBox="1"/>
          <p:nvPr userDrawn="1"/>
        </p:nvSpPr>
        <p:spPr>
          <a:xfrm>
            <a:off x="351037" y="174252"/>
            <a:ext cx="2778322" cy="29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Latn-BA" sz="2000" b="1" strike="noStrike" spc="-1">
                <a:solidFill>
                  <a:srgbClr val="FFFFFF"/>
                </a:solidFill>
                <a:latin typeface="Arial Narrow" panose="020B0606020202030204" pitchFamily="34" charset="0"/>
              </a:rPr>
              <a:t>BAZE PODATAKA I</a:t>
            </a:r>
            <a:endParaRPr lang="bs-BA" sz="2000" b="0" strike="noStrike" spc="-1">
              <a:latin typeface="Arial Narrow" panose="020B0606020202030204" pitchFamily="34" charset="0"/>
            </a:endParaRPr>
          </a:p>
        </p:txBody>
      </p:sp>
      <p:sp>
        <p:nvSpPr>
          <p:cNvPr id="16" name="TextShape 8">
            <a:extLst>
              <a:ext uri="{FF2B5EF4-FFF2-40B4-BE49-F238E27FC236}">
                <a16:creationId xmlns:a16="http://schemas.microsoft.com/office/drawing/2014/main" id="{F18DC56F-EC29-422B-A3D8-9E9C0E0276BD}"/>
              </a:ext>
            </a:extLst>
          </p:cNvPr>
          <p:cNvSpPr txBox="1"/>
          <p:nvPr userDrawn="1"/>
        </p:nvSpPr>
        <p:spPr>
          <a:xfrm>
            <a:off x="5006558" y="189000"/>
            <a:ext cx="1746509" cy="30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bs-BA" sz="1051" b="1" strike="noStrike" spc="-1">
                <a:solidFill>
                  <a:srgbClr val="21409A"/>
                </a:solidFill>
                <a:latin typeface="Arial Narrow"/>
              </a:rPr>
              <a:t>FAKULTET INFORMACIJSKIH</a:t>
            </a:r>
            <a:endParaRPr lang="bs-BA" sz="1051" b="0" strike="noStrike" spc="-1">
              <a:latin typeface="Arial Narrow"/>
            </a:endParaRPr>
          </a:p>
          <a:p>
            <a:pPr algn="r">
              <a:lnSpc>
                <a:spcPct val="100000"/>
              </a:lnSpc>
            </a:pPr>
            <a:r>
              <a:rPr lang="bs-BA" sz="1051" b="1" strike="noStrike" spc="-1">
                <a:solidFill>
                  <a:srgbClr val="21409A"/>
                </a:solidFill>
                <a:latin typeface="Arial Narrow"/>
              </a:rPr>
              <a:t>TEHNOLOGIJA MOSTAR</a:t>
            </a:r>
            <a:endParaRPr lang="bs-BA" sz="1051" b="0" strike="noStrike" spc="-1">
              <a:latin typeface="Arial Narrow"/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B986E7A8-3C10-4F23-B726-B868D36C85B5}"/>
              </a:ext>
            </a:extLst>
          </p:cNvPr>
          <p:cNvGrpSpPr/>
          <p:nvPr userDrawn="1"/>
        </p:nvGrpSpPr>
        <p:grpSpPr>
          <a:xfrm>
            <a:off x="351037" y="1432046"/>
            <a:ext cx="6860881" cy="3600360"/>
            <a:chOff x="1609920" y="1215000"/>
            <a:chExt cx="6860880" cy="3600360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1AEDF11-4A5B-44FC-B181-CD0C059DEA88}"/>
                </a:ext>
              </a:extLst>
            </p:cNvPr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643ACDC-D42D-486F-A6F3-35520C9605F2}"/>
                </a:ext>
              </a:extLst>
            </p:cNvPr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769E5A6-6797-4771-B3F7-5AD9B0AC199D}"/>
                </a:ext>
              </a:extLst>
            </p:cNvPr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7F98B23-E6CF-4690-B92B-D6539EDE8D7D}"/>
                </a:ext>
              </a:extLst>
            </p:cNvPr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C23F804-36A0-4A2A-8A79-F4B5CB421FF0}"/>
                </a:ext>
              </a:extLst>
            </p:cNvPr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FB3C5CF-BF00-4D30-AE0B-5C460AEF9CE8}"/>
                </a:ext>
              </a:extLst>
            </p:cNvPr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A9A24A5-C06D-4F5D-9EB2-6BDFA8D41842}"/>
                </a:ext>
              </a:extLst>
            </p:cNvPr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F5CAD9D-8E55-4A39-AFCE-28E31AEADD2C}"/>
                </a:ext>
              </a:extLst>
            </p:cNvPr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7FB9B6C1-2555-41F4-9C45-97E92A8BDBE1}"/>
                </a:ext>
              </a:extLst>
            </p:cNvPr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63941D9-4177-4367-B703-4D56768B64CA}"/>
                </a:ext>
              </a:extLst>
            </p:cNvPr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F128AA5-246A-49D5-B0C2-CC9F073246F3}"/>
                </a:ext>
              </a:extLst>
            </p:cNvPr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6116BA0-140F-4D97-8B23-43B96B9B694B}"/>
                </a:ext>
              </a:extLst>
            </p:cNvPr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9D9C8A73-1721-4C23-85F6-F208D5D30726}"/>
              </a:ext>
            </a:extLst>
          </p:cNvPr>
          <p:cNvGrpSpPr/>
          <p:nvPr userDrawn="1"/>
        </p:nvGrpSpPr>
        <p:grpSpPr>
          <a:xfrm>
            <a:off x="6825960" y="199980"/>
            <a:ext cx="533880" cy="280080"/>
            <a:chOff x="9366120" y="177120"/>
            <a:chExt cx="533880" cy="280080"/>
          </a:xfrm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04E893B-A65E-4939-9B44-36BF25D90242}"/>
                </a:ext>
              </a:extLst>
            </p:cNvPr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70233C1-6D63-4B3B-B252-F3962B060BAD}"/>
                </a:ext>
              </a:extLst>
            </p:cNvPr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0F59255-599D-4A7C-B4D1-2ACFA6B8556D}"/>
                </a:ext>
              </a:extLst>
            </p:cNvPr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55DB31-D137-458C-9796-83EFC99F44D1}"/>
                </a:ext>
              </a:extLst>
            </p:cNvPr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C7D7EB0-96A6-44C0-AC3E-E1719D10A522}"/>
                </a:ext>
              </a:extLst>
            </p:cNvPr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35D1B8F-FEBE-46C0-B93E-621523420A4F}"/>
                </a:ext>
              </a:extLst>
            </p:cNvPr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4701DE5-CFD5-4AC0-B32A-6D04AB132F49}"/>
                </a:ext>
              </a:extLst>
            </p:cNvPr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8710CAA-40F5-49B7-8FEE-B5A2E2212C52}"/>
                </a:ext>
              </a:extLst>
            </p:cNvPr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AF1D255-5D6D-4D19-ADE4-B0085C8D47D5}"/>
                </a:ext>
              </a:extLst>
            </p:cNvPr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49B112B-5124-46C3-8726-EC6FFF5669D0}"/>
                </a:ext>
              </a:extLst>
            </p:cNvPr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E8678B6C-76A5-4648-A87A-E8D5B96FF3DE}"/>
                </a:ext>
              </a:extLst>
            </p:cNvPr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96AC554A-E3B5-4FD4-87DB-1666B0C8EE55}"/>
                </a:ext>
              </a:extLst>
            </p:cNvPr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sp>
        <p:nvSpPr>
          <p:cNvPr id="43" name="CustomShape 35">
            <a:extLst>
              <a:ext uri="{FF2B5EF4-FFF2-40B4-BE49-F238E27FC236}">
                <a16:creationId xmlns:a16="http://schemas.microsoft.com/office/drawing/2014/main" id="{1DA983D4-63D1-4F57-8BBC-E74486977AAD}"/>
              </a:ext>
            </a:extLst>
          </p:cNvPr>
          <p:cNvSpPr>
            <a:spLocks noChangeAspect="1"/>
          </p:cNvSpPr>
          <p:nvPr userDrawn="1"/>
        </p:nvSpPr>
        <p:spPr>
          <a:xfrm>
            <a:off x="192313" y="1203846"/>
            <a:ext cx="7167527" cy="4114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access-functions-by-category-b8b136c3-2716-4d39-94a2-658ce330ed8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/>
        </p:nvSpPr>
        <p:spPr>
          <a:xfrm>
            <a:off x="495843" y="2158167"/>
            <a:ext cx="6569575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44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MS ACCESS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44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ugrađene funkcije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/>
        </p:nvSpPr>
        <p:spPr>
          <a:xfrm>
            <a:off x="181372" y="539248"/>
            <a:ext cx="7198916" cy="342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UGRAĐENE FUNKCIJE U ACCESSU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Link za ugrađene funkcije u Accessu.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800" u="sng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https://support.office.com/en-us/article/access-functions-by-category-b8b136c3-2716-4d39-94a2-658ce330ed83</a:t>
            </a: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 navedenom linku obraditi sljedeće grupe funkcija: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Date/Time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Math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Flow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SQL Aggregate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lang="bs-Latn-BA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Text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495843" y="2188944"/>
            <a:ext cx="656957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44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MS ACCESS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4000" b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wildcards - zamjenski znaci</a:t>
            </a:r>
            <a:endParaRPr sz="44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460" y="737395"/>
            <a:ext cx="5826342" cy="46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53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Narrow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Elda Sultić</cp:lastModifiedBy>
  <cp:revision>11</cp:revision>
  <dcterms:modified xsi:type="dcterms:W3CDTF">2022-12-06T13:49:40Z</dcterms:modified>
</cp:coreProperties>
</file>